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9" r:id="rId2"/>
    <p:sldId id="256" r:id="rId3"/>
    <p:sldId id="258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EEABD387-7249-4658-9A90-31071456C4B1}">
          <p14:sldIdLst>
            <p14:sldId id="259"/>
            <p14:sldId id="256"/>
            <p14:sldId id="258"/>
            <p14:sldId id="260"/>
            <p14:sldId id="261"/>
            <p14:sldId id="262"/>
            <p14:sldId id="263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47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1153F22-CD05-49FC-B3F9-3429464320E5}" type="doc">
      <dgm:prSet loTypeId="urn:microsoft.com/office/officeart/2005/8/layout/lProcess3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8E90E737-BC80-4DB7-ACA7-306ABF739737}" type="pres">
      <dgm:prSet presAssocID="{81153F22-CD05-49FC-B3F9-3429464320E5}" presName="Name0" presStyleCnt="0">
        <dgm:presLayoutVars>
          <dgm:chPref val="3"/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</dgm:ptLst>
  <dgm:cxnLst>
    <dgm:cxn modelId="{A1E71613-458C-405B-8376-57E90F926203}" type="presOf" srcId="{81153F22-CD05-49FC-B3F9-3429464320E5}" destId="{8E90E737-BC80-4DB7-ACA7-306ABF739737}" srcOrd="0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1153F22-CD05-49FC-B3F9-3429464320E5}" type="doc">
      <dgm:prSet loTypeId="urn:microsoft.com/office/officeart/2005/8/layout/lProcess3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8E90E737-BC80-4DB7-ACA7-306ABF739737}" type="pres">
      <dgm:prSet presAssocID="{81153F22-CD05-49FC-B3F9-3429464320E5}" presName="Name0" presStyleCnt="0">
        <dgm:presLayoutVars>
          <dgm:chPref val="3"/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</dgm:ptLst>
  <dgm:cxnLst>
    <dgm:cxn modelId="{8F0CBE2C-56C9-4884-A76E-0AB6A5D2027B}" type="presOf" srcId="{81153F22-CD05-49FC-B3F9-3429464320E5}" destId="{8E90E737-BC80-4DB7-ACA7-306ABF739737}" srcOrd="0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1153F22-CD05-49FC-B3F9-3429464320E5}" type="doc">
      <dgm:prSet loTypeId="urn:microsoft.com/office/officeart/2005/8/layout/lProcess3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8E90E737-BC80-4DB7-ACA7-306ABF739737}" type="pres">
      <dgm:prSet presAssocID="{81153F22-CD05-49FC-B3F9-3429464320E5}" presName="Name0" presStyleCnt="0">
        <dgm:presLayoutVars>
          <dgm:chPref val="3"/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</dgm:ptLst>
  <dgm:cxnLst>
    <dgm:cxn modelId="{5444F766-7D96-4F3E-B161-4D80BDB4982C}" type="presOf" srcId="{81153F22-CD05-49FC-B3F9-3429464320E5}" destId="{8E90E737-BC80-4DB7-ACA7-306ABF739737}" srcOrd="0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1153F22-CD05-49FC-B3F9-3429464320E5}" type="doc">
      <dgm:prSet loTypeId="urn:microsoft.com/office/officeart/2005/8/layout/lProcess3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8E90E737-BC80-4DB7-ACA7-306ABF739737}" type="pres">
      <dgm:prSet presAssocID="{81153F22-CD05-49FC-B3F9-3429464320E5}" presName="Name0" presStyleCnt="0">
        <dgm:presLayoutVars>
          <dgm:chPref val="3"/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</dgm:ptLst>
  <dgm:cxnLst>
    <dgm:cxn modelId="{2D6FC646-C7B5-4BB6-BF93-EB72BEC59F0D}" type="presOf" srcId="{81153F22-CD05-49FC-B3F9-3429464320E5}" destId="{8E90E737-BC80-4DB7-ACA7-306ABF739737}" srcOrd="0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71A452-B597-4FAA-B6FA-1FEBF3774C7A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4B46FF-61E8-4FC8-8FF1-5F2F6D39F6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22569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C0AD8-AA49-47DA-AFEF-324584D21FF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5466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Vytleskej počet slabik a urči první</a:t>
            </a:r>
            <a:r>
              <a:rPr lang="cs-CZ" baseline="0" dirty="0" smtClean="0"/>
              <a:t> slabiku. Kliknutím zkontroluj. (meloun, banán, žába, jahoda)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4B46FF-61E8-4FC8-8FF1-5F2F6D39F69B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09757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Vytleskej počet slabik a urči první</a:t>
            </a:r>
            <a:r>
              <a:rPr lang="cs-CZ" baseline="0" dirty="0" smtClean="0"/>
              <a:t> slabiku. Kliknutím zkontroluj.  (ředkvičky, les, kytara, malina)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4B46FF-61E8-4FC8-8FF1-5F2F6D39F69B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097570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Vytleskej počet slabik a urči první</a:t>
            </a:r>
            <a:r>
              <a:rPr lang="cs-CZ" baseline="0" dirty="0" smtClean="0"/>
              <a:t> slabiku. Kliknutím zkontroluj. (rak, židle, nosorožec, cibule)</a:t>
            </a: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4B46FF-61E8-4FC8-8FF1-5F2F6D39F69B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097570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Vytleskej počet slabik a urči první</a:t>
            </a:r>
            <a:r>
              <a:rPr lang="cs-CZ" baseline="0" dirty="0" smtClean="0"/>
              <a:t> slabiku. Kliknutím zkontroluj. (opice, pusa, luk, papoušek)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4B46FF-61E8-4FC8-8FF1-5F2F6D39F69B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09757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63885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37257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79543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96597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0315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7811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46974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96034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75440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07348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1982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9A934A-9BAB-475B-8807-68E34285FA65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0009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2.png"/><Relationship Id="rId7" Type="http://schemas.openxmlformats.org/officeDocument/2006/relationships/diagramQuickStyle" Target="../diagrams/quickStyle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diagramLayout" Target="../diagrams/layout1.xml"/><Relationship Id="rId11" Type="http://schemas.openxmlformats.org/officeDocument/2006/relationships/image" Target="../media/image5.jpeg"/><Relationship Id="rId5" Type="http://schemas.openxmlformats.org/officeDocument/2006/relationships/diagramData" Target="../diagrams/data1.xml"/><Relationship Id="rId10" Type="http://schemas.openxmlformats.org/officeDocument/2006/relationships/image" Target="../media/image4.wmf"/><Relationship Id="rId4" Type="http://schemas.openxmlformats.org/officeDocument/2006/relationships/image" Target="../media/image3.wmf"/><Relationship Id="rId9" Type="http://schemas.microsoft.com/office/2007/relationships/diagramDrawing" Target="../diagrams/drawing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2.xml"/><Relationship Id="rId11" Type="http://schemas.openxmlformats.org/officeDocument/2006/relationships/image" Target="../media/image9.jpeg"/><Relationship Id="rId5" Type="http://schemas.openxmlformats.org/officeDocument/2006/relationships/diagramQuickStyle" Target="../diagrams/quickStyle2.xml"/><Relationship Id="rId10" Type="http://schemas.openxmlformats.org/officeDocument/2006/relationships/image" Target="../media/image8.png"/><Relationship Id="rId4" Type="http://schemas.openxmlformats.org/officeDocument/2006/relationships/diagramLayout" Target="../diagrams/layout2.xml"/><Relationship Id="rId9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3.xml"/><Relationship Id="rId11" Type="http://schemas.openxmlformats.org/officeDocument/2006/relationships/image" Target="../media/image13.wmf"/><Relationship Id="rId5" Type="http://schemas.openxmlformats.org/officeDocument/2006/relationships/diagramQuickStyle" Target="../diagrams/quickStyle3.xml"/><Relationship Id="rId10" Type="http://schemas.openxmlformats.org/officeDocument/2006/relationships/image" Target="../media/image12.wmf"/><Relationship Id="rId4" Type="http://schemas.openxmlformats.org/officeDocument/2006/relationships/diagramLayout" Target="../diagrams/layout3.xml"/><Relationship Id="rId9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14.pn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diagramQuickStyle" Target="../diagrams/quickStyle4.xml"/><Relationship Id="rId11" Type="http://schemas.openxmlformats.org/officeDocument/2006/relationships/image" Target="../media/image17.wmf"/><Relationship Id="rId5" Type="http://schemas.openxmlformats.org/officeDocument/2006/relationships/diagramLayout" Target="../diagrams/layout4.xml"/><Relationship Id="rId10" Type="http://schemas.openxmlformats.org/officeDocument/2006/relationships/image" Target="../media/image16.wmf"/><Relationship Id="rId4" Type="http://schemas.openxmlformats.org/officeDocument/2006/relationships/diagramData" Target="../diagrams/data4.xml"/><Relationship Id="rId9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kytara&amp;ex=1#ai:MC900305333|mt:1|" TargetMode="External"/><Relationship Id="rId13" Type="http://schemas.openxmlformats.org/officeDocument/2006/relationships/hyperlink" Target="http://office.microsoft.com/cs-cz/images/results.aspx?qu=cibule&amp;ex=1#ai:MC900246155|" TargetMode="External"/><Relationship Id="rId3" Type="http://schemas.openxmlformats.org/officeDocument/2006/relationships/hyperlink" Target="http://office.microsoft.com/cs-cz/images/results.aspx?qu=ban%C3%A1n&amp;ex=1#ai:MC900215358|mt:1|" TargetMode="External"/><Relationship Id="rId7" Type="http://schemas.openxmlformats.org/officeDocument/2006/relationships/hyperlink" Target="http://office.microsoft.com/cs-cz/images/results.aspx?qu=les&amp;ex=1#ai:MP900401359|mt:1,2|" TargetMode="External"/><Relationship Id="rId12" Type="http://schemas.openxmlformats.org/officeDocument/2006/relationships/hyperlink" Target="http://office.microsoft.com/cs-cz/images/results.aspx?qu=nosoro%C5%BEec&amp;ex=1#ai:MC900233991|" TargetMode="External"/><Relationship Id="rId17" Type="http://schemas.openxmlformats.org/officeDocument/2006/relationships/hyperlink" Target="http://office.microsoft.com/cs-cz/images/results.aspx?qu=papou%C5%A1ek&amp;ex=1#ai:MP900406600|" TargetMode="External"/><Relationship Id="rId2" Type="http://schemas.openxmlformats.org/officeDocument/2006/relationships/hyperlink" Target="http://office.microsoft.com/cs-cz/images/results.aspx?qu=meloun&amp;ex=1#ai:MC900436903|mt:1|" TargetMode="External"/><Relationship Id="rId16" Type="http://schemas.openxmlformats.org/officeDocument/2006/relationships/hyperlink" Target="http://office.microsoft.com/cs-cz/images/results.aspx?qu=luk&amp;ex=1#ai:MC900250370|mt:1|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office.microsoft.com/cs-cz/images/results.aspx?qu=%C5%99edkvi%C4%8Dky&amp;ex=1#ai:MC900232574|" TargetMode="External"/><Relationship Id="rId11" Type="http://schemas.openxmlformats.org/officeDocument/2006/relationships/hyperlink" Target="http://office.microsoft.com/cs-cz/images/results.aspx?qu=%C5%BEidle&amp;ex=1#ai:MC900295515|mt:1|" TargetMode="External"/><Relationship Id="rId5" Type="http://schemas.openxmlformats.org/officeDocument/2006/relationships/hyperlink" Target="http://office.microsoft.com/cs-cz/images/results.aspx?qu=%C5%BE%C3%A1ba&amp;ex=1#ai:MP900446595|" TargetMode="External"/><Relationship Id="rId15" Type="http://schemas.openxmlformats.org/officeDocument/2006/relationships/hyperlink" Target="http://office.microsoft.com/cs-cz/images/results.aspx?qu=%C3%BAsta&amp;ex=1#ai:MC900436391|mt:1|" TargetMode="External"/><Relationship Id="rId10" Type="http://schemas.openxmlformats.org/officeDocument/2006/relationships/hyperlink" Target="http://office.microsoft.com/cs-cz/images/results.aspx?qu=rak&amp;ex=1#ai:MC900233666|" TargetMode="External"/><Relationship Id="rId4" Type="http://schemas.openxmlformats.org/officeDocument/2006/relationships/hyperlink" Target="http://office.microsoft.com/cs-cz/images/results.aspx?qu=jahoda&amp;ex=1#ai:MC900246099|mt:1|" TargetMode="External"/><Relationship Id="rId9" Type="http://schemas.openxmlformats.org/officeDocument/2006/relationships/hyperlink" Target="http://office.microsoft.com/cs-cz/images/results.aspx?qu=malina&amp;ex=1#ai:MC900436900|" TargetMode="External"/><Relationship Id="rId14" Type="http://schemas.openxmlformats.org/officeDocument/2006/relationships/hyperlink" Target="http://office.microsoft.com/cs-cz/images/results.aspx?qu=opice&amp;ex=1#ai:MC900345805|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284984"/>
            <a:ext cx="7772400" cy="1470025"/>
          </a:xfrm>
        </p:spPr>
        <p:txBody>
          <a:bodyPr>
            <a:normAutofit/>
          </a:bodyPr>
          <a:lstStyle/>
          <a:p>
            <a:r>
              <a:rPr lang="cs-CZ" sz="3600" smtClean="0"/>
              <a:t>VY_32_INOVACE_08_První </a:t>
            </a:r>
            <a:r>
              <a:rPr lang="cs-CZ" sz="3600" dirty="0" smtClean="0"/>
              <a:t>slabika - 1</a:t>
            </a:r>
            <a:endParaRPr lang="cs-CZ" sz="3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79276" y="2285583"/>
            <a:ext cx="491993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Jazyk a jazyková komunikace</a:t>
            </a:r>
          </a:p>
          <a:p>
            <a:pPr algn="ctr"/>
            <a:r>
              <a:rPr lang="cs-CZ" sz="3200" dirty="0" smtClean="0"/>
              <a:t>Český jazyk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15214" y="5157192"/>
            <a:ext cx="25135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Hana Červená</a:t>
            </a:r>
          </a:p>
        </p:txBody>
      </p:sp>
    </p:spTree>
    <p:extLst>
      <p:ext uri="{BB962C8B-B14F-4D97-AF65-F5344CB8AC3E}">
        <p14:creationId xmlns:p14="http://schemas.microsoft.com/office/powerpoint/2010/main" val="3692046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764704"/>
            <a:ext cx="7772400" cy="1470025"/>
          </a:xfrm>
        </p:spPr>
        <p:txBody>
          <a:bodyPr/>
          <a:lstStyle/>
          <a:p>
            <a:r>
              <a:rPr lang="cs-CZ" dirty="0" smtClean="0"/>
              <a:t>První slabika - 1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67744" y="2420888"/>
            <a:ext cx="46002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Slova  jednoslabičná, dvojslabičná, trojslabičná.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961873" y="3356992"/>
            <a:ext cx="7397153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Anotace:</a:t>
            </a:r>
          </a:p>
          <a:p>
            <a:r>
              <a:rPr lang="cs-CZ" dirty="0" smtClean="0"/>
              <a:t>Slova  jednoslabičná, dvojslabičná, trojslabičná.</a:t>
            </a:r>
            <a:endParaRPr lang="cs-CZ" dirty="0"/>
          </a:p>
          <a:p>
            <a:r>
              <a:rPr lang="cs-CZ" dirty="0" smtClean="0"/>
              <a:t>Pracovní list – samostatná práce:</a:t>
            </a:r>
          </a:p>
          <a:p>
            <a:pPr marL="342900" indent="-342900">
              <a:buAutoNum type="arabicPeriod"/>
            </a:pPr>
            <a:r>
              <a:rPr lang="cs-CZ" dirty="0" smtClean="0"/>
              <a:t>Žák čte obrázky, vytleskává slabiky, určuje první slabiku</a:t>
            </a:r>
          </a:p>
          <a:p>
            <a:pPr marL="342900" indent="-342900">
              <a:buAutoNum type="arabicPeriod" startAt="2"/>
            </a:pPr>
            <a:r>
              <a:rPr lang="cs-CZ" dirty="0" smtClean="0"/>
              <a:t>První slabiku napíše, žák se SVP skládá z písmen, poté zapisuje</a:t>
            </a:r>
          </a:p>
          <a:p>
            <a:pPr marL="342900" indent="-342900">
              <a:buAutoNum type="arabicPeriod" startAt="2"/>
            </a:pPr>
            <a:r>
              <a:rPr lang="cs-CZ" dirty="0" smtClean="0"/>
              <a:t>Vzhledem k náročnosti učiva a nutnosti jeho častého procvičování </a:t>
            </a:r>
          </a:p>
          <a:p>
            <a:r>
              <a:rPr lang="cs-CZ" dirty="0"/>
              <a:t> </a:t>
            </a:r>
            <a:r>
              <a:rPr lang="cs-CZ" dirty="0" smtClean="0"/>
              <a:t>       (např. pro slabší žáky či žáky se SVP) je zařazena variantnost tohoto </a:t>
            </a:r>
          </a:p>
          <a:p>
            <a:r>
              <a:rPr lang="cs-CZ" dirty="0"/>
              <a:t> </a:t>
            </a:r>
            <a:r>
              <a:rPr lang="cs-CZ" dirty="0" smtClean="0"/>
              <a:t>      pracovního listu (viz </a:t>
            </a:r>
            <a:r>
              <a:rPr lang="cs-CZ" smtClean="0"/>
              <a:t>První slabika 1 - 2)</a:t>
            </a:r>
            <a:endParaRPr lang="cs-CZ" dirty="0" smtClean="0"/>
          </a:p>
          <a:p>
            <a:pPr marL="342900" indent="-342900">
              <a:buAutoNum type="arabicPeriod" startAt="4"/>
            </a:pPr>
            <a:r>
              <a:rPr lang="cs-CZ" dirty="0" smtClean="0"/>
              <a:t>Pro kontrolu se po kliknutí na obrázek objeví slovo s barevně vyznačenou </a:t>
            </a:r>
          </a:p>
          <a:p>
            <a:r>
              <a:rPr lang="cs-CZ" dirty="0" smtClean="0"/>
              <a:t>       první slabikou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6866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908720"/>
            <a:ext cx="2448272" cy="1070992"/>
          </a:xfrm>
        </p:spPr>
        <p:txBody>
          <a:bodyPr/>
          <a:lstStyle/>
          <a:p>
            <a:r>
              <a:rPr lang="cs-CZ" dirty="0">
                <a:solidFill>
                  <a:srgbClr val="FF0000"/>
                </a:solidFill>
                <a:latin typeface="Century Schoolbook" pitchFamily="18" charset="0"/>
              </a:rPr>
              <a:t>m</a:t>
            </a:r>
            <a:r>
              <a:rPr lang="cs-CZ" dirty="0" smtClean="0">
                <a:solidFill>
                  <a:srgbClr val="FF0000"/>
                </a:solidFill>
                <a:latin typeface="Century Schoolbook" pitchFamily="18" charset="0"/>
              </a:rPr>
              <a:t>e</a:t>
            </a:r>
            <a:r>
              <a:rPr lang="cs-CZ" dirty="0" smtClean="0">
                <a:latin typeface="Century Schoolbook" pitchFamily="18" charset="0"/>
              </a:rPr>
              <a:t>loun</a:t>
            </a:r>
            <a:endParaRPr lang="cs-CZ" dirty="0">
              <a:latin typeface="Century Schoolbook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868144" y="4399830"/>
            <a:ext cx="193033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  <a:latin typeface="Century Schoolbook" pitchFamily="18" charset="0"/>
              </a:rPr>
              <a:t>ja</a:t>
            </a:r>
            <a:r>
              <a:rPr lang="cs-CZ" sz="4400" dirty="0" smtClean="0">
                <a:latin typeface="Century Schoolbook" pitchFamily="18" charset="0"/>
              </a:rPr>
              <a:t>hoda</a:t>
            </a:r>
            <a:endParaRPr lang="cs-CZ" sz="4400" dirty="0">
              <a:latin typeface="Century Schoolbook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03648" y="4435474"/>
            <a:ext cx="154241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  <a:latin typeface="Century Schoolbook" pitchFamily="18" charset="0"/>
              </a:rPr>
              <a:t>žá</a:t>
            </a:r>
            <a:r>
              <a:rPr lang="cs-CZ" sz="4400" b="1" dirty="0" smtClean="0">
                <a:latin typeface="Century Schoolbook" pitchFamily="18" charset="0"/>
              </a:rPr>
              <a:t>ba</a:t>
            </a:r>
            <a:endParaRPr lang="cs-CZ" sz="4400" b="1" dirty="0">
              <a:latin typeface="Century Schoolbook" pitchFamily="18" charset="0"/>
            </a:endParaRPr>
          </a:p>
        </p:txBody>
      </p:sp>
      <p:pic>
        <p:nvPicPr>
          <p:cNvPr id="3074" name="Picture 2" descr="C:\Documents and Settings\Admin\Local Settings\Temporary Internet Files\Content.IE5\94FY1HUD\MC900436903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-387424"/>
            <a:ext cx="3894433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228184" y="980728"/>
            <a:ext cx="181652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>
                <a:solidFill>
                  <a:srgbClr val="FF0000"/>
                </a:solidFill>
                <a:latin typeface="Century Schoolbook" pitchFamily="18" charset="0"/>
              </a:rPr>
              <a:t>b</a:t>
            </a:r>
            <a:r>
              <a:rPr lang="cs-CZ" sz="4400" dirty="0" smtClean="0">
                <a:solidFill>
                  <a:srgbClr val="FF0000"/>
                </a:solidFill>
                <a:latin typeface="Century Schoolbook" pitchFamily="18" charset="0"/>
              </a:rPr>
              <a:t>a</a:t>
            </a:r>
            <a:r>
              <a:rPr lang="cs-CZ" sz="4400" dirty="0" smtClean="0">
                <a:latin typeface="Century Schoolbook" pitchFamily="18" charset="0"/>
              </a:rPr>
              <a:t>nán</a:t>
            </a:r>
            <a:endParaRPr lang="cs-CZ" sz="4400" dirty="0">
              <a:latin typeface="Century Schoolbook" pitchFamily="18" charset="0"/>
            </a:endParaRPr>
          </a:p>
        </p:txBody>
      </p:sp>
      <p:pic>
        <p:nvPicPr>
          <p:cNvPr id="3077" name="Picture 5" descr="C:\Documents and Settings\Admin\Local Settings\Temporary Internet Files\Content.IE5\8I95SNFV\MC90021535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799894">
            <a:off x="6257215" y="-230069"/>
            <a:ext cx="2127506" cy="3011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88260411"/>
              </p:ext>
            </p:extLst>
          </p:nvPr>
        </p:nvGraphicFramePr>
        <p:xfrm>
          <a:off x="539552" y="2456892"/>
          <a:ext cx="3312368" cy="648072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536537"/>
                <a:gridCol w="775831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3" name="Diagram 12"/>
          <p:cNvGraphicFramePr/>
          <p:nvPr>
            <p:extLst>
              <p:ext uri="{D42A27DB-BD31-4B8C-83A1-F6EECF244321}">
                <p14:modId xmlns:p14="http://schemas.microsoft.com/office/powerpoint/2010/main" val="744271304"/>
              </p:ext>
            </p:extLst>
          </p:nvPr>
        </p:nvGraphicFramePr>
        <p:xfrm>
          <a:off x="1835696" y="5153156"/>
          <a:ext cx="1440160" cy="3693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45577300"/>
              </p:ext>
            </p:extLst>
          </p:nvPr>
        </p:nvGraphicFramePr>
        <p:xfrm>
          <a:off x="5076056" y="2348880"/>
          <a:ext cx="3312368" cy="648072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536537"/>
                <a:gridCol w="775831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493454"/>
              </p:ext>
            </p:extLst>
          </p:nvPr>
        </p:nvGraphicFramePr>
        <p:xfrm>
          <a:off x="539552" y="5949280"/>
          <a:ext cx="3312368" cy="648072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536537"/>
                <a:gridCol w="775831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94748892"/>
              </p:ext>
            </p:extLst>
          </p:nvPr>
        </p:nvGraphicFramePr>
        <p:xfrm>
          <a:off x="5148064" y="5877272"/>
          <a:ext cx="3312368" cy="648072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536537"/>
                <a:gridCol w="775831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Picture 2" descr="C:\Documents and Settings\Admin\Local Settings\Temporary Internet Files\Content.IE5\G9KE5L6X\MC90024609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996952"/>
            <a:ext cx="3415914" cy="2611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Documents and Settings\Admin\Local Settings\Temporary Internet Files\Content.IE5\NM5OOGSJ\MP900446595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4859" y="3429000"/>
            <a:ext cx="2039987" cy="2317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8911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Click="0">
        <p:cut/>
      </p:transition>
    </mc:Choice>
    <mc:Fallback xmlns="">
      <p:transition advClick="0"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0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0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908720"/>
            <a:ext cx="3024336" cy="1070992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rgbClr val="FF0000"/>
                </a:solidFill>
                <a:latin typeface="Century Schoolbook" pitchFamily="18" charset="0"/>
              </a:rPr>
              <a:t>ře</a:t>
            </a:r>
            <a:r>
              <a:rPr lang="cs-CZ" dirty="0" smtClean="0">
                <a:latin typeface="Century Schoolbook" pitchFamily="18" charset="0"/>
              </a:rPr>
              <a:t>dkvičky</a:t>
            </a:r>
            <a:endParaRPr lang="cs-CZ" dirty="0">
              <a:latin typeface="Century Schoolbook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868144" y="4399830"/>
            <a:ext cx="201529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  <a:latin typeface="Century Schoolbook" pitchFamily="18" charset="0"/>
              </a:rPr>
              <a:t>ma</a:t>
            </a:r>
            <a:r>
              <a:rPr lang="cs-CZ" sz="4400" dirty="0" smtClean="0">
                <a:latin typeface="Century Schoolbook" pitchFamily="18" charset="0"/>
              </a:rPr>
              <a:t>lina</a:t>
            </a:r>
            <a:endParaRPr lang="cs-CZ" sz="4400" dirty="0">
              <a:latin typeface="Century Schoolbook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03648" y="4435474"/>
            <a:ext cx="192071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  <a:latin typeface="Century Schoolbook" pitchFamily="18" charset="0"/>
              </a:rPr>
              <a:t>ky</a:t>
            </a:r>
            <a:r>
              <a:rPr lang="cs-CZ" sz="4400" dirty="0" smtClean="0">
                <a:latin typeface="Century Schoolbook" pitchFamily="18" charset="0"/>
              </a:rPr>
              <a:t>tara</a:t>
            </a:r>
            <a:endParaRPr lang="cs-CZ" sz="4400" dirty="0">
              <a:latin typeface="Century Schoolbook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228184" y="980728"/>
            <a:ext cx="90601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  <a:latin typeface="Century Schoolbook" pitchFamily="18" charset="0"/>
              </a:rPr>
              <a:t>les</a:t>
            </a:r>
            <a:endParaRPr lang="cs-CZ" sz="4400" dirty="0">
              <a:latin typeface="Century Schoolbook" pitchFamily="18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14599066"/>
              </p:ext>
            </p:extLst>
          </p:nvPr>
        </p:nvGraphicFramePr>
        <p:xfrm>
          <a:off x="539552" y="2456892"/>
          <a:ext cx="3312368" cy="648072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536537"/>
                <a:gridCol w="775831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3" name="Diagram 12"/>
          <p:cNvGraphicFramePr/>
          <p:nvPr>
            <p:extLst>
              <p:ext uri="{D42A27DB-BD31-4B8C-83A1-F6EECF244321}">
                <p14:modId xmlns:p14="http://schemas.microsoft.com/office/powerpoint/2010/main" val="2608522054"/>
              </p:ext>
            </p:extLst>
          </p:nvPr>
        </p:nvGraphicFramePr>
        <p:xfrm>
          <a:off x="1835696" y="5153156"/>
          <a:ext cx="1440160" cy="3693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46324324"/>
              </p:ext>
            </p:extLst>
          </p:nvPr>
        </p:nvGraphicFramePr>
        <p:xfrm>
          <a:off x="5076056" y="2348880"/>
          <a:ext cx="3312368" cy="648072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536537"/>
                <a:gridCol w="775831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2930814"/>
              </p:ext>
            </p:extLst>
          </p:nvPr>
        </p:nvGraphicFramePr>
        <p:xfrm>
          <a:off x="539552" y="5949280"/>
          <a:ext cx="3312368" cy="648072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536537"/>
                <a:gridCol w="775831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85739494"/>
              </p:ext>
            </p:extLst>
          </p:nvPr>
        </p:nvGraphicFramePr>
        <p:xfrm>
          <a:off x="5148064" y="5877272"/>
          <a:ext cx="3312368" cy="648072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536537"/>
                <a:gridCol w="775831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31" name="Picture 7" descr="C:\Documents and Settings\Admin\Local Settings\Temporary Internet Files\Content.IE5\94FY1HUD\MC90023257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77446"/>
            <a:ext cx="2783941" cy="1916317"/>
          </a:xfrm>
          <a:prstGeom prst="rect">
            <a:avLst/>
          </a:prstGeom>
          <a:solidFill>
            <a:schemeClr val="bg1"/>
          </a:solidFill>
          <a:extLst/>
        </p:spPr>
      </p:pic>
      <p:pic>
        <p:nvPicPr>
          <p:cNvPr id="1032" name="Picture 8" descr="C:\Documents and Settings\Admin\Local Settings\Temporary Internet Files\Content.IE5\8I95SNFV\MC90030533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708051"/>
            <a:ext cx="2795885" cy="1970273"/>
          </a:xfrm>
          <a:prstGeom prst="rect">
            <a:avLst/>
          </a:prstGeom>
          <a:solidFill>
            <a:schemeClr val="bg1"/>
          </a:solidFill>
          <a:extLst/>
        </p:spPr>
      </p:pic>
      <p:pic>
        <p:nvPicPr>
          <p:cNvPr id="1033" name="Picture 9" descr="C:\Documents and Settings\Admin\Local Settings\Temporary Internet Files\Content.IE5\8I95SNFV\MC900436900[1]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2422" y="3171736"/>
            <a:ext cx="2858430" cy="2858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Documents and Settings\Admin\Local Settings\Temporary Internet Files\Content.IE5\94FY1HUD\MP900401359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3258" y="100681"/>
            <a:ext cx="2069851" cy="2069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1491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Click="0">
        <p:cut/>
      </p:transition>
    </mc:Choice>
    <mc:Fallback xmlns="">
      <p:transition advClick="0"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3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908720"/>
            <a:ext cx="2448272" cy="1070992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Century Schoolbook" pitchFamily="18" charset="0"/>
              </a:rPr>
              <a:t>rak</a:t>
            </a:r>
            <a:endParaRPr lang="cs-CZ" dirty="0">
              <a:latin typeface="Century Schoolbook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868144" y="4399830"/>
            <a:ext cx="173156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  <a:latin typeface="Century Schoolbook" pitchFamily="18" charset="0"/>
              </a:rPr>
              <a:t>ci</a:t>
            </a:r>
            <a:r>
              <a:rPr lang="cs-CZ" sz="4400" dirty="0" smtClean="0">
                <a:latin typeface="Century Schoolbook" pitchFamily="18" charset="0"/>
              </a:rPr>
              <a:t>bule</a:t>
            </a:r>
            <a:endParaRPr lang="cs-CZ" sz="4400" dirty="0">
              <a:latin typeface="Century Schoolbook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03648" y="4435474"/>
            <a:ext cx="269016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  <a:latin typeface="Century Schoolbook" pitchFamily="18" charset="0"/>
              </a:rPr>
              <a:t>no</a:t>
            </a:r>
            <a:r>
              <a:rPr lang="cs-CZ" sz="4400" dirty="0" smtClean="0">
                <a:latin typeface="Century Schoolbook" pitchFamily="18" charset="0"/>
              </a:rPr>
              <a:t>sorožec</a:t>
            </a:r>
            <a:endParaRPr lang="cs-CZ" sz="4400" dirty="0">
              <a:latin typeface="Century Schoolbook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228184" y="980728"/>
            <a:ext cx="141737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  <a:latin typeface="Century Schoolbook" pitchFamily="18" charset="0"/>
              </a:rPr>
              <a:t>ži</a:t>
            </a:r>
            <a:r>
              <a:rPr lang="cs-CZ" sz="4400" dirty="0" smtClean="0">
                <a:latin typeface="Century Schoolbook" pitchFamily="18" charset="0"/>
              </a:rPr>
              <a:t>dle</a:t>
            </a:r>
            <a:endParaRPr lang="cs-CZ" sz="4400" dirty="0">
              <a:latin typeface="Century Schoolbook" pitchFamily="18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28324062"/>
              </p:ext>
            </p:extLst>
          </p:nvPr>
        </p:nvGraphicFramePr>
        <p:xfrm>
          <a:off x="539552" y="2456892"/>
          <a:ext cx="3312368" cy="648072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536537"/>
                <a:gridCol w="775831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3" name="Diagram 12"/>
          <p:cNvGraphicFramePr/>
          <p:nvPr>
            <p:extLst>
              <p:ext uri="{D42A27DB-BD31-4B8C-83A1-F6EECF244321}">
                <p14:modId xmlns:p14="http://schemas.microsoft.com/office/powerpoint/2010/main" val="3797273949"/>
              </p:ext>
            </p:extLst>
          </p:nvPr>
        </p:nvGraphicFramePr>
        <p:xfrm>
          <a:off x="1835696" y="5153156"/>
          <a:ext cx="1440160" cy="3693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89115313"/>
              </p:ext>
            </p:extLst>
          </p:nvPr>
        </p:nvGraphicFramePr>
        <p:xfrm>
          <a:off x="5076056" y="2348880"/>
          <a:ext cx="3312368" cy="648072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536537"/>
                <a:gridCol w="775831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89201736"/>
              </p:ext>
            </p:extLst>
          </p:nvPr>
        </p:nvGraphicFramePr>
        <p:xfrm>
          <a:off x="539552" y="5949280"/>
          <a:ext cx="3312368" cy="648072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536537"/>
                <a:gridCol w="775831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99862790"/>
              </p:ext>
            </p:extLst>
          </p:nvPr>
        </p:nvGraphicFramePr>
        <p:xfrm>
          <a:off x="5148064" y="5877272"/>
          <a:ext cx="3312368" cy="648072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536537"/>
                <a:gridCol w="775831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Picture 2" descr="C:\Documents and Settings\Admin\Local Settings\Temporary Internet Files\Content.IE5\94FY1HUD\MC90023366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3492" y="422275"/>
            <a:ext cx="3259799" cy="1962797"/>
          </a:xfrm>
          <a:prstGeom prst="rect">
            <a:avLst/>
          </a:prstGeom>
          <a:solidFill>
            <a:schemeClr val="bg1"/>
          </a:solidFill>
          <a:extLst/>
        </p:spPr>
      </p:pic>
      <p:pic>
        <p:nvPicPr>
          <p:cNvPr id="2051" name="Picture 3" descr="C:\Documents and Settings\Admin\Local Settings\Temporary Internet Files\Content.IE5\NM5OOGSJ\MC90029551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44378"/>
            <a:ext cx="2448272" cy="2016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Admin\Local Settings\Temporary Internet Files\Content.IE5\NM5OOGSJ\MC900246155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6907" y="3429000"/>
            <a:ext cx="3559930" cy="2293947"/>
          </a:xfrm>
          <a:prstGeom prst="rect">
            <a:avLst/>
          </a:prstGeom>
          <a:solidFill>
            <a:schemeClr val="bg1"/>
          </a:solidFill>
          <a:extLst/>
        </p:spPr>
      </p:pic>
      <p:pic>
        <p:nvPicPr>
          <p:cNvPr id="2054" name="Picture 6" descr="C:\Documents and Settings\Admin\Local Settings\Temporary Internet Files\Content.IE5\TJIMN0RC\MC900233991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665" y="3520490"/>
            <a:ext cx="3746626" cy="2110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2913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Click="0">
        <p:cut/>
      </p:transition>
    </mc:Choice>
    <mc:Fallback xmlns="">
      <p:transition advClick="0"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6228184" y="980728"/>
            <a:ext cx="142859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  <a:latin typeface="Century Schoolbook" pitchFamily="18" charset="0"/>
              </a:rPr>
              <a:t>pu</a:t>
            </a:r>
            <a:r>
              <a:rPr lang="cs-CZ" sz="4400" dirty="0" smtClean="0">
                <a:latin typeface="Century Schoolbook" pitchFamily="18" charset="0"/>
              </a:rPr>
              <a:t>sa</a:t>
            </a:r>
            <a:endParaRPr lang="cs-CZ" sz="4400" dirty="0">
              <a:latin typeface="Century Schoolbook" pitchFamily="18" charset="0"/>
            </a:endParaRPr>
          </a:p>
        </p:txBody>
      </p:sp>
      <p:pic>
        <p:nvPicPr>
          <p:cNvPr id="3074" name="Picture 2" descr="C:\Documents and Settings\Admin\Local Settings\Temporary Internet Files\Content.IE5\ZLRG1ST5\MC900436391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743225"/>
            <a:ext cx="2276656" cy="1549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908720"/>
            <a:ext cx="2448272" cy="1070992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Century Schoolbook" pitchFamily="18" charset="0"/>
              </a:rPr>
              <a:t>o</a:t>
            </a:r>
            <a:r>
              <a:rPr lang="cs-CZ" dirty="0" smtClean="0">
                <a:latin typeface="Century Schoolbook" pitchFamily="18" charset="0"/>
              </a:rPr>
              <a:t>pice</a:t>
            </a:r>
            <a:endParaRPr lang="cs-CZ" dirty="0">
              <a:latin typeface="Century Schoolbook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868144" y="4399830"/>
            <a:ext cx="265168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  <a:latin typeface="Century Schoolbook" pitchFamily="18" charset="0"/>
              </a:rPr>
              <a:t>pa</a:t>
            </a:r>
            <a:r>
              <a:rPr lang="cs-CZ" sz="4400" dirty="0" smtClean="0">
                <a:latin typeface="Century Schoolbook" pitchFamily="18" charset="0"/>
              </a:rPr>
              <a:t>poušek</a:t>
            </a:r>
            <a:endParaRPr lang="cs-CZ" sz="4400" dirty="0">
              <a:latin typeface="Century Schoolbook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03648" y="4435474"/>
            <a:ext cx="104227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  <a:latin typeface="Century Schoolbook" pitchFamily="18" charset="0"/>
              </a:rPr>
              <a:t>luk</a:t>
            </a:r>
            <a:endParaRPr lang="cs-CZ" sz="4400" dirty="0">
              <a:latin typeface="Century Schoolbook" pitchFamily="18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20020608"/>
              </p:ext>
            </p:extLst>
          </p:nvPr>
        </p:nvGraphicFramePr>
        <p:xfrm>
          <a:off x="539552" y="2456892"/>
          <a:ext cx="3312368" cy="648072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536537"/>
                <a:gridCol w="775831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3" name="Diagram 12"/>
          <p:cNvGraphicFramePr/>
          <p:nvPr>
            <p:extLst>
              <p:ext uri="{D42A27DB-BD31-4B8C-83A1-F6EECF244321}">
                <p14:modId xmlns:p14="http://schemas.microsoft.com/office/powerpoint/2010/main" val="3091687765"/>
              </p:ext>
            </p:extLst>
          </p:nvPr>
        </p:nvGraphicFramePr>
        <p:xfrm>
          <a:off x="1835696" y="5153156"/>
          <a:ext cx="1440160" cy="3693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12323384"/>
              </p:ext>
            </p:extLst>
          </p:nvPr>
        </p:nvGraphicFramePr>
        <p:xfrm>
          <a:off x="5076056" y="2348880"/>
          <a:ext cx="3312368" cy="648072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536537"/>
                <a:gridCol w="775831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64133130"/>
              </p:ext>
            </p:extLst>
          </p:nvPr>
        </p:nvGraphicFramePr>
        <p:xfrm>
          <a:off x="539552" y="5949280"/>
          <a:ext cx="3312368" cy="648072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536537"/>
                <a:gridCol w="775831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26616012"/>
              </p:ext>
            </p:extLst>
          </p:nvPr>
        </p:nvGraphicFramePr>
        <p:xfrm>
          <a:off x="5148064" y="5877272"/>
          <a:ext cx="3312368" cy="648072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536537"/>
                <a:gridCol w="775831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075" name="Picture 3" descr="C:\Documents and Settings\Admin\Local Settings\Temporary Internet Files\Content.IE5\ZLRG1ST5\MP900406600[1]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3662" y="3116305"/>
            <a:ext cx="3364762" cy="256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Documents and Settings\Admin\Local Settings\Temporary Internet Files\Content.IE5\8I95SNFV\MC900345805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094" y="472079"/>
            <a:ext cx="2581380" cy="1786738"/>
          </a:xfrm>
          <a:prstGeom prst="rect">
            <a:avLst/>
          </a:prstGeom>
          <a:solidFill>
            <a:schemeClr val="bg1"/>
          </a:solidFill>
          <a:extLst/>
        </p:spPr>
      </p:pic>
      <p:pic>
        <p:nvPicPr>
          <p:cNvPr id="3079" name="Picture 7" descr="C:\Documents and Settings\Admin\Local Settings\Temporary Internet Files\Content.IE5\TJIMN0RC\MC900250370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6869" y="3731026"/>
            <a:ext cx="2913043" cy="1954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14246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Click="0">
        <p:cut/>
      </p:transition>
    </mc:Choice>
    <mc:Fallback xmlns="">
      <p:transition advClick="0"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0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0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92696"/>
            <a:ext cx="7920880" cy="41857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Autor: Hana Červená</a:t>
            </a:r>
            <a:endParaRPr lang="cs-CZ" dirty="0"/>
          </a:p>
          <a:p>
            <a:r>
              <a:rPr lang="cs-CZ" dirty="0" smtClean="0"/>
              <a:t>Základní škola a mateřská škola Liběšice, okres Louny, příspěvková organizace</a:t>
            </a:r>
            <a:endParaRPr lang="cs-CZ" dirty="0"/>
          </a:p>
          <a:p>
            <a:r>
              <a:rPr lang="cs-CZ" dirty="0" smtClean="0"/>
              <a:t>Zpracováno v programu Microsoft Office 2010.</a:t>
            </a:r>
          </a:p>
          <a:p>
            <a:endParaRPr lang="cs-CZ" dirty="0"/>
          </a:p>
          <a:p>
            <a:r>
              <a:rPr lang="cs-CZ" dirty="0" smtClean="0"/>
              <a:t>Použité obrázky pocházejí z webu Office.com (Klipart):</a:t>
            </a:r>
          </a:p>
          <a:p>
            <a:r>
              <a:rPr lang="cs-CZ" sz="1100" dirty="0" smtClean="0"/>
              <a:t>Meloun</a:t>
            </a:r>
            <a:r>
              <a:rPr lang="cs-CZ" sz="1100" dirty="0"/>
              <a:t> - </a:t>
            </a:r>
            <a:r>
              <a:rPr lang="cs-CZ" sz="1100" dirty="0">
                <a:hlinkClick r:id="rId2"/>
              </a:rPr>
              <a:t>http://office.microsoft.com/cs-cz/images/results.aspx?qu=meloun&amp;ex=1#ai:MC900436903|mt:1</a:t>
            </a:r>
            <a:r>
              <a:rPr lang="cs-CZ" sz="1100" dirty="0" smtClean="0">
                <a:hlinkClick r:id="rId2"/>
              </a:rPr>
              <a:t>|</a:t>
            </a:r>
            <a:endParaRPr lang="cs-CZ" sz="1100" dirty="0" smtClean="0"/>
          </a:p>
          <a:p>
            <a:r>
              <a:rPr lang="cs-CZ" sz="1100" dirty="0" smtClean="0"/>
              <a:t>Banán </a:t>
            </a:r>
            <a:r>
              <a:rPr lang="cs-CZ" sz="1100" dirty="0"/>
              <a:t>– </a:t>
            </a:r>
            <a:r>
              <a:rPr lang="cs-CZ" sz="1100" dirty="0">
                <a:hlinkClick r:id="rId3"/>
              </a:rPr>
              <a:t>http://office.microsoft.com/cs-cz/images/results.aspx?qu=ban%C3%A1n&amp;ex=1#ai:MC900215358|mt:1</a:t>
            </a:r>
            <a:r>
              <a:rPr lang="cs-CZ" sz="1100" dirty="0" smtClean="0">
                <a:hlinkClick r:id="rId3"/>
              </a:rPr>
              <a:t>|</a:t>
            </a:r>
            <a:endParaRPr lang="cs-CZ" sz="1100" dirty="0" smtClean="0"/>
          </a:p>
          <a:p>
            <a:r>
              <a:rPr lang="cs-CZ" sz="1100" dirty="0" smtClean="0"/>
              <a:t>Jahoda </a:t>
            </a:r>
            <a:r>
              <a:rPr lang="cs-CZ" sz="1100" dirty="0"/>
              <a:t>– </a:t>
            </a:r>
            <a:r>
              <a:rPr lang="cs-CZ" sz="1100" dirty="0">
                <a:hlinkClick r:id="rId4"/>
              </a:rPr>
              <a:t>http://office.microsoft.com/cs-cz/images/results.aspx?qu=jahoda&amp;ex=1#ai:MC900246099|mt:1</a:t>
            </a:r>
            <a:r>
              <a:rPr lang="cs-CZ" sz="1100" dirty="0" smtClean="0">
                <a:hlinkClick r:id="rId4"/>
              </a:rPr>
              <a:t>|</a:t>
            </a:r>
            <a:endParaRPr lang="cs-CZ" sz="1100" dirty="0" smtClean="0"/>
          </a:p>
          <a:p>
            <a:r>
              <a:rPr lang="cs-CZ" sz="1100" dirty="0" smtClean="0"/>
              <a:t>Žába </a:t>
            </a:r>
            <a:r>
              <a:rPr lang="cs-CZ" sz="1100" dirty="0"/>
              <a:t>– </a:t>
            </a:r>
            <a:r>
              <a:rPr lang="cs-CZ" sz="1100" dirty="0">
                <a:hlinkClick r:id="rId5"/>
              </a:rPr>
              <a:t>http://office.microsoft.com/cs-cz/images/results.aspx?qu=%C5%BE%C3%A1ba&amp;ex=1#ai:MP900446595</a:t>
            </a:r>
            <a:r>
              <a:rPr lang="cs-CZ" sz="1100" dirty="0" smtClean="0">
                <a:hlinkClick r:id="rId5"/>
              </a:rPr>
              <a:t>|</a:t>
            </a:r>
            <a:endParaRPr lang="cs-CZ" sz="1100" dirty="0" smtClean="0"/>
          </a:p>
          <a:p>
            <a:r>
              <a:rPr lang="cs-CZ" sz="1100" dirty="0" smtClean="0"/>
              <a:t>Ředkvičky </a:t>
            </a:r>
            <a:r>
              <a:rPr lang="cs-CZ" sz="1100" dirty="0"/>
              <a:t>– </a:t>
            </a:r>
            <a:r>
              <a:rPr lang="cs-CZ" sz="1100" dirty="0">
                <a:hlinkClick r:id="rId6"/>
              </a:rPr>
              <a:t>http://office.microsoft.com/cs-cz/images/results.aspx?qu=%C5%99edkvi%C4%8Dky&amp;ex=1#ai:MC900232574</a:t>
            </a:r>
            <a:r>
              <a:rPr lang="cs-CZ" sz="1100" dirty="0" smtClean="0">
                <a:hlinkClick r:id="rId6"/>
              </a:rPr>
              <a:t>|</a:t>
            </a:r>
            <a:endParaRPr lang="cs-CZ" sz="1100" dirty="0" smtClean="0"/>
          </a:p>
          <a:p>
            <a:r>
              <a:rPr lang="cs-CZ" sz="1100" dirty="0" smtClean="0"/>
              <a:t>Les </a:t>
            </a:r>
            <a:r>
              <a:rPr lang="cs-CZ" sz="1100" dirty="0" smtClean="0"/>
              <a:t>– </a:t>
            </a:r>
            <a:r>
              <a:rPr lang="cs-CZ" sz="1100" dirty="0">
                <a:hlinkClick r:id="rId7"/>
              </a:rPr>
              <a:t>http://office.microsoft.com/cs-cz/images/results.aspx?qu=les&amp;ex=1#ai:MP900401359|mt:1,2</a:t>
            </a:r>
            <a:r>
              <a:rPr lang="cs-CZ" sz="1100" dirty="0" smtClean="0">
                <a:hlinkClick r:id="rId7"/>
              </a:rPr>
              <a:t>|</a:t>
            </a:r>
            <a:endParaRPr lang="cs-CZ" sz="1100" dirty="0" smtClean="0"/>
          </a:p>
          <a:p>
            <a:r>
              <a:rPr lang="cs-CZ" sz="1100" dirty="0" smtClean="0"/>
              <a:t>Kytara </a:t>
            </a:r>
            <a:r>
              <a:rPr lang="cs-CZ" sz="1100" dirty="0"/>
              <a:t>– </a:t>
            </a:r>
            <a:r>
              <a:rPr lang="cs-CZ" sz="1100" dirty="0">
                <a:hlinkClick r:id="rId8"/>
              </a:rPr>
              <a:t>http://office.microsoft.com/cs-cz/images/results.aspx?qu=kytara&amp;ex=1#ai:MC900305333|mt:1</a:t>
            </a:r>
            <a:r>
              <a:rPr lang="cs-CZ" sz="1100" dirty="0" smtClean="0">
                <a:hlinkClick r:id="rId8"/>
              </a:rPr>
              <a:t>|</a:t>
            </a:r>
            <a:endParaRPr lang="cs-CZ" sz="1100" dirty="0" smtClean="0"/>
          </a:p>
          <a:p>
            <a:r>
              <a:rPr lang="cs-CZ" sz="1100" dirty="0" smtClean="0"/>
              <a:t>Malina </a:t>
            </a:r>
            <a:r>
              <a:rPr lang="cs-CZ" sz="1100" dirty="0" smtClean="0"/>
              <a:t>– </a:t>
            </a:r>
            <a:r>
              <a:rPr lang="cs-CZ" sz="1100" dirty="0">
                <a:hlinkClick r:id="rId9"/>
              </a:rPr>
              <a:t>http://office.microsoft.com/cs-cz/images/results.aspx?qu=malina&amp;ex=1#ai:MC900436900</a:t>
            </a:r>
            <a:r>
              <a:rPr lang="cs-CZ" sz="1100" dirty="0" smtClean="0">
                <a:hlinkClick r:id="rId9"/>
              </a:rPr>
              <a:t>|</a:t>
            </a:r>
            <a:endParaRPr lang="cs-CZ" sz="1100" dirty="0" smtClean="0"/>
          </a:p>
          <a:p>
            <a:r>
              <a:rPr lang="cs-CZ" sz="1100" dirty="0" smtClean="0"/>
              <a:t>Rak </a:t>
            </a:r>
            <a:r>
              <a:rPr lang="cs-CZ" sz="1100" dirty="0" smtClean="0"/>
              <a:t>– </a:t>
            </a:r>
            <a:r>
              <a:rPr lang="cs-CZ" sz="1100" dirty="0">
                <a:hlinkClick r:id="rId10"/>
              </a:rPr>
              <a:t>http://office.microsoft.com/cs-cz/images/results.aspx?qu=rak&amp;ex=1#ai:MC900233666</a:t>
            </a:r>
            <a:r>
              <a:rPr lang="cs-CZ" sz="1100" dirty="0" smtClean="0">
                <a:hlinkClick r:id="rId10"/>
              </a:rPr>
              <a:t>|</a:t>
            </a:r>
            <a:endParaRPr lang="cs-CZ" sz="1100" dirty="0" smtClean="0"/>
          </a:p>
          <a:p>
            <a:r>
              <a:rPr lang="cs-CZ" sz="1100" dirty="0" smtClean="0"/>
              <a:t>Židle </a:t>
            </a:r>
            <a:r>
              <a:rPr lang="cs-CZ" sz="1100" dirty="0"/>
              <a:t>– </a:t>
            </a:r>
            <a:r>
              <a:rPr lang="cs-CZ" sz="1100" dirty="0">
                <a:hlinkClick r:id="rId11"/>
              </a:rPr>
              <a:t>http://office.microsoft.com/cs-cz/images/results.aspx?qu=%C5%BEidle&amp;ex=1#ai:MC900295515|mt:1</a:t>
            </a:r>
            <a:r>
              <a:rPr lang="cs-CZ" sz="1100" dirty="0" smtClean="0">
                <a:hlinkClick r:id="rId11"/>
              </a:rPr>
              <a:t>|</a:t>
            </a:r>
            <a:endParaRPr lang="cs-CZ" sz="1100" dirty="0" smtClean="0"/>
          </a:p>
          <a:p>
            <a:r>
              <a:rPr lang="cs-CZ" sz="1100" dirty="0" smtClean="0"/>
              <a:t>Nosorožec </a:t>
            </a:r>
            <a:r>
              <a:rPr lang="cs-CZ" sz="1100" dirty="0"/>
              <a:t>–  </a:t>
            </a:r>
            <a:r>
              <a:rPr lang="cs-CZ" sz="1100" dirty="0">
                <a:hlinkClick r:id="rId12"/>
              </a:rPr>
              <a:t>http://office.microsoft.com/cs-cz/images/results.aspx?qu=nosoro%C5%BEec&amp;ex=1#ai:MC900233991</a:t>
            </a:r>
            <a:r>
              <a:rPr lang="cs-CZ" sz="1100" dirty="0" smtClean="0">
                <a:hlinkClick r:id="rId12"/>
              </a:rPr>
              <a:t>|</a:t>
            </a:r>
            <a:endParaRPr lang="cs-CZ" sz="1100" dirty="0" smtClean="0"/>
          </a:p>
          <a:p>
            <a:r>
              <a:rPr lang="cs-CZ" sz="1100" dirty="0" smtClean="0"/>
              <a:t>Cibule </a:t>
            </a:r>
            <a:r>
              <a:rPr lang="cs-CZ" sz="1100" dirty="0"/>
              <a:t>–  </a:t>
            </a:r>
            <a:r>
              <a:rPr lang="cs-CZ" sz="1100" dirty="0">
                <a:hlinkClick r:id="rId13"/>
              </a:rPr>
              <a:t>http://office.microsoft.com/cs-cz/images/results.aspx?qu=cibule&amp;ex=1#ai:MC900246155</a:t>
            </a:r>
            <a:r>
              <a:rPr lang="cs-CZ" sz="1100" dirty="0" smtClean="0">
                <a:hlinkClick r:id="rId13"/>
              </a:rPr>
              <a:t>|</a:t>
            </a:r>
            <a:endParaRPr lang="cs-CZ" sz="1100" dirty="0" smtClean="0"/>
          </a:p>
          <a:p>
            <a:r>
              <a:rPr lang="cs-CZ" sz="1100" dirty="0" smtClean="0"/>
              <a:t>Opice </a:t>
            </a:r>
            <a:r>
              <a:rPr lang="cs-CZ" sz="1100" dirty="0" smtClean="0"/>
              <a:t>– </a:t>
            </a:r>
            <a:r>
              <a:rPr lang="cs-CZ" sz="1100" dirty="0">
                <a:hlinkClick r:id="rId14"/>
              </a:rPr>
              <a:t>http://office.microsoft.com/cs-cz/images/results.aspx?qu=opice&amp;ex=1#ai:MC900345805</a:t>
            </a:r>
            <a:r>
              <a:rPr lang="cs-CZ" sz="1100" dirty="0" smtClean="0">
                <a:hlinkClick r:id="rId14"/>
              </a:rPr>
              <a:t>|</a:t>
            </a:r>
            <a:endParaRPr lang="cs-CZ" sz="1100" dirty="0" smtClean="0"/>
          </a:p>
          <a:p>
            <a:r>
              <a:rPr lang="cs-CZ" sz="1100" dirty="0" smtClean="0"/>
              <a:t>Pusa </a:t>
            </a:r>
            <a:r>
              <a:rPr lang="cs-CZ" sz="1100" dirty="0" smtClean="0"/>
              <a:t>– </a:t>
            </a:r>
            <a:r>
              <a:rPr lang="cs-CZ" sz="1100" dirty="0">
                <a:hlinkClick r:id="rId15"/>
              </a:rPr>
              <a:t>http://office.microsoft.com/cs-cz/images/results.aspx?qu=%C3%BAsta&amp;ex=1#ai:MC900436391|mt:1</a:t>
            </a:r>
            <a:r>
              <a:rPr lang="cs-CZ" sz="1100" dirty="0" smtClean="0">
                <a:hlinkClick r:id="rId15"/>
              </a:rPr>
              <a:t>|</a:t>
            </a:r>
            <a:endParaRPr lang="cs-CZ" sz="1100" dirty="0" smtClean="0"/>
          </a:p>
          <a:p>
            <a:r>
              <a:rPr lang="cs-CZ" sz="1100" dirty="0" smtClean="0"/>
              <a:t>Luk </a:t>
            </a:r>
            <a:r>
              <a:rPr lang="cs-CZ" sz="1100" dirty="0" smtClean="0"/>
              <a:t>– </a:t>
            </a:r>
            <a:r>
              <a:rPr lang="cs-CZ" sz="1100" dirty="0">
                <a:hlinkClick r:id="rId16"/>
              </a:rPr>
              <a:t>http://office.microsoft.com/cs-cz/images/results.aspx?qu=luk&amp;ex=1#ai:MC900250370|mt:1</a:t>
            </a:r>
            <a:r>
              <a:rPr lang="cs-CZ" sz="1100" dirty="0" smtClean="0">
                <a:hlinkClick r:id="rId16"/>
              </a:rPr>
              <a:t>|</a:t>
            </a:r>
            <a:endParaRPr lang="cs-CZ" sz="1100" dirty="0" smtClean="0"/>
          </a:p>
          <a:p>
            <a:r>
              <a:rPr lang="cs-CZ" sz="1100" dirty="0" smtClean="0"/>
              <a:t>Papoušek </a:t>
            </a:r>
            <a:r>
              <a:rPr lang="cs-CZ" sz="1100" dirty="0" smtClean="0"/>
              <a:t>–  </a:t>
            </a:r>
            <a:r>
              <a:rPr lang="cs-CZ" sz="1100" dirty="0">
                <a:hlinkClick r:id="rId17"/>
              </a:rPr>
              <a:t>http://office.microsoft.com/cs-cz/images/results.aspx?qu=papou%C5%A1ek&amp;ex=1#ai:MP900406600</a:t>
            </a:r>
            <a:r>
              <a:rPr lang="cs-CZ" sz="1100" dirty="0" smtClean="0">
                <a:hlinkClick r:id="rId17"/>
              </a:rPr>
              <a:t>|</a:t>
            </a:r>
            <a:endParaRPr lang="cs-CZ" sz="1100" dirty="0" smtClean="0"/>
          </a:p>
        </p:txBody>
      </p:sp>
    </p:spTree>
    <p:extLst>
      <p:ext uri="{BB962C8B-B14F-4D97-AF65-F5344CB8AC3E}">
        <p14:creationId xmlns:p14="http://schemas.microsoft.com/office/powerpoint/2010/main" val="407801261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477</TotalTime>
  <Words>349</Words>
  <Application>Microsoft Office PowerPoint</Application>
  <PresentationFormat>Předvádění na obrazovce (4:3)</PresentationFormat>
  <Paragraphs>62</Paragraphs>
  <Slides>7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VY_32_INOVACE_08_První slabika - 1</vt:lpstr>
      <vt:lpstr>První slabika - 1</vt:lpstr>
      <vt:lpstr>meloun</vt:lpstr>
      <vt:lpstr>ředkvičky</vt:lpstr>
      <vt:lpstr>rak</vt:lpstr>
      <vt:lpstr>opice</vt:lpstr>
      <vt:lpstr>Prezentace aplikace PowerPoint</vt:lpstr>
    </vt:vector>
  </TitlesOfParts>
  <Company>ZŠ a MŠ Liběšice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Vyhledávání slov</dc:title>
  <dc:creator>ZŠ a MŠ Liběšice</dc:creator>
  <cp:lastModifiedBy>ZŠ a MŠ Liběšice</cp:lastModifiedBy>
  <cp:revision>35</cp:revision>
  <dcterms:created xsi:type="dcterms:W3CDTF">2011-04-05T12:36:36Z</dcterms:created>
  <dcterms:modified xsi:type="dcterms:W3CDTF">2013-02-19T11:48:19Z</dcterms:modified>
</cp:coreProperties>
</file>