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2" r:id="rId2"/>
  </p:sldMasterIdLst>
  <p:notesMasterIdLst>
    <p:notesMasterId r:id="rId13"/>
  </p:notesMasterIdLst>
  <p:sldIdLst>
    <p:sldId id="266" r:id="rId3"/>
    <p:sldId id="256" r:id="rId4"/>
    <p:sldId id="258" r:id="rId5"/>
    <p:sldId id="259" r:id="rId6"/>
    <p:sldId id="260" r:id="rId7"/>
    <p:sldId id="264" r:id="rId8"/>
    <p:sldId id="263" r:id="rId9"/>
    <p:sldId id="261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BC2E48-3143-4459-BBAF-6854ED3ECF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BD0CC1-5C43-4C44-9F05-9C866D7100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6058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5327728"/>
      </p:ext>
    </p:extLst>
  </p:cSld>
  <p:clrMapOvr>
    <a:masterClrMapping/>
  </p:clrMapOvr>
  <p:transition spd="med" advClick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828858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635406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09274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511104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023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88950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06491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50596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09493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293035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2691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7463812D-6C4B-416C-BA94-1758ECA51DA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7BBC230-8CF3-46D3-9257-16A5CB6EC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9914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rajina.cz/img/mapa.jpg%20citov&#225;no%2019.11.201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VY_32_INOVACE_10_10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_ ČR, demokratický stát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Slouží k výkladu. Úvod do učiva Česká republika – stát ve kterém žiji. Zopakuje si a dozví se nové informace o České republice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1514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ČESKÁ REPUBLIKA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Demokratický stát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192207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6400816" cy="928686"/>
          </a:xfrm>
        </p:spPr>
        <p:txBody>
          <a:bodyPr/>
          <a:lstStyle/>
          <a:p>
            <a:pPr algn="r"/>
            <a:r>
              <a:rPr lang="cs-CZ" dirty="0" smtClean="0"/>
              <a:t>Demokracie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018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DEMOKRACIE – co si představíme při vyslovení tohoto slova???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303001"/>
            <a:ext cx="640476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Demokracie zaručuje všem občanům:</a:t>
            </a:r>
          </a:p>
          <a:p>
            <a:r>
              <a:rPr lang="cs-CZ" sz="3200" dirty="0" smtClean="0">
                <a:sym typeface="Wingdings"/>
              </a:rPr>
              <a:t> </a:t>
            </a:r>
            <a:r>
              <a:rPr lang="cs-CZ" sz="3200" dirty="0" smtClean="0"/>
              <a:t>základní práva,</a:t>
            </a:r>
          </a:p>
          <a:p>
            <a:r>
              <a:rPr lang="cs-CZ" sz="3200" dirty="0" smtClean="0">
                <a:sym typeface="Wingdings"/>
              </a:rPr>
              <a:t> </a:t>
            </a:r>
            <a:r>
              <a:rPr lang="cs-CZ" sz="3200" dirty="0" smtClean="0"/>
              <a:t>svobodu,</a:t>
            </a:r>
          </a:p>
          <a:p>
            <a:r>
              <a:rPr lang="cs-CZ" sz="3200" dirty="0" smtClean="0">
                <a:sym typeface="Wingdings"/>
              </a:rPr>
              <a:t> </a:t>
            </a:r>
            <a:r>
              <a:rPr lang="cs-CZ" sz="3200" dirty="0" smtClean="0"/>
              <a:t>rovnost před zákonem.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4797152"/>
            <a:ext cx="44829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Demokracie = „vláda lidu“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747026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17676" y="116632"/>
            <a:ext cx="6400816" cy="928686"/>
          </a:xfrm>
        </p:spPr>
        <p:txBody>
          <a:bodyPr/>
          <a:lstStyle/>
          <a:p>
            <a:pPr algn="r"/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314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Česká republika – Česko – mezinárodní označení : CZ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4864"/>
            <a:ext cx="790620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ČR 	– je demokratický stát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leží uprostřed Evropy, vnitrozemský stát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vznikla 1.1.1993</a:t>
            </a:r>
          </a:p>
          <a:p>
            <a:r>
              <a:rPr lang="cs-CZ" sz="3200" dirty="0" smtClean="0"/>
              <a:t>	- Hlavní město – Praha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Měna: Česká koruna</a:t>
            </a:r>
          </a:p>
          <a:p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60" y="4657302"/>
            <a:ext cx="3616040" cy="2187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25917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16215" y="9128"/>
            <a:ext cx="2600075" cy="928686"/>
          </a:xfrm>
        </p:spPr>
        <p:txBody>
          <a:bodyPr/>
          <a:lstStyle/>
          <a:p>
            <a:pPr algn="r"/>
            <a:r>
              <a:rPr lang="cs-CZ" dirty="0" smtClean="0"/>
              <a:t>Poloha ČR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1" y="1268760"/>
            <a:ext cx="83529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Sousedí s: Polskem na S (délka hranice 762km)</a:t>
            </a:r>
          </a:p>
          <a:p>
            <a:r>
              <a:rPr lang="cs-CZ" sz="3200" dirty="0" smtClean="0"/>
              <a:t> 	</a:t>
            </a:r>
            <a:r>
              <a:rPr lang="cs-CZ" sz="3200" dirty="0"/>
              <a:t> </a:t>
            </a:r>
            <a:r>
              <a:rPr lang="cs-CZ" sz="3200" dirty="0" smtClean="0"/>
              <a:t>        Slovenskem na V (252km)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        Rakouskem na J (466km)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        Německem na Z (810km)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1" y="3717032"/>
            <a:ext cx="859568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Rozkládá se na území Čech, Moravy a části Slezska.</a:t>
            </a:r>
          </a:p>
          <a:p>
            <a:endParaRPr lang="cs-CZ" sz="3200" dirty="0"/>
          </a:p>
          <a:p>
            <a:r>
              <a:rPr lang="cs-CZ" sz="3200" dirty="0" smtClean="0"/>
              <a:t>Plocha činí přes 72 000km²</a:t>
            </a:r>
          </a:p>
          <a:p>
            <a:endParaRPr lang="cs-CZ" sz="32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541" y="4521583"/>
            <a:ext cx="3867459" cy="233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96136" y="5517232"/>
            <a:ext cx="743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Čechy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6165304"/>
            <a:ext cx="916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Morava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82672" y="5170526"/>
            <a:ext cx="871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Slezsko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20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43184" y="116632"/>
            <a:ext cx="6400816" cy="928686"/>
          </a:xfrm>
        </p:spPr>
        <p:txBody>
          <a:bodyPr/>
          <a:lstStyle/>
          <a:p>
            <a:pPr algn="r"/>
            <a:r>
              <a:rPr lang="cs-CZ" dirty="0" smtClean="0"/>
              <a:t>Členění ČR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980728"/>
            <a:ext cx="799288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Ve středověku tvořily naši vlast tři historické </a:t>
            </a:r>
            <a:r>
              <a:rPr lang="cs-CZ" sz="3200" dirty="0" smtClean="0"/>
              <a:t>země (Čechy, Morava, Slezsko).</a:t>
            </a:r>
          </a:p>
          <a:p>
            <a:endParaRPr lang="cs-CZ" sz="3200" dirty="0"/>
          </a:p>
          <a:p>
            <a:r>
              <a:rPr lang="cs-CZ" sz="3200" dirty="0"/>
              <a:t>V současnosti se Česká republika člení na 14 krajů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/>
              <a:t>Každý kraj má své krajské město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/>
              <a:t>V něm sídlí krajský úřad. V čele úřadu stojí hejtman.</a:t>
            </a:r>
          </a:p>
        </p:txBody>
      </p:sp>
    </p:spTree>
    <p:extLst>
      <p:ext uri="{BB962C8B-B14F-4D97-AF65-F5344CB8AC3E}">
        <p14:creationId xmlns="" xmlns:p14="http://schemas.microsoft.com/office/powerpoint/2010/main" val="248536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74700"/>
          </a:xfrm>
        </p:spPr>
        <p:txBody>
          <a:bodyPr/>
          <a:lstStyle/>
          <a:p>
            <a:r>
              <a:rPr lang="sk-SK" sz="4000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Zopakujte si kraje a krajská města</a:t>
            </a:r>
          </a:p>
        </p:txBody>
      </p:sp>
      <p:sp>
        <p:nvSpPr>
          <p:cNvPr id="118808" name="Rectangle 24"/>
          <p:cNvSpPr>
            <a:spLocks noGrp="1" noChangeArrowheads="1"/>
          </p:cNvSpPr>
          <p:nvPr>
            <p:ph type="body" sz="half" idx="1"/>
          </p:nvPr>
        </p:nvSpPr>
        <p:spPr>
          <a:xfrm>
            <a:off x="1042988" y="1412875"/>
            <a:ext cx="2952750" cy="360363"/>
          </a:xfrm>
        </p:spPr>
        <p:txBody>
          <a:bodyPr/>
          <a:lstStyle/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cs-CZ" sz="2000"/>
              <a:t>Středočeský kraj</a:t>
            </a:r>
            <a:r>
              <a:rPr lang="cs-CZ" sz="1400"/>
              <a:t>	</a:t>
            </a:r>
          </a:p>
        </p:txBody>
      </p:sp>
      <p:sp>
        <p:nvSpPr>
          <p:cNvPr id="118801" name="Rectangle 17"/>
          <p:cNvSpPr>
            <a:spLocks noChangeArrowheads="1"/>
          </p:cNvSpPr>
          <p:nvPr/>
        </p:nvSpPr>
        <p:spPr bwMode="auto">
          <a:xfrm>
            <a:off x="539750" y="1484313"/>
            <a:ext cx="8064500" cy="110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endParaRPr lang="cs-CZ" sz="2400">
              <a:latin typeface="Tahoma" pitchFamily="34" charset="0"/>
            </a:endParaRPr>
          </a:p>
        </p:txBody>
      </p:sp>
      <p:sp>
        <p:nvSpPr>
          <p:cNvPr id="118819" name="Rectangle 35"/>
          <p:cNvSpPr>
            <a:spLocks noChangeArrowheads="1"/>
          </p:cNvSpPr>
          <p:nvPr/>
        </p:nvSpPr>
        <p:spPr bwMode="auto">
          <a:xfrm>
            <a:off x="5354638" y="1052513"/>
            <a:ext cx="274637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Praha</a:t>
            </a:r>
          </a:p>
        </p:txBody>
      </p:sp>
      <p:sp>
        <p:nvSpPr>
          <p:cNvPr id="118820" name="Rectangle 36"/>
          <p:cNvSpPr>
            <a:spLocks noChangeArrowheads="1"/>
          </p:cNvSpPr>
          <p:nvPr/>
        </p:nvSpPr>
        <p:spPr bwMode="auto">
          <a:xfrm>
            <a:off x="1042988" y="1773238"/>
            <a:ext cx="295275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Jihočeský kraj</a:t>
            </a:r>
            <a:r>
              <a:rPr lang="cs-CZ" sz="1400"/>
              <a:t>	</a:t>
            </a:r>
          </a:p>
        </p:txBody>
      </p:sp>
      <p:sp>
        <p:nvSpPr>
          <p:cNvPr id="118821" name="Rectangle 37"/>
          <p:cNvSpPr>
            <a:spLocks noChangeArrowheads="1"/>
          </p:cNvSpPr>
          <p:nvPr/>
        </p:nvSpPr>
        <p:spPr bwMode="auto">
          <a:xfrm>
            <a:off x="1042988" y="2492375"/>
            <a:ext cx="2952750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Karlovarský kraj</a:t>
            </a:r>
            <a:r>
              <a:rPr lang="cs-CZ" sz="1400"/>
              <a:t>	</a:t>
            </a:r>
          </a:p>
        </p:txBody>
      </p:sp>
      <p:sp>
        <p:nvSpPr>
          <p:cNvPr id="118822" name="Rectangle 38"/>
          <p:cNvSpPr>
            <a:spLocks noChangeArrowheads="1"/>
          </p:cNvSpPr>
          <p:nvPr/>
        </p:nvSpPr>
        <p:spPr bwMode="auto">
          <a:xfrm>
            <a:off x="1042988" y="2852738"/>
            <a:ext cx="295275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Ústecký kraj</a:t>
            </a:r>
            <a:r>
              <a:rPr lang="cs-CZ" sz="1400" dirty="0"/>
              <a:t>	</a:t>
            </a:r>
          </a:p>
        </p:txBody>
      </p:sp>
      <p:sp>
        <p:nvSpPr>
          <p:cNvPr id="118823" name="Rectangle 39"/>
          <p:cNvSpPr>
            <a:spLocks noChangeArrowheads="1"/>
          </p:cNvSpPr>
          <p:nvPr/>
        </p:nvSpPr>
        <p:spPr bwMode="auto">
          <a:xfrm>
            <a:off x="1042988" y="3213100"/>
            <a:ext cx="2952750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Liberecký kraj</a:t>
            </a:r>
            <a:r>
              <a:rPr lang="cs-CZ" sz="1400" dirty="0"/>
              <a:t>	</a:t>
            </a:r>
          </a:p>
        </p:txBody>
      </p:sp>
      <p:sp>
        <p:nvSpPr>
          <p:cNvPr id="118824" name="Rectangle 40"/>
          <p:cNvSpPr>
            <a:spLocks noChangeArrowheads="1"/>
          </p:cNvSpPr>
          <p:nvPr/>
        </p:nvSpPr>
        <p:spPr bwMode="auto">
          <a:xfrm>
            <a:off x="1042988" y="3573463"/>
            <a:ext cx="295275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Královéhradecký kraj</a:t>
            </a:r>
            <a:r>
              <a:rPr lang="cs-CZ" sz="1400"/>
              <a:t>	</a:t>
            </a:r>
          </a:p>
        </p:txBody>
      </p:sp>
      <p:sp>
        <p:nvSpPr>
          <p:cNvPr id="118825" name="Rectangle 41"/>
          <p:cNvSpPr>
            <a:spLocks noChangeArrowheads="1"/>
          </p:cNvSpPr>
          <p:nvPr/>
        </p:nvSpPr>
        <p:spPr bwMode="auto">
          <a:xfrm>
            <a:off x="1042988" y="3932238"/>
            <a:ext cx="295275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Pardubický kraj</a:t>
            </a:r>
            <a:r>
              <a:rPr lang="cs-CZ" sz="1400"/>
              <a:t>	</a:t>
            </a:r>
          </a:p>
        </p:txBody>
      </p:sp>
      <p:sp>
        <p:nvSpPr>
          <p:cNvPr id="118826" name="Rectangle 42"/>
          <p:cNvSpPr>
            <a:spLocks noChangeArrowheads="1"/>
          </p:cNvSpPr>
          <p:nvPr/>
        </p:nvSpPr>
        <p:spPr bwMode="auto">
          <a:xfrm>
            <a:off x="1042988" y="4292600"/>
            <a:ext cx="2952750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kraj Vysočina</a:t>
            </a:r>
            <a:r>
              <a:rPr lang="cs-CZ" sz="1400"/>
              <a:t>	</a:t>
            </a:r>
          </a:p>
        </p:txBody>
      </p:sp>
      <p:sp>
        <p:nvSpPr>
          <p:cNvPr id="118827" name="Rectangle 43"/>
          <p:cNvSpPr>
            <a:spLocks noChangeArrowheads="1"/>
          </p:cNvSpPr>
          <p:nvPr/>
        </p:nvSpPr>
        <p:spPr bwMode="auto">
          <a:xfrm>
            <a:off x="1042988" y="4652963"/>
            <a:ext cx="295275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Jihomoravský kraj</a:t>
            </a:r>
            <a:r>
              <a:rPr lang="cs-CZ" sz="1400"/>
              <a:t>	</a:t>
            </a:r>
          </a:p>
        </p:txBody>
      </p:sp>
      <p:sp>
        <p:nvSpPr>
          <p:cNvPr id="118828" name="Rectangle 44"/>
          <p:cNvSpPr>
            <a:spLocks noChangeArrowheads="1"/>
          </p:cNvSpPr>
          <p:nvPr/>
        </p:nvSpPr>
        <p:spPr bwMode="auto">
          <a:xfrm>
            <a:off x="1042988" y="5734050"/>
            <a:ext cx="2952750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Moravskoslezský kraj</a:t>
            </a:r>
            <a:r>
              <a:rPr lang="cs-CZ" sz="1400"/>
              <a:t>	</a:t>
            </a:r>
          </a:p>
        </p:txBody>
      </p:sp>
      <p:sp>
        <p:nvSpPr>
          <p:cNvPr id="118829" name="Rectangle 45"/>
          <p:cNvSpPr>
            <a:spLocks noChangeArrowheads="1"/>
          </p:cNvSpPr>
          <p:nvPr/>
        </p:nvSpPr>
        <p:spPr bwMode="auto">
          <a:xfrm>
            <a:off x="1042988" y="5373688"/>
            <a:ext cx="295275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Zlínský kraj</a:t>
            </a:r>
            <a:r>
              <a:rPr lang="cs-CZ" sz="1400"/>
              <a:t>	</a:t>
            </a:r>
          </a:p>
        </p:txBody>
      </p:sp>
      <p:sp>
        <p:nvSpPr>
          <p:cNvPr id="118830" name="Rectangle 46"/>
          <p:cNvSpPr>
            <a:spLocks noChangeArrowheads="1"/>
          </p:cNvSpPr>
          <p:nvPr/>
        </p:nvSpPr>
        <p:spPr bwMode="auto">
          <a:xfrm>
            <a:off x="1042988" y="5013325"/>
            <a:ext cx="2952750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Olomoucký kraj</a:t>
            </a:r>
            <a:r>
              <a:rPr lang="cs-CZ" sz="1400"/>
              <a:t>	</a:t>
            </a:r>
          </a:p>
        </p:txBody>
      </p:sp>
      <p:sp>
        <p:nvSpPr>
          <p:cNvPr id="118831" name="Rectangle 47"/>
          <p:cNvSpPr>
            <a:spLocks noChangeArrowheads="1"/>
          </p:cNvSpPr>
          <p:nvPr/>
        </p:nvSpPr>
        <p:spPr bwMode="auto">
          <a:xfrm>
            <a:off x="1042988" y="2132013"/>
            <a:ext cx="295275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Plzeňský kraj</a:t>
            </a:r>
            <a:r>
              <a:rPr lang="cs-CZ" sz="1400"/>
              <a:t>	</a:t>
            </a:r>
          </a:p>
        </p:txBody>
      </p:sp>
      <p:sp>
        <p:nvSpPr>
          <p:cNvPr id="118832" name="Rectangle 48"/>
          <p:cNvSpPr>
            <a:spLocks noChangeArrowheads="1"/>
          </p:cNvSpPr>
          <p:nvPr/>
        </p:nvSpPr>
        <p:spPr bwMode="auto">
          <a:xfrm>
            <a:off x="1042988" y="1052513"/>
            <a:ext cx="295275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/>
              <a:t>Hlavní město Praha</a:t>
            </a:r>
            <a:r>
              <a:rPr lang="cs-CZ" sz="1400"/>
              <a:t>	</a:t>
            </a:r>
          </a:p>
        </p:txBody>
      </p:sp>
      <p:sp>
        <p:nvSpPr>
          <p:cNvPr id="118833" name="Rectangle 49"/>
          <p:cNvSpPr>
            <a:spLocks noChangeArrowheads="1"/>
          </p:cNvSpPr>
          <p:nvPr/>
        </p:nvSpPr>
        <p:spPr bwMode="auto">
          <a:xfrm>
            <a:off x="5364163" y="1412875"/>
            <a:ext cx="2746375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Praha</a:t>
            </a:r>
          </a:p>
        </p:txBody>
      </p:sp>
      <p:sp>
        <p:nvSpPr>
          <p:cNvPr id="118834" name="Rectangle 50"/>
          <p:cNvSpPr>
            <a:spLocks noChangeArrowheads="1"/>
          </p:cNvSpPr>
          <p:nvPr/>
        </p:nvSpPr>
        <p:spPr bwMode="auto">
          <a:xfrm>
            <a:off x="5364163" y="1773238"/>
            <a:ext cx="274637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České Budějovice</a:t>
            </a:r>
          </a:p>
        </p:txBody>
      </p:sp>
      <p:sp>
        <p:nvSpPr>
          <p:cNvPr id="118835" name="Rectangle 51"/>
          <p:cNvSpPr>
            <a:spLocks noChangeArrowheads="1"/>
          </p:cNvSpPr>
          <p:nvPr/>
        </p:nvSpPr>
        <p:spPr bwMode="auto">
          <a:xfrm>
            <a:off x="5364163" y="2132013"/>
            <a:ext cx="274637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Plzeň</a:t>
            </a:r>
          </a:p>
        </p:txBody>
      </p:sp>
      <p:sp>
        <p:nvSpPr>
          <p:cNvPr id="118836" name="Rectangle 52"/>
          <p:cNvSpPr>
            <a:spLocks noChangeArrowheads="1"/>
          </p:cNvSpPr>
          <p:nvPr/>
        </p:nvSpPr>
        <p:spPr bwMode="auto">
          <a:xfrm>
            <a:off x="5364163" y="2492375"/>
            <a:ext cx="2746375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Karlovy Vary</a:t>
            </a:r>
          </a:p>
        </p:txBody>
      </p:sp>
      <p:sp>
        <p:nvSpPr>
          <p:cNvPr id="118837" name="Rectangle 53"/>
          <p:cNvSpPr>
            <a:spLocks noChangeArrowheads="1"/>
          </p:cNvSpPr>
          <p:nvPr/>
        </p:nvSpPr>
        <p:spPr bwMode="auto">
          <a:xfrm>
            <a:off x="5354638" y="2852738"/>
            <a:ext cx="274637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Ústí nad Labem</a:t>
            </a:r>
          </a:p>
        </p:txBody>
      </p:sp>
      <p:sp>
        <p:nvSpPr>
          <p:cNvPr id="118838" name="Rectangle 54"/>
          <p:cNvSpPr>
            <a:spLocks noChangeArrowheads="1"/>
          </p:cNvSpPr>
          <p:nvPr/>
        </p:nvSpPr>
        <p:spPr bwMode="auto">
          <a:xfrm>
            <a:off x="5364163" y="3213100"/>
            <a:ext cx="2746375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Liberec</a:t>
            </a:r>
          </a:p>
        </p:txBody>
      </p:sp>
      <p:sp>
        <p:nvSpPr>
          <p:cNvPr id="118839" name="Rectangle 55"/>
          <p:cNvSpPr>
            <a:spLocks noChangeArrowheads="1"/>
          </p:cNvSpPr>
          <p:nvPr/>
        </p:nvSpPr>
        <p:spPr bwMode="auto">
          <a:xfrm>
            <a:off x="5354638" y="3573463"/>
            <a:ext cx="274637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Hradec Králové</a:t>
            </a:r>
          </a:p>
        </p:txBody>
      </p:sp>
      <p:sp>
        <p:nvSpPr>
          <p:cNvPr id="118840" name="Rectangle 56"/>
          <p:cNvSpPr>
            <a:spLocks noChangeArrowheads="1"/>
          </p:cNvSpPr>
          <p:nvPr/>
        </p:nvSpPr>
        <p:spPr bwMode="auto">
          <a:xfrm>
            <a:off x="5364163" y="3932238"/>
            <a:ext cx="274637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Pardubice</a:t>
            </a:r>
          </a:p>
        </p:txBody>
      </p:sp>
      <p:sp>
        <p:nvSpPr>
          <p:cNvPr id="118841" name="Rectangle 57"/>
          <p:cNvSpPr>
            <a:spLocks noChangeArrowheads="1"/>
          </p:cNvSpPr>
          <p:nvPr/>
        </p:nvSpPr>
        <p:spPr bwMode="auto">
          <a:xfrm>
            <a:off x="5354638" y="4292600"/>
            <a:ext cx="2746375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Jihlava</a:t>
            </a:r>
          </a:p>
        </p:txBody>
      </p:sp>
      <p:sp>
        <p:nvSpPr>
          <p:cNvPr id="118842" name="Rectangle 58"/>
          <p:cNvSpPr>
            <a:spLocks noChangeArrowheads="1"/>
          </p:cNvSpPr>
          <p:nvPr/>
        </p:nvSpPr>
        <p:spPr bwMode="auto">
          <a:xfrm>
            <a:off x="5364163" y="4652963"/>
            <a:ext cx="274637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Brno</a:t>
            </a:r>
          </a:p>
        </p:txBody>
      </p:sp>
      <p:sp>
        <p:nvSpPr>
          <p:cNvPr id="118843" name="Rectangle 59"/>
          <p:cNvSpPr>
            <a:spLocks noChangeArrowheads="1"/>
          </p:cNvSpPr>
          <p:nvPr/>
        </p:nvSpPr>
        <p:spPr bwMode="auto">
          <a:xfrm>
            <a:off x="5364163" y="5013325"/>
            <a:ext cx="2746375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Olomouc</a:t>
            </a:r>
          </a:p>
        </p:txBody>
      </p:sp>
      <p:sp>
        <p:nvSpPr>
          <p:cNvPr id="118844" name="Rectangle 60"/>
          <p:cNvSpPr>
            <a:spLocks noChangeArrowheads="1"/>
          </p:cNvSpPr>
          <p:nvPr/>
        </p:nvSpPr>
        <p:spPr bwMode="auto">
          <a:xfrm>
            <a:off x="5364163" y="5373688"/>
            <a:ext cx="274637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Zlín</a:t>
            </a:r>
          </a:p>
        </p:txBody>
      </p:sp>
      <p:sp>
        <p:nvSpPr>
          <p:cNvPr id="118845" name="Rectangle 61"/>
          <p:cNvSpPr>
            <a:spLocks noChangeArrowheads="1"/>
          </p:cNvSpPr>
          <p:nvPr/>
        </p:nvSpPr>
        <p:spPr bwMode="auto">
          <a:xfrm>
            <a:off x="5364163" y="5734050"/>
            <a:ext cx="2746375" cy="36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000" dirty="0"/>
              <a:t>Ostrava</a:t>
            </a:r>
          </a:p>
        </p:txBody>
      </p:sp>
    </p:spTree>
    <p:extLst>
      <p:ext uri="{BB962C8B-B14F-4D97-AF65-F5344CB8AC3E}">
        <p14:creationId xmlns="" xmlns:p14="http://schemas.microsoft.com/office/powerpoint/2010/main" val="2788445260"/>
      </p:ext>
    </p:extLst>
  </p:cSld>
  <p:clrMapOvr>
    <a:masterClrMapping/>
  </p:clrMapOvr>
  <p:transition spd="med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8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819" grpId="0"/>
      <p:bldP spid="118833" grpId="0"/>
      <p:bldP spid="118834" grpId="0"/>
      <p:bldP spid="118835" grpId="0"/>
      <p:bldP spid="118836" grpId="0"/>
      <p:bldP spid="118837" grpId="0"/>
      <p:bldP spid="118838" grpId="0"/>
      <p:bldP spid="118839" grpId="0"/>
      <p:bldP spid="118840" grpId="0"/>
      <p:bldP spid="118841" grpId="0"/>
      <p:bldP spid="118842" grpId="0"/>
      <p:bldP spid="118843" grpId="0"/>
      <p:bldP spid="118844" grpId="0"/>
      <p:bldP spid="1188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43184" y="0"/>
            <a:ext cx="6400816" cy="928686"/>
          </a:xfrm>
        </p:spPr>
        <p:txBody>
          <a:bodyPr/>
          <a:lstStyle/>
          <a:p>
            <a:pPr algn="r"/>
            <a:r>
              <a:rPr lang="cs-CZ" dirty="0" smtClean="0"/>
              <a:t>Členění ČR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877888"/>
            <a:ext cx="8762664" cy="5575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0112043">
            <a:off x="1835358" y="2031147"/>
            <a:ext cx="1346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Ústecký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20117566">
            <a:off x="654906" y="2487827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Karlovarský</a:t>
            </a:r>
            <a:r>
              <a:rPr lang="cs-CZ" dirty="0" smtClean="0">
                <a:solidFill>
                  <a:srgbClr val="FF0000"/>
                </a:solidFill>
              </a:rPr>
              <a:t> 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20571" y="1588150"/>
            <a:ext cx="1485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Liberecký</a:t>
            </a:r>
            <a:r>
              <a:rPr lang="cs-CZ" dirty="0" smtClean="0">
                <a:solidFill>
                  <a:srgbClr val="FF0000"/>
                </a:solidFill>
              </a:rPr>
              <a:t> 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665612"/>
            <a:ext cx="1001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Plzeňský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04560" y="3398518"/>
            <a:ext cx="1337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Středočeský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0780830">
            <a:off x="4513346" y="2043513"/>
            <a:ext cx="1075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Králove</a:t>
            </a:r>
            <a:r>
              <a:rPr lang="cs-CZ" b="1" dirty="0" smtClean="0">
                <a:solidFill>
                  <a:srgbClr val="FF0000"/>
                </a:solidFill>
              </a:rPr>
              <a:t>-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Hradecký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04560" y="4797152"/>
            <a:ext cx="10871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Jihočeský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3212976"/>
            <a:ext cx="1238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Pardubický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4311943"/>
            <a:ext cx="10295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raj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Vysočina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915" y="5100598"/>
            <a:ext cx="1482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Kraj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Jihomoravský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3813594">
            <a:off x="5864539" y="3517055"/>
            <a:ext cx="170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Olomoucký</a:t>
            </a:r>
            <a:r>
              <a:rPr lang="cs-CZ" dirty="0" smtClean="0">
                <a:solidFill>
                  <a:srgbClr val="FF0000"/>
                </a:solidFill>
              </a:rPr>
              <a:t> kraj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4635108"/>
            <a:ext cx="894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Zlínský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113304">
            <a:off x="6858779" y="3390506"/>
            <a:ext cx="17854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Moravskoslezský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46691" y="2945806"/>
            <a:ext cx="735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Praha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8890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34265" y="34102"/>
            <a:ext cx="6400816" cy="928686"/>
          </a:xfrm>
        </p:spPr>
        <p:txBody>
          <a:bodyPr/>
          <a:lstStyle/>
          <a:p>
            <a:pPr algn="r"/>
            <a:r>
              <a:rPr lang="cs-CZ" dirty="0" smtClean="0"/>
              <a:t>Česko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3" y="980728"/>
            <a:ext cx="860444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ČR </a:t>
            </a:r>
            <a:r>
              <a:rPr lang="cs-CZ" sz="3200" dirty="0"/>
              <a:t>je demokratickým </a:t>
            </a:r>
            <a:r>
              <a:rPr lang="cs-CZ" sz="3200" dirty="0" smtClean="0"/>
              <a:t>státem, republikou.</a:t>
            </a:r>
          </a:p>
          <a:p>
            <a:r>
              <a:rPr lang="cs-CZ" sz="3200" dirty="0" smtClean="0"/>
              <a:t>Vznikla </a:t>
            </a:r>
            <a:r>
              <a:rPr lang="cs-CZ" sz="3200" dirty="0"/>
              <a:t>1. ledna 1993. </a:t>
            </a:r>
            <a:endParaRPr lang="cs-CZ" sz="3200" dirty="0" smtClean="0"/>
          </a:p>
          <a:p>
            <a:r>
              <a:rPr lang="cs-CZ" sz="3200" dirty="0" smtClean="0"/>
              <a:t>V </a:t>
            </a:r>
            <a:r>
              <a:rPr lang="cs-CZ" sz="3200" dirty="0"/>
              <a:t>čele České republiky stojí prezident.</a:t>
            </a:r>
          </a:p>
          <a:p>
            <a:r>
              <a:rPr lang="cs-CZ" sz="3200" dirty="0"/>
              <a:t>Chod státu řídí vláda v čele s premiérem.</a:t>
            </a:r>
          </a:p>
          <a:p>
            <a:r>
              <a:rPr lang="cs-CZ" sz="3200" dirty="0"/>
              <a:t>Vláda je složená z ministrů.</a:t>
            </a:r>
          </a:p>
          <a:p>
            <a:r>
              <a:rPr lang="cs-CZ" sz="3200" dirty="0"/>
              <a:t>Parlament se skládá z Poslanecké sněmovny a Senátu. Poslanci a senátoři projednávají a přijímají zákony.</a:t>
            </a:r>
          </a:p>
          <a:p>
            <a:r>
              <a:rPr lang="cs-CZ" sz="3200" dirty="0"/>
              <a:t>Na dodržování zákonů dbá policie, jejich porušení trestají soudy.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159022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6400816" cy="928686"/>
          </a:xfrm>
        </p:spPr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5689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ym typeface="Wingdings"/>
              </a:rPr>
              <a:t> </a:t>
            </a:r>
            <a:r>
              <a:rPr lang="cs-CZ" sz="2000" dirty="0" smtClean="0"/>
              <a:t>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pPr marL="342900" indent="-342900">
              <a:buFont typeface="Wingdings"/>
              <a:buChar char="F"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smtClean="0">
                <a:hlinkClick r:id="rId2"/>
              </a:rPr>
              <a:t>www.krajina.cz/img/mapa.jpg </a:t>
            </a:r>
            <a:r>
              <a:rPr lang="cs-CZ" sz="2000">
                <a:hlinkClick r:id="rId2"/>
              </a:rPr>
              <a:t>(</a:t>
            </a:r>
            <a:r>
              <a:rPr lang="cs-CZ" sz="2000" smtClean="0">
                <a:hlinkClick r:id="rId2"/>
              </a:rPr>
              <a:t>citováno 19.11.2011</a:t>
            </a:r>
            <a:r>
              <a:rPr lang="cs-CZ" sz="2000" smtClean="0"/>
              <a:t>)</a:t>
            </a:r>
            <a:endParaRPr lang="cs-CZ" sz="2000" dirty="0" smtClean="0"/>
          </a:p>
          <a:p>
            <a:pPr marL="342900" indent="-342900">
              <a:buFont typeface="Wingdings"/>
              <a:buChar char="F"/>
            </a:pPr>
            <a:endParaRPr lang="cs-CZ" sz="2000" dirty="0"/>
          </a:p>
          <a:p>
            <a:r>
              <a:rPr lang="cs-CZ" sz="2000" dirty="0" smtClean="0"/>
              <a:t>Citováno dne 19.11.2011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631520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145</TotalTime>
  <Words>387</Words>
  <Application>Microsoft Office PowerPoint</Application>
  <PresentationFormat>Předvádění na obrazovce (4:3)</PresentationFormat>
  <Paragraphs>106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YamatoPainting</vt:lpstr>
      <vt:lpstr>Motiv systému Office</vt:lpstr>
      <vt:lpstr>Název školy: ZŠ Klášterec nad Ohří, Krátká 676 Autor: Mgr. Veronika Kubincová Název materiálu: VY_32_INOVACE_10_10_ ČR, demokratický stát Číslo projektu: CZ.1.07/1.4.00/21.1115  </vt:lpstr>
      <vt:lpstr>ČESKÁ REPUBLIKA</vt:lpstr>
      <vt:lpstr>Demokracie</vt:lpstr>
      <vt:lpstr>ČESKÁ REPUBLIKA</vt:lpstr>
      <vt:lpstr>Poloha ČR</vt:lpstr>
      <vt:lpstr>Členění ČR</vt:lpstr>
      <vt:lpstr>Zopakujte si kraje a krajská města</vt:lpstr>
      <vt:lpstr>Členění ČR</vt:lpstr>
      <vt:lpstr>Česko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18</cp:revision>
  <dcterms:created xsi:type="dcterms:W3CDTF">2011-11-21T09:30:45Z</dcterms:created>
  <dcterms:modified xsi:type="dcterms:W3CDTF">2012-02-29T17:21:25Z</dcterms:modified>
</cp:coreProperties>
</file>