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56" r:id="rId3"/>
    <p:sldId id="263" r:id="rId4"/>
    <p:sldId id="264" r:id="rId5"/>
    <p:sldId id="265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3"/>
            <p14:sldId id="264"/>
            <p14:sldId id="265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1AAFC536-C78F-4D2A-BA5F-73DBAC72C448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9DDF97BA-5521-4BA3-B9AF-972D0475261D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549D81E6-090D-472D-A5EB-0353D1DB258F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57694CBD-EA48-4ADE-9788-F57B167B0D96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</a:t>
            </a:r>
            <a:r>
              <a:rPr lang="cs-CZ" baseline="0" dirty="0"/>
              <a:t> </a:t>
            </a:r>
            <a:r>
              <a:rPr lang="cs-CZ" baseline="0" dirty="0" smtClean="0"/>
              <a:t>       (pero, lavice, čaj, beran)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     (koruna, šaty, košile, dům)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       (tabule, ananas, sýr, zelí)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           (sova, sudy, domino, myš)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wmf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wmf"/><Relationship Id="rId4" Type="http://schemas.openxmlformats.org/officeDocument/2006/relationships/diagramLayout" Target="../diagrams/layout1.xml"/><Relationship Id="rId9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9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8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13.wmf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2.wmf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17.wmf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6.wmf"/><Relationship Id="rId4" Type="http://schemas.openxmlformats.org/officeDocument/2006/relationships/diagramLayout" Target="../diagrams/layout4.xml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A1aty&amp;ex=1#ai:MC900232964|mt:1|" TargetMode="External"/><Relationship Id="rId13" Type="http://schemas.openxmlformats.org/officeDocument/2006/relationships/hyperlink" Target="http://office.microsoft.com/cs-cz/images/results.aspx?qu=zel%C3%AD&amp;ex=1#ai:MC900199137|" TargetMode="External"/><Relationship Id="rId3" Type="http://schemas.openxmlformats.org/officeDocument/2006/relationships/hyperlink" Target="http://office.microsoft.com/cs-cz/images/results.aspx?qu=lavice&amp;ex=1#ai:MC900234093|mt:1|" TargetMode="External"/><Relationship Id="rId7" Type="http://schemas.openxmlformats.org/officeDocument/2006/relationships/hyperlink" Target="http://office.microsoft.com/cs-cz/images/results.aspx?qu=oble%C4%8Den%C3%AD&amp;ex=1#ai:MC900305573|mt:1|" TargetMode="External"/><Relationship Id="rId12" Type="http://schemas.openxmlformats.org/officeDocument/2006/relationships/hyperlink" Target="http://office.microsoft.com/cs-cz/images/results.aspx?qu=s%C3%BDr&amp;ex=1#ai:MC900232579|mt:1|" TargetMode="External"/><Relationship Id="rId17" Type="http://schemas.openxmlformats.org/officeDocument/2006/relationships/hyperlink" Target="http://office.microsoft.com/cs-cz/images/results.aspx?qu=my%C5%A1&amp;ex=1#ai:MC900287159|mt:1|" TargetMode="External"/><Relationship Id="rId2" Type="http://schemas.openxmlformats.org/officeDocument/2006/relationships/hyperlink" Target="http://office.microsoft.com/cs-cz/images/results.aspx?qu=pero&amp;ex=1#ai:MC900286318|mt:1|" TargetMode="External"/><Relationship Id="rId16" Type="http://schemas.openxmlformats.org/officeDocument/2006/relationships/hyperlink" Target="http://office.microsoft.com/cs-cz/images/results.aspx?qu=domino&amp;ex=1#ai:MP900403698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koruna&amp;ex=1#ai:MC900432659|mt:1|" TargetMode="External"/><Relationship Id="rId11" Type="http://schemas.openxmlformats.org/officeDocument/2006/relationships/hyperlink" Target="http://office.microsoft.com/cs-cz/images/results.aspx?qu=ananas&amp;ex=1#ai:MC900436909|" TargetMode="External"/><Relationship Id="rId5" Type="http://schemas.openxmlformats.org/officeDocument/2006/relationships/hyperlink" Target="http://office.microsoft.com/cs-cz/images/results.aspx?qu=beran&amp;ex=1#ai:MC900345804|mt:1|" TargetMode="External"/><Relationship Id="rId15" Type="http://schemas.openxmlformats.org/officeDocument/2006/relationships/hyperlink" Target="http://office.microsoft.com/cs-cz/images/results.aspx?qu=sudy&amp;ex=1#ai:MC900290763|mt:1|" TargetMode="External"/><Relationship Id="rId10" Type="http://schemas.openxmlformats.org/officeDocument/2006/relationships/hyperlink" Target="http://office.microsoft.com/cs-cz/images/results.aspx?qu=tabule&amp;ex=1#ai:MC900290682|mt:1|" TargetMode="External"/><Relationship Id="rId4" Type="http://schemas.openxmlformats.org/officeDocument/2006/relationships/hyperlink" Target="http://office.microsoft.com/cs-cz/images/results.aspx?qu=%C4%8Daj&amp;ex=1#ai:MC900215939|mt:1|" TargetMode="External"/><Relationship Id="rId9" Type="http://schemas.openxmlformats.org/officeDocument/2006/relationships/hyperlink" Target="http://office.microsoft.com/cs-cz/images/results.aspx?qu=domov&amp;ex=1#ai:MC900391412|mt:1|" TargetMode="External"/><Relationship Id="rId14" Type="http://schemas.openxmlformats.org/officeDocument/2006/relationships/hyperlink" Target="http://office.microsoft.com/cs-cz/images/results.aspx?qu=sova&amp;ex=1#ai:MC900325592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VY_32_INOVACE_09_První </a:t>
            </a:r>
            <a:r>
              <a:rPr lang="cs-CZ" sz="3600" dirty="0" smtClean="0"/>
              <a:t>slabika - 2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470025"/>
          </a:xfrm>
        </p:spPr>
        <p:txBody>
          <a:bodyPr/>
          <a:lstStyle/>
          <a:p>
            <a:r>
              <a:rPr lang="cs-CZ" dirty="0" smtClean="0"/>
              <a:t>První slabika - 2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2420888"/>
            <a:ext cx="460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 jednoslabičná, dvojslabičná, trojslabičná.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212976"/>
            <a:ext cx="739715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obrázky, vytleskává slabiky, určuje první slabiku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První slabiku napíše, žák se SVP skládá z písmen, poté zapisuje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</a:t>
            </a:r>
            <a:r>
              <a:rPr lang="cs-CZ" smtClean="0"/>
              <a:t>První slabika 1 - 2)</a:t>
            </a:r>
            <a:endParaRPr lang="cs-CZ" dirty="0" smtClean="0"/>
          </a:p>
          <a:p>
            <a:pPr marL="342900" indent="-342900">
              <a:buAutoNum type="arabicPeriod" startAt="4"/>
            </a:pPr>
            <a:r>
              <a:rPr lang="cs-CZ" dirty="0" smtClean="0"/>
              <a:t>Pro kontrolu se po kliknutí na obrázek objeví slovo s barevně vyznačenou </a:t>
            </a:r>
          </a:p>
          <a:p>
            <a:r>
              <a:rPr lang="cs-CZ" dirty="0" smtClean="0"/>
              <a:t>       první slabikou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pe</a:t>
            </a:r>
            <a:r>
              <a:rPr lang="cs-CZ" dirty="0" smtClean="0">
                <a:latin typeface="Century Schoolbook" pitchFamily="18" charset="0"/>
              </a:rPr>
              <a:t>ro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6898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be</a:t>
            </a:r>
            <a:r>
              <a:rPr lang="cs-CZ" sz="4400" dirty="0" smtClean="0">
                <a:latin typeface="Century Schoolbook" pitchFamily="18" charset="0"/>
              </a:rPr>
              <a:t>ran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9156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čaj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16898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la</a:t>
            </a:r>
            <a:r>
              <a:rPr lang="cs-CZ" sz="4400" dirty="0" smtClean="0">
                <a:latin typeface="Century Schoolbook" pitchFamily="18" charset="0"/>
              </a:rPr>
              <a:t>vice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086172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711675348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146402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4260446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4477569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Documents and Settings\Admin\Local Settings\Temporary Internet Files\Content.IE5\G9KE5L6X\MC9002863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6830"/>
            <a:ext cx="2684716" cy="189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G9KE5L6X\MC9002340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93" y="260647"/>
            <a:ext cx="2423784" cy="190939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9" name="Picture 5" descr="C:\Documents and Settings\Admin\Local Settings\Temporary Internet Files\Content.IE5\94FY1HUD\MC9002159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7362">
            <a:off x="561042" y="3667299"/>
            <a:ext cx="1908772" cy="2464051"/>
          </a:xfrm>
          <a:prstGeom prst="rect">
            <a:avLst/>
          </a:prstGeom>
          <a:noFill/>
        </p:spPr>
      </p:pic>
      <p:pic>
        <p:nvPicPr>
          <p:cNvPr id="1030" name="Picture 6" descr="C:\Documents and Settings\Admin\Local Settings\Temporary Internet Files\Content.IE5\94FY1HUD\MC9003458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254" y="3409675"/>
            <a:ext cx="2711816" cy="212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522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ko</a:t>
            </a:r>
            <a:r>
              <a:rPr lang="cs-CZ" dirty="0" smtClean="0">
                <a:latin typeface="Century Schoolbook" pitchFamily="18" charset="0"/>
              </a:rPr>
              <a:t>runa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354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dům</a:t>
            </a:r>
            <a:endParaRPr lang="cs-CZ" sz="4400" dirty="0">
              <a:solidFill>
                <a:srgbClr val="FF0000"/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17011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ko</a:t>
            </a:r>
            <a:r>
              <a:rPr lang="cs-CZ" sz="4400" dirty="0" smtClean="0">
                <a:latin typeface="Century Schoolbook" pitchFamily="18" charset="0"/>
              </a:rPr>
              <a:t>šile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12827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ša</a:t>
            </a:r>
            <a:r>
              <a:rPr lang="cs-CZ" sz="4400" dirty="0" smtClean="0">
                <a:latin typeface="Century Schoolbook" pitchFamily="18" charset="0"/>
              </a:rPr>
              <a:t>ty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7495187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629434193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1184934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44678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6425544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Admin\Local Settings\Temporary Internet Files\Content.IE5\8I95SNFV\MC90043265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40" y="222590"/>
            <a:ext cx="2888863" cy="270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94FY1HUD\MC9003055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9735"/>
            <a:ext cx="177576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G9KE5L6X\MC9002329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84" y="3570008"/>
            <a:ext cx="2308388" cy="220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budovy,domovy,domy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783" y="3239568"/>
            <a:ext cx="2530486" cy="253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4165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ta</a:t>
            </a:r>
            <a:r>
              <a:rPr lang="cs-CZ" dirty="0" smtClean="0">
                <a:latin typeface="Century Schoolbook" pitchFamily="18" charset="0"/>
              </a:rPr>
              <a:t>bule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0935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ze</a:t>
            </a:r>
            <a:r>
              <a:rPr lang="cs-CZ" sz="4400" dirty="0" smtClean="0">
                <a:latin typeface="Century Schoolbook" pitchFamily="18" charset="0"/>
              </a:rPr>
              <a:t>lí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9989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sýr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987822"/>
            <a:ext cx="20778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a</a:t>
            </a:r>
            <a:r>
              <a:rPr lang="cs-CZ" sz="4400" dirty="0" smtClean="0">
                <a:latin typeface="Century Schoolbook" pitchFamily="18" charset="0"/>
              </a:rPr>
              <a:t>nanas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1457859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549386857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123997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338203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7665696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Admin\Local Settings\Temporary Internet Files\Content.IE5\G9KE5L6X\MC9002906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041"/>
            <a:ext cx="2664296" cy="220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G9KE5L6X\MC90043690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853" y="28029"/>
            <a:ext cx="2150539" cy="215053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076" name="Picture 4" descr="C:\Documents and Settings\Admin\Local Settings\Temporary Internet Files\Content.IE5\8I95SNFV\MC9002325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2808312" cy="212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NM5OOGSJ\MC90019913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043" y="3483128"/>
            <a:ext cx="2361934" cy="221442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05733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so</a:t>
            </a:r>
            <a:r>
              <a:rPr lang="cs-CZ" dirty="0" smtClean="0">
                <a:latin typeface="Century Schoolbook" pitchFamily="18" charset="0"/>
              </a:rPr>
              <a:t>va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2506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myš</a:t>
            </a:r>
            <a:endParaRPr lang="cs-CZ" sz="4400" dirty="0">
              <a:solidFill>
                <a:srgbClr val="FF0000"/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20970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do</a:t>
            </a:r>
            <a:r>
              <a:rPr lang="cs-CZ" sz="4400" dirty="0" smtClean="0">
                <a:latin typeface="Century Schoolbook" pitchFamily="18" charset="0"/>
              </a:rPr>
              <a:t>mino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14173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su</a:t>
            </a:r>
            <a:r>
              <a:rPr lang="cs-CZ" sz="4400" dirty="0" smtClean="0">
                <a:latin typeface="Century Schoolbook" pitchFamily="18" charset="0"/>
              </a:rPr>
              <a:t>dy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75142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983874669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977787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316562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559716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Documents and Settings\Admin\Local Settings\Temporary Internet Files\Content.IE5\G9KE5L6X\MP9004036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63" y="3388368"/>
            <a:ext cx="2976348" cy="221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Admin\Local Settings\Temporary Internet Files\Content.IE5\NM5OOGSJ\MC9003255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0"/>
            <a:ext cx="2304256" cy="227687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103" name="Picture 7" descr="C:\Documents and Settings\Admin\Local Settings\Temporary Internet Files\Content.IE5\NM5OOGSJ\MC90029076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669" y="382695"/>
            <a:ext cx="1913798" cy="188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Admin\Local Settings\Temporary Internet Files\Content.IE5\8I95SNFV\MC90028715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647" y="3304406"/>
            <a:ext cx="3101824" cy="21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783567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200" dirty="0" smtClean="0"/>
              <a:t>Pero – </a:t>
            </a:r>
            <a:r>
              <a:rPr lang="cs-CZ" sz="1200" dirty="0">
                <a:hlinkClick r:id="rId2"/>
              </a:rPr>
              <a:t>http://office.microsoft.com/cs-cz/images/results.aspx?qu=pero&amp;ex=1#ai:MC900286318|mt:1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Lavice </a:t>
            </a:r>
            <a:r>
              <a:rPr lang="cs-CZ" sz="1200" dirty="0"/>
              <a:t>– </a:t>
            </a:r>
            <a:r>
              <a:rPr lang="cs-CZ" sz="1200" dirty="0">
                <a:hlinkClick r:id="rId3"/>
              </a:rPr>
              <a:t>http://office.microsoft.com/cs-cz/images/results.aspx?qu=lavice&amp;ex=1#ai:MC900234093|mt:1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Čaj – </a:t>
            </a:r>
            <a:r>
              <a:rPr lang="cs-CZ" sz="1200" dirty="0">
                <a:hlinkClick r:id="rId4"/>
              </a:rPr>
              <a:t>http://office.microsoft.com/cs-cz/images/results.aspx?qu=%C4%8Daj&amp;ex=1#ai:MC900215939|mt:1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Beran – </a:t>
            </a:r>
            <a:r>
              <a:rPr lang="cs-CZ" sz="1200" dirty="0">
                <a:hlinkClick r:id="rId5"/>
              </a:rPr>
              <a:t>http://office.microsoft.com/cs-cz/images/results.aspx?qu=beran&amp;ex=1#ai:MC900345804|mt:1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Koruna – </a:t>
            </a:r>
            <a:r>
              <a:rPr lang="cs-CZ" sz="1200" dirty="0">
                <a:hlinkClick r:id="rId6"/>
              </a:rPr>
              <a:t>http://office.microsoft.com/cs-cz/images/results.aspx?qu=koruna&amp;ex=1#ai:MC900432659|mt:1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Šaty </a:t>
            </a:r>
            <a:r>
              <a:rPr lang="cs-CZ" sz="1200" dirty="0"/>
              <a:t>–  </a:t>
            </a:r>
            <a:r>
              <a:rPr lang="cs-CZ" sz="1200" dirty="0">
                <a:hlinkClick r:id="rId7"/>
              </a:rPr>
              <a:t>http://office.microsoft.com/cs-cz/images/results.aspx?qu=oble%C4%8Den%C3%AD&amp;ex=1#ai:MC900305573|mt:1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Košile – </a:t>
            </a:r>
            <a:r>
              <a:rPr lang="cs-CZ" sz="1200" dirty="0">
                <a:hlinkClick r:id="rId8"/>
              </a:rPr>
              <a:t>http://office.microsoft.com/cs-cz/images/results.aspx?qu=%C5%A1aty&amp;ex=1#ai:MC900232964|mt:1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Dům </a:t>
            </a:r>
            <a:r>
              <a:rPr lang="cs-CZ" sz="1200" dirty="0"/>
              <a:t>– </a:t>
            </a:r>
            <a:r>
              <a:rPr lang="cs-CZ" sz="1200" dirty="0">
                <a:hlinkClick r:id="rId9"/>
              </a:rPr>
              <a:t>http://office.microsoft.com/cs-cz/images/results.aspx?qu=domov&amp;ex=1#ai:MC900391412|mt:1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Tabule – </a:t>
            </a:r>
            <a:r>
              <a:rPr lang="cs-CZ" sz="1200" dirty="0">
                <a:hlinkClick r:id="rId10"/>
              </a:rPr>
              <a:t>http://office.microsoft.com/cs-cz/images/results.aspx?qu=tabule&amp;ex=1#ai:MC900290682|mt:1</a:t>
            </a:r>
            <a:r>
              <a:rPr lang="cs-CZ" sz="1200" dirty="0" smtClean="0">
                <a:hlinkClick r:id="rId10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Ananas </a:t>
            </a:r>
            <a:r>
              <a:rPr lang="cs-CZ" sz="1200" dirty="0"/>
              <a:t>– </a:t>
            </a:r>
            <a:r>
              <a:rPr lang="cs-CZ" sz="1200" dirty="0">
                <a:hlinkClick r:id="rId11"/>
              </a:rPr>
              <a:t>http://office.microsoft.com/cs-cz/images/results.aspx?qu=ananas&amp;ex=1#ai:MC900436909</a:t>
            </a:r>
            <a:r>
              <a:rPr lang="cs-CZ" sz="1200" dirty="0" smtClean="0">
                <a:hlinkClick r:id="rId11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Sýr – </a:t>
            </a:r>
            <a:r>
              <a:rPr lang="cs-CZ" sz="1200" dirty="0">
                <a:hlinkClick r:id="rId12"/>
              </a:rPr>
              <a:t>http://office.microsoft.com/cs-cz/images/results.aspx?qu=s%C3%BDr&amp;ex=1#ai:MC900232579|mt:1</a:t>
            </a:r>
            <a:r>
              <a:rPr lang="cs-CZ" sz="1200" dirty="0" smtClean="0">
                <a:hlinkClick r:id="rId12"/>
              </a:rPr>
              <a:t>|</a:t>
            </a:r>
            <a:endParaRPr lang="cs-CZ" sz="1200" dirty="0" smtClean="0"/>
          </a:p>
          <a:p>
            <a:r>
              <a:rPr lang="cs-CZ" sz="1200" dirty="0"/>
              <a:t>Zelí – </a:t>
            </a:r>
            <a:r>
              <a:rPr lang="cs-CZ" sz="1200" dirty="0">
                <a:hlinkClick r:id="rId13"/>
              </a:rPr>
              <a:t>http://office.microsoft.com/cs-cz/images/results.aspx?qu=zel%C3%AD&amp;ex=1#ai:MC900199137</a:t>
            </a:r>
            <a:r>
              <a:rPr lang="cs-CZ" sz="1200" dirty="0" smtClean="0">
                <a:hlinkClick r:id="rId1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 Sova – </a:t>
            </a:r>
            <a:r>
              <a:rPr lang="cs-CZ" sz="1200" dirty="0">
                <a:hlinkClick r:id="rId14"/>
              </a:rPr>
              <a:t>http://office.microsoft.com/cs-cz/images/results.aspx?qu=sova&amp;ex=1#ai:MC900325592|mt:1</a:t>
            </a:r>
            <a:r>
              <a:rPr lang="cs-CZ" sz="1200" dirty="0" smtClean="0">
                <a:hlinkClick r:id="rId1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Sudy – </a:t>
            </a:r>
            <a:r>
              <a:rPr lang="cs-CZ" sz="1200" dirty="0">
                <a:hlinkClick r:id="rId15"/>
              </a:rPr>
              <a:t>http://office.microsoft.com/cs-cz/images/results.aspx?qu=sudy&amp;ex=1#ai:MC900290763|mt:1</a:t>
            </a:r>
            <a:r>
              <a:rPr lang="cs-CZ" sz="1200" dirty="0" smtClean="0">
                <a:hlinkClick r:id="rId1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Domino – </a:t>
            </a:r>
            <a:r>
              <a:rPr lang="cs-CZ" sz="1200" dirty="0">
                <a:hlinkClick r:id="rId16"/>
              </a:rPr>
              <a:t>http://office.microsoft.com/cs-cz/images/results.aspx?qu=domino&amp;ex=1#ai:MP900403698</a:t>
            </a:r>
            <a:r>
              <a:rPr lang="cs-CZ" sz="1200" dirty="0" smtClean="0">
                <a:hlinkClick r:id="rId1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Myš </a:t>
            </a:r>
            <a:r>
              <a:rPr lang="cs-CZ" sz="1200" dirty="0"/>
              <a:t>- </a:t>
            </a:r>
            <a:r>
              <a:rPr lang="cs-CZ" sz="1200" dirty="0">
                <a:hlinkClick r:id="rId17"/>
              </a:rPr>
              <a:t>http://office.microsoft.com/cs-cz/images/results.aspx?qu=my%C5%A1&amp;ex=1#ai:MC900287159|mt:1</a:t>
            </a:r>
            <a:r>
              <a:rPr lang="cs-CZ" sz="1200" dirty="0" smtClean="0">
                <a:hlinkClick r:id="rId17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42311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342</Words>
  <Application>Microsoft Office PowerPoint</Application>
  <PresentationFormat>Předvádění na obrazovce (4:3)</PresentationFormat>
  <Paragraphs>63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VY_32_INOVACE_09_První slabika - 2</vt:lpstr>
      <vt:lpstr>První slabika - 2</vt:lpstr>
      <vt:lpstr>pero</vt:lpstr>
      <vt:lpstr>koruna</vt:lpstr>
      <vt:lpstr>tabule</vt:lpstr>
      <vt:lpstr>sova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34</cp:revision>
  <dcterms:created xsi:type="dcterms:W3CDTF">2011-04-05T12:36:36Z</dcterms:created>
  <dcterms:modified xsi:type="dcterms:W3CDTF">2013-02-19T13:01:41Z</dcterms:modified>
</cp:coreProperties>
</file>