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9" r:id="rId2"/>
    <p:sldId id="256" r:id="rId3"/>
    <p:sldId id="263" r:id="rId4"/>
    <p:sldId id="264" r:id="rId5"/>
    <p:sldId id="265" r:id="rId6"/>
    <p:sldId id="267" r:id="rId7"/>
    <p:sldId id="270" r:id="rId8"/>
    <p:sldId id="272" r:id="rId9"/>
    <p:sldId id="274" r:id="rId10"/>
    <p:sldId id="276" r:id="rId11"/>
    <p:sldId id="278" r:id="rId12"/>
    <p:sldId id="27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EEABD387-7249-4658-9A90-31071456C4B1}">
          <p14:sldIdLst>
            <p14:sldId id="259"/>
            <p14:sldId id="256"/>
            <p14:sldId id="263"/>
            <p14:sldId id="264"/>
            <p14:sldId id="265"/>
            <p14:sldId id="267"/>
            <p14:sldId id="270"/>
            <p14:sldId id="272"/>
            <p14:sldId id="274"/>
            <p14:sldId id="276"/>
            <p14:sldId id="278"/>
            <p14:sldId id="27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7" d="100"/>
          <a:sy n="67" d="100"/>
        </p:scale>
        <p:origin x="-147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A71A452-B597-4FAA-B6FA-1FEBF3774C7A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4B46FF-61E8-4FC8-8FF1-5F2F6D39F6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2256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Toto se promítne na interaktivní tabuli.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135129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15158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28915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246485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39238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32123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29617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2568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Vytisknout,</a:t>
            </a:r>
            <a:r>
              <a:rPr lang="cs-CZ" baseline="0" dirty="0" smtClean="0"/>
              <a:t> rozstřihnout. Děti přikládají na tabuli, např. magnetkou.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4B46FF-61E8-4FC8-8FF1-5F2F6D39F69B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19878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6388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37257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79543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9659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0315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78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6974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96034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75440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734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1982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9A934A-9BAB-475B-8807-68E34285FA65}" type="datetimeFigureOut">
              <a:rPr lang="cs-CZ" smtClean="0"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9EFA27C-F294-4A8A-BD1C-C618A10A14E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0009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799" y="370176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dirty="0" smtClean="0"/>
              <a:t>VY_32_INOVACE_12_Velká </a:t>
            </a:r>
            <a:r>
              <a:rPr lang="cs-CZ" sz="3600" dirty="0"/>
              <a:t>a malá abeceda - </a:t>
            </a:r>
            <a:r>
              <a:rPr lang="cs-CZ" sz="3600" dirty="0" smtClean="0"/>
              <a:t>1</a:t>
            </a:r>
            <a:endParaRPr lang="cs-CZ" sz="3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43388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112031" y="1829288"/>
            <a:ext cx="4919937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pPr algn="ctr"/>
            <a:r>
              <a:rPr lang="cs-CZ" sz="3200" dirty="0" smtClean="0"/>
              <a:t>Český jazyk</a:t>
            </a:r>
          </a:p>
          <a:p>
            <a:pPr marL="514350" indent="-514350" algn="ctr">
              <a:buAutoNum type="arabicPeriod"/>
            </a:pPr>
            <a:r>
              <a:rPr lang="cs-CZ" sz="3200" dirty="0">
                <a:latin typeface="Calibri" pitchFamily="34" charset="0"/>
              </a:rPr>
              <a:t>a 2. ročník</a:t>
            </a:r>
          </a:p>
          <a:p>
            <a:pPr algn="ctr"/>
            <a:r>
              <a:rPr lang="cs-CZ" sz="3200" dirty="0">
                <a:latin typeface="Calibri" pitchFamily="34" charset="0"/>
              </a:rPr>
              <a:t>Téma: </a:t>
            </a:r>
            <a:r>
              <a:rPr lang="cs-CZ" sz="3200" dirty="0" smtClean="0">
                <a:latin typeface="Calibri" pitchFamily="34" charset="0"/>
              </a:rPr>
              <a:t>Abeceda</a:t>
            </a:r>
            <a:endParaRPr lang="cs-CZ" sz="3200" dirty="0">
              <a:latin typeface="Calibri" pitchFamily="34" charset="0"/>
            </a:endParaRPr>
          </a:p>
          <a:p>
            <a:pPr algn="ctr"/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99352" y="5132784"/>
            <a:ext cx="2945293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Hana Červená</a:t>
            </a:r>
          </a:p>
          <a:p>
            <a:pPr algn="ctr"/>
            <a:r>
              <a:rPr lang="cs-CZ" sz="3200" dirty="0" smtClean="0"/>
              <a:t>Vytvořeno: 2011</a:t>
            </a:r>
          </a:p>
        </p:txBody>
      </p:sp>
    </p:spTree>
    <p:extLst>
      <p:ext uri="{BB962C8B-B14F-4D97-AF65-F5344CB8AC3E}">
        <p14:creationId xmlns:p14="http://schemas.microsoft.com/office/powerpoint/2010/main" val="3692046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Velká a malá abeceda - 1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35696" y="3781008"/>
            <a:ext cx="566789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 Ke slovům psaných velkými písmeny žáci přiřazují </a:t>
            </a:r>
          </a:p>
          <a:p>
            <a:r>
              <a:rPr lang="cs-CZ" dirty="0" smtClean="0"/>
              <a:t>slova psaná malými písmeny.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6866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21555887"/>
              </p:ext>
            </p:extLst>
          </p:nvPr>
        </p:nvGraphicFramePr>
        <p:xfrm>
          <a:off x="899592" y="692696"/>
          <a:ext cx="7272808" cy="5256584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818202"/>
                <a:gridCol w="1818202"/>
                <a:gridCol w="1818202"/>
                <a:gridCol w="1818202"/>
              </a:tblGrid>
              <a:tr h="131414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TELEFON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HOUSATA</a:t>
                      </a:r>
                      <a:endParaRPr lang="cs-CZ" sz="24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FAZOLE</a:t>
                      </a:r>
                      <a:endParaRPr lang="cs-CZ" sz="2400" b="1" dirty="0">
                        <a:solidFill>
                          <a:srgbClr val="FFC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VOZÍK</a:t>
                      </a:r>
                      <a:endParaRPr lang="cs-CZ" sz="2400" b="1" dirty="0">
                        <a:solidFill>
                          <a:srgbClr val="0070C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131414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BALÍK</a:t>
                      </a:r>
                      <a:endParaRPr lang="cs-CZ" sz="2400" b="1" dirty="0">
                        <a:solidFill>
                          <a:srgbClr val="FFC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BOUDA</a:t>
                      </a:r>
                      <a:endParaRPr lang="cs-CZ" sz="2400" b="1" dirty="0">
                        <a:solidFill>
                          <a:srgbClr val="0070C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VÁHA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ŽELEZO</a:t>
                      </a:r>
                      <a:endParaRPr lang="cs-CZ" sz="24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131414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7030A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ŽALUDY</a:t>
                      </a:r>
                      <a:endParaRPr lang="cs-CZ" sz="2400" b="1" dirty="0">
                        <a:solidFill>
                          <a:srgbClr val="7030A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MOUREK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KOCOUR</a:t>
                      </a:r>
                      <a:endParaRPr lang="cs-CZ" sz="24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C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MOTYKA</a:t>
                      </a:r>
                      <a:endParaRPr lang="cs-CZ" sz="2400" b="1" dirty="0">
                        <a:solidFill>
                          <a:srgbClr val="FFC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  <a:tr h="1314146"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B05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KOLÁČE</a:t>
                      </a:r>
                      <a:endParaRPr lang="cs-CZ" sz="2400" b="1" dirty="0">
                        <a:solidFill>
                          <a:srgbClr val="00B05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UKÁŽE</a:t>
                      </a:r>
                      <a:endParaRPr lang="cs-CZ" sz="2400" b="1" dirty="0">
                        <a:solidFill>
                          <a:schemeClr val="accent6">
                            <a:lumMod val="50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0070C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BALONEK</a:t>
                      </a:r>
                      <a:endParaRPr lang="cs-CZ" sz="2400" b="1" dirty="0">
                        <a:solidFill>
                          <a:srgbClr val="0070C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rgbClr val="FF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GUMÁKY</a:t>
                      </a:r>
                      <a:endParaRPr lang="cs-CZ" sz="2400" b="1" dirty="0">
                        <a:solidFill>
                          <a:srgbClr val="FF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82262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617443"/>
            <a:ext cx="2492990" cy="5648341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telefon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5724128" y="188640"/>
            <a:ext cx="2492990" cy="6505948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housata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336262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880897"/>
            <a:ext cx="2492990" cy="4899739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fazole</a:t>
            </a:r>
            <a:endParaRPr lang="cs-CZ" sz="15000" dirty="0"/>
          </a:p>
        </p:txBody>
      </p:sp>
      <p:sp>
        <p:nvSpPr>
          <p:cNvPr id="4" name="Obdélník 3"/>
          <p:cNvSpPr/>
          <p:nvPr/>
        </p:nvSpPr>
        <p:spPr>
          <a:xfrm>
            <a:off x="5292080" y="1094096"/>
            <a:ext cx="2492990" cy="4473340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vozík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10140472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623520" y="1244551"/>
            <a:ext cx="2492990" cy="4260141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balík</a:t>
            </a:r>
            <a:endParaRPr lang="cs-CZ" sz="15000" dirty="0"/>
          </a:p>
        </p:txBody>
      </p:sp>
      <p:sp>
        <p:nvSpPr>
          <p:cNvPr id="4" name="Obdélník 3"/>
          <p:cNvSpPr/>
          <p:nvPr/>
        </p:nvSpPr>
        <p:spPr>
          <a:xfrm>
            <a:off x="1115616" y="762849"/>
            <a:ext cx="2492990" cy="5223546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bouda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3779847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1544803"/>
            <a:ext cx="2492990" cy="4046942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váha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5652120" y="1065505"/>
            <a:ext cx="2492990" cy="5005537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železo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3436836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80112" y="617323"/>
            <a:ext cx="2492990" cy="5542543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žaludy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755576" y="47200"/>
            <a:ext cx="2492990" cy="6682791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 smtClean="0">
                <a:latin typeface="Times New Roman" pitchFamily="18" charset="0"/>
                <a:cs typeface="Times New Roman" pitchFamily="18" charset="0"/>
              </a:rPr>
              <a:t>Mourek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172363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508104" y="546657"/>
            <a:ext cx="2492990" cy="5863144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kocour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899592" y="332656"/>
            <a:ext cx="2492990" cy="6291146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motyka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178672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836712"/>
            <a:ext cx="2492990" cy="5327741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koláče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5982936" y="1125444"/>
            <a:ext cx="2492990" cy="4901342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ukáže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4167013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652120" y="53700"/>
            <a:ext cx="2492990" cy="6611746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balonek</a:t>
            </a:r>
            <a:endParaRPr lang="cs-CZ" sz="15000" dirty="0"/>
          </a:p>
        </p:txBody>
      </p:sp>
      <p:sp>
        <p:nvSpPr>
          <p:cNvPr id="3" name="Obdélník 2"/>
          <p:cNvSpPr/>
          <p:nvPr/>
        </p:nvSpPr>
        <p:spPr>
          <a:xfrm>
            <a:off x="611560" y="0"/>
            <a:ext cx="2492990" cy="6719147"/>
          </a:xfrm>
          <a:prstGeom prst="rect">
            <a:avLst/>
          </a:prstGeom>
        </p:spPr>
        <p:txBody>
          <a:bodyPr vert="vert270" wrap="none">
            <a:spAutoFit/>
          </a:bodyPr>
          <a:lstStyle/>
          <a:p>
            <a:r>
              <a:rPr lang="cs-CZ" sz="15000" b="1" dirty="0">
                <a:latin typeface="Times New Roman" pitchFamily="18" charset="0"/>
                <a:cs typeface="Times New Roman" pitchFamily="18" charset="0"/>
              </a:rPr>
              <a:t>gumáky</a:t>
            </a:r>
            <a:endParaRPr lang="cs-CZ" sz="15000" dirty="0"/>
          </a:p>
        </p:txBody>
      </p:sp>
    </p:spTree>
    <p:extLst>
      <p:ext uri="{BB962C8B-B14F-4D97-AF65-F5344CB8AC3E}">
        <p14:creationId xmlns:p14="http://schemas.microsoft.com/office/powerpoint/2010/main" val="172354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259632" y="1196752"/>
            <a:ext cx="738304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Autor: Hana </a:t>
            </a:r>
            <a:r>
              <a:rPr lang="cs-CZ" dirty="0" smtClean="0"/>
              <a:t>Červená</a:t>
            </a:r>
          </a:p>
          <a:p>
            <a:r>
              <a:rPr lang="cs-CZ"/>
              <a:t>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 smtClean="0"/>
              <a:t>Zpracováno v programu Microsoft Office 2010.</a:t>
            </a:r>
          </a:p>
        </p:txBody>
      </p:sp>
    </p:spTree>
    <p:extLst>
      <p:ext uri="{BB962C8B-B14F-4D97-AF65-F5344CB8AC3E}">
        <p14:creationId xmlns:p14="http://schemas.microsoft.com/office/powerpoint/2010/main" val="399682364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201</TotalTime>
  <Words>220</Words>
  <Application>Microsoft Office PowerPoint</Application>
  <PresentationFormat>Předvádění na obrazovce (4:3)</PresentationFormat>
  <Paragraphs>65</Paragraphs>
  <Slides>12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VY_32_INOVACE_12_Velká a malá abeceda - 1</vt:lpstr>
      <vt:lpstr>Velká a malá abeceda - 1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a MŠ Liběšice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Vyhledávání slov</dc:title>
  <dc:creator>ZŠ a MŠ Liběšice</dc:creator>
  <cp:lastModifiedBy>ZŠ a MŠ Liběšice</cp:lastModifiedBy>
  <cp:revision>23</cp:revision>
  <dcterms:created xsi:type="dcterms:W3CDTF">2011-04-05T12:36:36Z</dcterms:created>
  <dcterms:modified xsi:type="dcterms:W3CDTF">2013-02-13T08:07:10Z</dcterms:modified>
</cp:coreProperties>
</file>