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9" r:id="rId2"/>
    <p:sldId id="256" r:id="rId3"/>
    <p:sldId id="265" r:id="rId4"/>
    <p:sldId id="266" r:id="rId5"/>
    <p:sldId id="267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ABD387-7249-4658-9A90-31071456C4B1}">
          <p14:sldIdLst>
            <p14:sldId id="259"/>
            <p14:sldId id="256"/>
            <p14:sldId id="265"/>
            <p14:sldId id="266"/>
            <p14:sldId id="267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1A452-B597-4FAA-B6FA-1FEBF3774C7A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B46FF-61E8-4FC8-8FF1-5F2F6D39F6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5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Hledej</a:t>
            </a:r>
            <a:r>
              <a:rPr lang="cs-CZ" baseline="0" dirty="0" smtClean="0"/>
              <a:t> dvojice.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798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Hledej</a:t>
            </a:r>
            <a:r>
              <a:rPr lang="cs-CZ" baseline="0" dirty="0" smtClean="0"/>
              <a:t> dvojice.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0559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Hledej</a:t>
            </a:r>
            <a:r>
              <a:rPr lang="cs-CZ" baseline="0" dirty="0" smtClean="0"/>
              <a:t> dvojice.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088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88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5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59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8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9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3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34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934A-9BAB-475B-8807-68E34285FA65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png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sova&amp;ex=1#ai:MP900406706|" TargetMode="External"/><Relationship Id="rId13" Type="http://schemas.openxmlformats.org/officeDocument/2006/relationships/hyperlink" Target="http://office.microsoft.com/cs-cz/images/results.aspx?qu=opice&amp;ex=1#ai:MC900345805|mt:1|" TargetMode="External"/><Relationship Id="rId3" Type="http://schemas.openxmlformats.org/officeDocument/2006/relationships/hyperlink" Target="http://office.microsoft.com/cs-cz/images/results.aspx?qu=zaj%C3%ADc&amp;ex=1#ai:MC900325566|mt:1|" TargetMode="External"/><Relationship Id="rId7" Type="http://schemas.openxmlformats.org/officeDocument/2006/relationships/hyperlink" Target="http://office.microsoft.com/cs-cz/images/results.aspx?qu=%C4%8D%C3%A1p&amp;ex=1#ai:MC900344173|mt:1|" TargetMode="External"/><Relationship Id="rId12" Type="http://schemas.openxmlformats.org/officeDocument/2006/relationships/hyperlink" Target="http://office.microsoft.com/cs-cz/images/results.aspx?qu=mot%C3%BDl&amp;ex=1#ai:MC900234511|mt:1|" TargetMode="External"/><Relationship Id="rId2" Type="http://schemas.openxmlformats.org/officeDocument/2006/relationships/hyperlink" Target="http://office.microsoft.com/cs-cz/images/results.aspx?qu=kytara&amp;ex=1#ai:MC900305333|mt:1|" TargetMode="External"/><Relationship Id="rId16" Type="http://schemas.openxmlformats.org/officeDocument/2006/relationships/hyperlink" Target="http://office.microsoft.com/cs-cz/images/results.aspx?qu=pen%C3%A1l&amp;ex=1#ai:MC900234087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bal%C3%B3n&amp;ex=1#ai:MC900215848|mt:1|" TargetMode="External"/><Relationship Id="rId11" Type="http://schemas.openxmlformats.org/officeDocument/2006/relationships/hyperlink" Target="http://office.microsoft.com/cs-cz/images/results.aspx?qu=%C5%BE%C3%A1ba&amp;ex=1#ai:MP900446595|" TargetMode="External"/><Relationship Id="rId5" Type="http://schemas.openxmlformats.org/officeDocument/2006/relationships/hyperlink" Target="http://office.microsoft.com/cs-cz/images/results.aspx?qu=oble%C4%8Den%C3%AD&amp;ex=1#ai:MC900305573|mt:1|" TargetMode="External"/><Relationship Id="rId15" Type="http://schemas.openxmlformats.org/officeDocument/2006/relationships/hyperlink" Target="http://office.microsoft.com/cs-cz/images/results.aspx?qu=guma&amp;ex=1#ai:MC900432580|mt:1|" TargetMode="External"/><Relationship Id="rId10" Type="http://schemas.openxmlformats.org/officeDocument/2006/relationships/hyperlink" Target="http://office.microsoft.com/cs-cz/images/results.aspx?qu=jahoda&amp;ex=1#ai:MC900246099|mt:1|" TargetMode="External"/><Relationship Id="rId4" Type="http://schemas.openxmlformats.org/officeDocument/2006/relationships/hyperlink" Target="http://office.microsoft.com/cs-cz/images/results.aspx?qu=v%C3%A1za&amp;ex=1#ai:MC900250797|mt:1|" TargetMode="External"/><Relationship Id="rId9" Type="http://schemas.openxmlformats.org/officeDocument/2006/relationships/hyperlink" Target="http://office.microsoft.com/cs-cz/images/results.aspx?qu=meloun&amp;ex=1#ai:MC900436903|mt:1|" TargetMode="External"/><Relationship Id="rId14" Type="http://schemas.openxmlformats.org/officeDocument/2006/relationships/hyperlink" Target="http://office.microsoft.com/cs-cz/images/results.aspx?qu=ly%C5%BEe&amp;ex=1#ai:MC900320790|mt: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70176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VY_32_INOVACE_15_Hledej dvojice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24241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72567" y="1810141"/>
            <a:ext cx="491993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</a:p>
          <a:p>
            <a:pPr marL="514350" indent="-514350" algn="ctr">
              <a:buAutoNum type="arabicPeriod"/>
            </a:pPr>
            <a:r>
              <a:rPr lang="cs-CZ" sz="3200" dirty="0">
                <a:latin typeface="Calibri" pitchFamily="34" charset="0"/>
              </a:rPr>
              <a:t>a 2. ročník</a:t>
            </a:r>
          </a:p>
          <a:p>
            <a:pPr algn="ctr"/>
            <a:r>
              <a:rPr lang="cs-CZ" sz="3200" dirty="0">
                <a:latin typeface="Calibri" pitchFamily="34" charset="0"/>
              </a:rPr>
              <a:t>Téma: </a:t>
            </a:r>
            <a:r>
              <a:rPr lang="cs-CZ" sz="3200" dirty="0" smtClean="0">
                <a:latin typeface="Calibri" pitchFamily="34" charset="0"/>
              </a:rPr>
              <a:t>Slova</a:t>
            </a:r>
            <a:endParaRPr lang="cs-CZ" sz="3200" dirty="0">
              <a:latin typeface="Calibri" pitchFamily="34" charset="0"/>
            </a:endParaRPr>
          </a:p>
          <a:p>
            <a:pPr algn="ctr"/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5214" y="5157192"/>
            <a:ext cx="294529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Hana Červená</a:t>
            </a:r>
          </a:p>
          <a:p>
            <a:pPr algn="ctr"/>
            <a:r>
              <a:rPr lang="cs-CZ" sz="3200" dirty="0" smtClean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369204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Hledej dvojice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80382" y="4261738"/>
            <a:ext cx="4434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	Žák zná samohlásky a souhlásky (…)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3796189"/>
            <a:ext cx="5437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 Slova  jednoslabičná, dvojslabičná, trojslabičná.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6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3967052"/>
              </p:ext>
            </p:extLst>
          </p:nvPr>
        </p:nvGraphicFramePr>
        <p:xfrm>
          <a:off x="179512" y="188640"/>
          <a:ext cx="8784975" cy="110412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56995"/>
                <a:gridCol w="1756995"/>
                <a:gridCol w="1756995"/>
                <a:gridCol w="1756995"/>
                <a:gridCol w="1756995"/>
              </a:tblGrid>
              <a:tr h="110412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70C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kytara</a:t>
                      </a:r>
                      <a:endParaRPr lang="cs-CZ" sz="3600" b="1" dirty="0">
                        <a:solidFill>
                          <a:srgbClr val="0070C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zajíc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váza</a:t>
                      </a:r>
                      <a:endParaRPr lang="cs-CZ" sz="36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F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šaty</a:t>
                      </a:r>
                      <a:endParaRPr lang="cs-CZ" sz="3600" b="1" dirty="0">
                        <a:solidFill>
                          <a:srgbClr val="00B0F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balón</a:t>
                      </a:r>
                      <a:endParaRPr lang="cs-CZ" sz="36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026" name="Picture 2" descr="C:\Documents and Settings\Admin\Local Settings\Temporary Internet Files\Content.IE5\8I95SNFV\MC9003053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29227"/>
            <a:ext cx="2720925" cy="1917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8I95SNFV\MC900325566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846701"/>
            <a:ext cx="1947588" cy="268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Documents and Settings\Admin\Local Settings\Temporary Internet Files\Content.IE5\20UH8YQ8\MC9002507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501693"/>
            <a:ext cx="1425591" cy="260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Documents and Settings\Admin\Local Settings\Temporary Internet Files\Content.IE5\94FY1HUD\MC9003055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8566" y="1753921"/>
            <a:ext cx="2097610" cy="2139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NM5OOGSJ\MC9002158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01693"/>
            <a:ext cx="3009927" cy="225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4079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4632495"/>
              </p:ext>
            </p:extLst>
          </p:nvPr>
        </p:nvGraphicFramePr>
        <p:xfrm>
          <a:off x="179512" y="116632"/>
          <a:ext cx="8784975" cy="110412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56995"/>
                <a:gridCol w="1756995"/>
                <a:gridCol w="1756995"/>
                <a:gridCol w="1756995"/>
                <a:gridCol w="1756995"/>
              </a:tblGrid>
              <a:tr h="110412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čáp</a:t>
                      </a:r>
                      <a:endParaRPr lang="cs-CZ" sz="3600" b="1" dirty="0">
                        <a:solidFill>
                          <a:srgbClr val="FFC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sova</a:t>
                      </a:r>
                      <a:endParaRPr lang="cs-CZ" sz="3600" b="1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meloun</a:t>
                      </a:r>
                      <a:endParaRPr lang="cs-CZ" sz="36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4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jahoda</a:t>
                      </a:r>
                      <a:endParaRPr lang="cs-CZ" sz="3600" b="1" dirty="0">
                        <a:solidFill>
                          <a:schemeClr val="accent4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70C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žába</a:t>
                      </a:r>
                      <a:endParaRPr lang="cs-CZ" sz="3600" b="1" dirty="0">
                        <a:solidFill>
                          <a:srgbClr val="0070C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2052" name="Picture 4" descr="C:\Documents and Settings\Admin\Local Settings\Temporary Internet Files\Content.IE5\94FY1HUD\MC9003441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72020"/>
            <a:ext cx="3174548" cy="282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Admin\Local Settings\Temporary Internet Files\Content.IE5\2E8LTLW8\MP9004067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844" y="342900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Admin\Local Settings\Temporary Internet Files\Content.IE5\94FY1HUD\MC90043690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76904"/>
            <a:ext cx="2808312" cy="2218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Admin\Local Settings\Temporary Internet Files\Content.IE5\G9KE5L6X\MC9002460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908720"/>
            <a:ext cx="3328411" cy="2342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Admin\Local Settings\Temporary Internet Files\Content.IE5\NM5OOGSJ\MP9004465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503" y="3979362"/>
            <a:ext cx="2039987" cy="231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5176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4889479"/>
              </p:ext>
            </p:extLst>
          </p:nvPr>
        </p:nvGraphicFramePr>
        <p:xfrm>
          <a:off x="179512" y="188640"/>
          <a:ext cx="8784975" cy="110412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56995"/>
                <a:gridCol w="1756995"/>
                <a:gridCol w="1756995"/>
                <a:gridCol w="1756995"/>
                <a:gridCol w="1756995"/>
              </a:tblGrid>
              <a:tr h="110412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motýl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opice</a:t>
                      </a:r>
                      <a:endParaRPr lang="cs-CZ" sz="3600" b="1" dirty="0">
                        <a:solidFill>
                          <a:srgbClr val="92D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lyže</a:t>
                      </a:r>
                      <a:endParaRPr lang="cs-CZ" sz="3600" b="1" dirty="0">
                        <a:solidFill>
                          <a:srgbClr val="FFFF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guma</a:t>
                      </a:r>
                      <a:endParaRPr lang="cs-CZ" sz="36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penál</a:t>
                      </a:r>
                      <a:endParaRPr lang="cs-CZ" sz="3600" b="1" dirty="0">
                        <a:solidFill>
                          <a:srgbClr val="FFC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75" name="Picture 3" descr="C:\Documents and Settings\Admin\Local Settings\Temporary Internet Files\Content.IE5\20UH8YQ8\MC9002345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771" y="4075812"/>
            <a:ext cx="2752261" cy="216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Admin\Local Settings\Temporary Internet Files\Content.IE5\20UH8YQ8\MC9003207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436644"/>
            <a:ext cx="2952328" cy="2345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Admin\Local Settings\Temporary Internet Files\Content.IE5\ZLRG1ST5\MC9004325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90" y="16004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Admin\Local Settings\Temporary Internet Files\Content.IE5\2E8LTLW8\MC900234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600428"/>
            <a:ext cx="2301089" cy="203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Documents and Settings\Admin\Local Settings\Temporary Internet Files\Content.IE5\8I95SNFV\MC9003458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82035">
            <a:off x="3180303" y="2227938"/>
            <a:ext cx="2254755" cy="1991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32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1"/>
            <a:ext cx="780040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</a:t>
            </a:r>
          </a:p>
          <a:p>
            <a:r>
              <a:rPr lang="cs-CZ" sz="1200" dirty="0"/>
              <a:t>Kytara – </a:t>
            </a:r>
            <a:r>
              <a:rPr lang="cs-CZ" sz="1200" dirty="0">
                <a:hlinkClick r:id="rId2"/>
              </a:rPr>
              <a:t>http://office.microsoft.com/cs-cz/images/results.aspx?qu=kytara&amp;ex=1#ai:MC900305333|mt:1|</a:t>
            </a:r>
            <a:endParaRPr lang="cs-CZ" sz="1200" dirty="0"/>
          </a:p>
          <a:p>
            <a:r>
              <a:rPr lang="cs-CZ" sz="1200" dirty="0"/>
              <a:t>Zajíc – </a:t>
            </a:r>
            <a:r>
              <a:rPr lang="cs-CZ" sz="1200" dirty="0">
                <a:hlinkClick r:id="rId3"/>
              </a:rPr>
              <a:t>http://office.microsoft.com/cs-cz/images/results.aspx?qu=zaj%C3%ADc&amp;ex=1#ai:MC900325566|mt:1|</a:t>
            </a:r>
            <a:endParaRPr lang="cs-CZ" sz="1200" dirty="0"/>
          </a:p>
          <a:p>
            <a:r>
              <a:rPr lang="cs-CZ" sz="1200" dirty="0"/>
              <a:t>Váza – </a:t>
            </a:r>
            <a:r>
              <a:rPr lang="cs-CZ" sz="1200" dirty="0">
                <a:hlinkClick r:id="rId4"/>
              </a:rPr>
              <a:t>http://office.microsoft.com/cs-cz/images/results.aspx?qu=v%C3%A1za&amp;ex=1#ai:MC900250797|mt:1|</a:t>
            </a:r>
            <a:endParaRPr lang="cs-CZ" sz="1200" dirty="0"/>
          </a:p>
          <a:p>
            <a:r>
              <a:rPr lang="cs-CZ" sz="1200" dirty="0"/>
              <a:t>Šaty – </a:t>
            </a:r>
            <a:r>
              <a:rPr lang="cs-CZ" sz="1200" dirty="0">
                <a:hlinkClick r:id="rId5"/>
              </a:rPr>
              <a:t>http://office.microsoft.com/cs-cz/images/results.aspx?qu=oble%C4%8Den%C3%AD&amp;ex=1#ai:MC900305573|mt:1|</a:t>
            </a:r>
            <a:endParaRPr lang="cs-CZ" sz="1200" dirty="0"/>
          </a:p>
          <a:p>
            <a:r>
              <a:rPr lang="cs-CZ" sz="1200" dirty="0"/>
              <a:t>Balón – </a:t>
            </a:r>
            <a:r>
              <a:rPr lang="cs-CZ" sz="1200" dirty="0">
                <a:hlinkClick r:id="rId6"/>
              </a:rPr>
              <a:t>http://office.microsoft.com/cs-cz/images/results.aspx?qu=bal%C3%B3n&amp;ex=1#ai:MC900215848|mt:1|</a:t>
            </a:r>
            <a:endParaRPr lang="cs-CZ" sz="1200" dirty="0"/>
          </a:p>
          <a:p>
            <a:r>
              <a:rPr lang="cs-CZ" sz="1200" dirty="0"/>
              <a:t>Čáp – </a:t>
            </a:r>
            <a:r>
              <a:rPr lang="cs-CZ" sz="1200" dirty="0">
                <a:hlinkClick r:id="rId7"/>
              </a:rPr>
              <a:t>http://office.microsoft.com/cs-cz/images/results.aspx?qu=%C4%8D%C3%A1p&amp;ex=1#ai:MC900344173|mt:1|</a:t>
            </a:r>
            <a:endParaRPr lang="cs-CZ" sz="1200" dirty="0"/>
          </a:p>
          <a:p>
            <a:r>
              <a:rPr lang="cs-CZ" sz="1200" dirty="0"/>
              <a:t>Sova – </a:t>
            </a:r>
            <a:r>
              <a:rPr lang="cs-CZ" sz="1200" dirty="0">
                <a:hlinkClick r:id="rId8"/>
              </a:rPr>
              <a:t>http://office.microsoft.com/cs-cz/images/results.aspx?qu=sova&amp;ex=1#ai:MP900406706|</a:t>
            </a:r>
            <a:endParaRPr lang="cs-CZ" sz="1200" dirty="0"/>
          </a:p>
          <a:p>
            <a:r>
              <a:rPr lang="cs-CZ" sz="1200" dirty="0"/>
              <a:t>Meloun – </a:t>
            </a:r>
            <a:r>
              <a:rPr lang="cs-CZ" sz="1200" dirty="0">
                <a:hlinkClick r:id="rId9"/>
              </a:rPr>
              <a:t>http://office.microsoft.com/cs-cz/images/results.aspx?qu=meloun&amp;ex=1#ai:MC900436903|mt:1|</a:t>
            </a:r>
            <a:endParaRPr lang="cs-CZ" sz="1200" dirty="0"/>
          </a:p>
          <a:p>
            <a:r>
              <a:rPr lang="cs-CZ" sz="1200" dirty="0"/>
              <a:t>Jahoda – </a:t>
            </a:r>
            <a:r>
              <a:rPr lang="cs-CZ" sz="1200" dirty="0">
                <a:hlinkClick r:id="rId10"/>
              </a:rPr>
              <a:t>http://office.microsoft.com/cs-cz/images/results.aspx?qu=jahoda&amp;ex=1#ai:MC900246099|mt:1|</a:t>
            </a:r>
            <a:endParaRPr lang="cs-CZ" sz="1200" dirty="0"/>
          </a:p>
          <a:p>
            <a:r>
              <a:rPr lang="cs-CZ" sz="1200" dirty="0"/>
              <a:t>Žába – </a:t>
            </a:r>
            <a:r>
              <a:rPr lang="cs-CZ" sz="1200" dirty="0">
                <a:hlinkClick r:id="rId11"/>
              </a:rPr>
              <a:t>http://office.microsoft.com/cs-cz/images/results.aspx?qu=%C5%BE%C3%A1ba&amp;ex=1#ai:MP900446595|</a:t>
            </a:r>
            <a:endParaRPr lang="cs-CZ" sz="1200" dirty="0"/>
          </a:p>
          <a:p>
            <a:r>
              <a:rPr lang="cs-CZ" sz="1200" dirty="0"/>
              <a:t>Motýl – </a:t>
            </a:r>
            <a:r>
              <a:rPr lang="cs-CZ" sz="1200" dirty="0">
                <a:hlinkClick r:id="rId12"/>
              </a:rPr>
              <a:t>http://office.microsoft.com/cs-cz/images/results.aspx?qu=mot%C3%BDl&amp;ex=1#ai:MC900234511|mt:1|</a:t>
            </a:r>
            <a:endParaRPr lang="cs-CZ" sz="1200" dirty="0"/>
          </a:p>
          <a:p>
            <a:r>
              <a:rPr lang="cs-CZ" sz="1200" dirty="0"/>
              <a:t>Opice – </a:t>
            </a:r>
            <a:r>
              <a:rPr lang="cs-CZ" sz="1200" dirty="0">
                <a:hlinkClick r:id="rId13"/>
              </a:rPr>
              <a:t>http://office.microsoft.com/cs-cz/images/results.aspx?qu=opice&amp;ex=1#ai:MC900345805|mt:1|</a:t>
            </a:r>
            <a:endParaRPr lang="cs-CZ" sz="1200" dirty="0"/>
          </a:p>
          <a:p>
            <a:r>
              <a:rPr lang="cs-CZ" sz="1200" dirty="0"/>
              <a:t>Lyže – </a:t>
            </a:r>
            <a:r>
              <a:rPr lang="cs-CZ" sz="1200" dirty="0">
                <a:hlinkClick r:id="rId14"/>
              </a:rPr>
              <a:t>http://office.microsoft.com/cs-cz/images/results.aspx?qu=ly%C5%BEe&amp;ex=1#ai:MC900320790|mt:1|</a:t>
            </a:r>
            <a:endParaRPr lang="cs-CZ" sz="1200" dirty="0"/>
          </a:p>
          <a:p>
            <a:r>
              <a:rPr lang="cs-CZ" sz="1200" dirty="0"/>
              <a:t>Guma – </a:t>
            </a:r>
            <a:r>
              <a:rPr lang="cs-CZ" sz="1200" dirty="0">
                <a:hlinkClick r:id="rId15"/>
              </a:rPr>
              <a:t>http://office.microsoft.com/cs-cz/images/results.aspx?qu=guma&amp;ex=1#ai:MC900432580|mt:1|</a:t>
            </a:r>
            <a:endParaRPr lang="cs-CZ" sz="1200" dirty="0"/>
          </a:p>
          <a:p>
            <a:r>
              <a:rPr lang="cs-CZ" sz="1200" dirty="0"/>
              <a:t>Penál - </a:t>
            </a:r>
            <a:r>
              <a:rPr lang="cs-CZ" sz="1200" dirty="0">
                <a:hlinkClick r:id="rId16"/>
              </a:rPr>
              <a:t>http://office.microsoft.com/cs-cz/images/results.aspx?qu=pen%C3%A1l&amp;ex=1#ai:MC900234087|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2311959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185</Words>
  <Application>Microsoft Office PowerPoint</Application>
  <PresentationFormat>Předvádění na obrazovce (4:3)</PresentationFormat>
  <Paragraphs>53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VY_32_INOVACE_15_Hledej dvojice</vt:lpstr>
      <vt:lpstr>Hledej dvojice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slov</dc:title>
  <dc:creator>ZŠ a MŠ Liběšice</dc:creator>
  <cp:lastModifiedBy>ZŠ a MŠ Liběšice</cp:lastModifiedBy>
  <cp:revision>30</cp:revision>
  <dcterms:created xsi:type="dcterms:W3CDTF">2011-04-05T12:36:36Z</dcterms:created>
  <dcterms:modified xsi:type="dcterms:W3CDTF">2013-02-20T14:07:14Z</dcterms:modified>
</cp:coreProperties>
</file>