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73" r:id="rId2"/>
    <p:sldId id="272" r:id="rId3"/>
    <p:sldId id="263" r:id="rId4"/>
    <p:sldId id="264" r:id="rId5"/>
    <p:sldId id="267" r:id="rId6"/>
    <p:sldId id="265" r:id="rId7"/>
    <p:sldId id="266" r:id="rId8"/>
    <p:sldId id="270" r:id="rId9"/>
    <p:sldId id="268" r:id="rId10"/>
    <p:sldId id="271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30" d="100"/>
          <a:sy n="130" d="100"/>
        </p:scale>
        <p:origin x="354" y="27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2E40A0-E6E8-4C55-95FE-A7C95F99417E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55A86D-D40C-4ABE-B29A-00E6C6BC43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753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Maceška, malina, maminka, mák      </a:t>
            </a:r>
            <a:r>
              <a:rPr lang="cs-CZ" baseline="0" dirty="0" smtClean="0"/>
              <a:t>-----     klikněte na </a:t>
            </a:r>
            <a:r>
              <a:rPr lang="cs-CZ" baseline="0" dirty="0" err="1" smtClean="0"/>
              <a:t>smajlíka</a:t>
            </a:r>
            <a:r>
              <a:rPr lang="cs-CZ" baseline="0" dirty="0" smtClean="0"/>
              <a:t> a zmizí modrý obdélník.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55A86D-D40C-4ABE-B29A-00E6C6BC430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1466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Meloun, meruňky, medvěd, med, meč</a:t>
            </a:r>
            <a:r>
              <a:rPr lang="cs-CZ" baseline="0" dirty="0" smtClean="0"/>
              <a:t>        -----     klikněte na </a:t>
            </a:r>
            <a:r>
              <a:rPr lang="cs-CZ" baseline="0" dirty="0" err="1" smtClean="0"/>
              <a:t>smajlíka</a:t>
            </a:r>
            <a:r>
              <a:rPr lang="cs-CZ" baseline="0" dirty="0" smtClean="0"/>
              <a:t> a zmizí modrý obdélník.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55A86D-D40C-4ABE-B29A-00E6C6BC430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995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Mimino</a:t>
            </a:r>
            <a:r>
              <a:rPr lang="cs-CZ" dirty="0" smtClean="0"/>
              <a:t>, míchačka, míč       </a:t>
            </a:r>
            <a:r>
              <a:rPr lang="cs-CZ" baseline="0" dirty="0" smtClean="0"/>
              <a:t>-----     klikněte na </a:t>
            </a:r>
            <a:r>
              <a:rPr lang="cs-CZ" baseline="0" dirty="0" err="1" smtClean="0"/>
              <a:t>smajlíka</a:t>
            </a:r>
            <a:r>
              <a:rPr lang="cs-CZ" baseline="0" dirty="0" smtClean="0"/>
              <a:t> a zmizí modrý obdélník.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55A86D-D40C-4ABE-B29A-00E6C6BC430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15708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Motorka, most, motýl, monokl, modrá        </a:t>
            </a:r>
            <a:r>
              <a:rPr lang="cs-CZ" baseline="0" dirty="0" smtClean="0"/>
              <a:t>-----     klikněte na </a:t>
            </a:r>
            <a:r>
              <a:rPr lang="cs-CZ" baseline="0" dirty="0" err="1" smtClean="0"/>
              <a:t>smajlíka</a:t>
            </a:r>
            <a:r>
              <a:rPr lang="cs-CZ" baseline="0" dirty="0" smtClean="0"/>
              <a:t> a zmizí modrý obdélník.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55A86D-D40C-4ABE-B29A-00E6C6BC430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414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Muchomůrka, můra, muzikanti         </a:t>
            </a:r>
            <a:r>
              <a:rPr lang="cs-CZ" baseline="0" dirty="0" smtClean="0"/>
              <a:t>-----     klikněte na </a:t>
            </a:r>
            <a:r>
              <a:rPr lang="cs-CZ" baseline="0" dirty="0" err="1" smtClean="0"/>
              <a:t>smajlíka</a:t>
            </a:r>
            <a:r>
              <a:rPr lang="cs-CZ" baseline="0" dirty="0" smtClean="0"/>
              <a:t> a zmizí modrý obdélník.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55A86D-D40C-4ABE-B29A-00E6C6BC430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2890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Spoj slabiky psané malými a velkými písmeny.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55A86D-D40C-4ABE-B29A-00E6C6BC430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5528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 procvičení rozlišení</a:t>
            </a:r>
            <a:r>
              <a:rPr lang="cs-CZ" baseline="0" dirty="0" smtClean="0"/>
              <a:t> malého a velkého </a:t>
            </a:r>
            <a:r>
              <a:rPr lang="cs-CZ" baseline="0" smtClean="0"/>
              <a:t>písmene M, 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55A86D-D40C-4ABE-B29A-00E6C6BC430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2330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baseline="0" dirty="0" smtClean="0"/>
              <a:t> vytisknutí, čtení.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55A86D-D40C-4ABE-B29A-00E6C6BC430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467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476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057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739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858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988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093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737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273052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188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548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414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528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4E224F-5421-43AA-A4E4-AD519E6D3DED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49B2AB-07C0-42AF-B574-FB2A762A2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047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medv%C4%9Bd&amp;ex=1#ai:MC900309872|mt:1|" TargetMode="External"/><Relationship Id="rId13" Type="http://schemas.openxmlformats.org/officeDocument/2006/relationships/hyperlink" Target="http://office.microsoft.com/cs-cz/images/results.aspx?qu=m%C3%AD%C4%8D&amp;ex=1#ai:MC900412556|mt:1|" TargetMode="External"/><Relationship Id="rId18" Type="http://schemas.openxmlformats.org/officeDocument/2006/relationships/hyperlink" Target="http://office.microsoft.com/cs-cz/images/results.aspx?qu=muchom%C5%AFrka&amp;ex=1#ai:MC900193270|" TargetMode="External"/><Relationship Id="rId3" Type="http://schemas.openxmlformats.org/officeDocument/2006/relationships/hyperlink" Target="http://office.microsoft.com/cs-cz/images/results.aspx?qu=malina&amp;ex=2#ai:MC900436900|mt:1|" TargetMode="External"/><Relationship Id="rId7" Type="http://schemas.openxmlformats.org/officeDocument/2006/relationships/hyperlink" Target="http://office.microsoft.com/cs-cz/images/results.aspx?qu=meru%C5%88ky&amp;ex=1#ai:MC900246167|" TargetMode="External"/><Relationship Id="rId12" Type="http://schemas.openxmlformats.org/officeDocument/2006/relationships/hyperlink" Target="http://office.microsoft.com/cs-cz/images/results.aspx?qu=m%C3%ADcha%C4%8Dka&amp;ex=1#ai:MC900320984|" TargetMode="External"/><Relationship Id="rId17" Type="http://schemas.openxmlformats.org/officeDocument/2006/relationships/hyperlink" Target="http://office.microsoft.com/cs-cz/images/results.aspx?qu=monokl&amp;ex=1#ai:MC900237922|" TargetMode="External"/><Relationship Id="rId2" Type="http://schemas.openxmlformats.org/officeDocument/2006/relationships/hyperlink" Target="http://office.microsoft.com/cs-cz/images/results.aspx?qu=mace%C5%A1ka&amp;ex=1#ai:MP900407272|" TargetMode="External"/><Relationship Id="rId16" Type="http://schemas.openxmlformats.org/officeDocument/2006/relationships/hyperlink" Target="http://office.microsoft.com/cs-cz/images/results.aspx?qu=most&amp;ex=1#ai:MC900324168|mt:1|" TargetMode="External"/><Relationship Id="rId20" Type="http://schemas.openxmlformats.org/officeDocument/2006/relationships/hyperlink" Target="http://office.microsoft.com/cs-cz/images/results.aspx?qu=hudebn%C3%ADci&amp;ex=1#ai:MC900292106|mt:1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meloun&amp;ex=2#ai:MC900436903|mt:1|" TargetMode="External"/><Relationship Id="rId11" Type="http://schemas.openxmlformats.org/officeDocument/2006/relationships/hyperlink" Target="http://office.microsoft.com/cs-cz/images/results.aspx?qu=d%C3%ADt%C4%9B&amp;ex=1#ai:MP900185171|mt:1,2|" TargetMode="External"/><Relationship Id="rId5" Type="http://schemas.openxmlformats.org/officeDocument/2006/relationships/hyperlink" Target="http://office.microsoft.com/cs-cz/images/results.aspx?qu=m%C3%A1k&amp;ex=1#ai:MC900436372|mt:1|" TargetMode="External"/><Relationship Id="rId15" Type="http://schemas.openxmlformats.org/officeDocument/2006/relationships/hyperlink" Target="http://office.microsoft.com/cs-cz/images/results.aspx?qu=mot%C3%BDl&amp;ex=1#ai:MC900434563|mt:1|" TargetMode="External"/><Relationship Id="rId10" Type="http://schemas.openxmlformats.org/officeDocument/2006/relationships/hyperlink" Target="http://office.microsoft.com/cs-cz/images/results.aspx?qu=me%C4%8D&amp;ex=1#ai:MC900234323|" TargetMode="External"/><Relationship Id="rId19" Type="http://schemas.openxmlformats.org/officeDocument/2006/relationships/hyperlink" Target="http://office.microsoft.com/cs-cz/images/results.aspx?qu=m%C5%AFra&amp;ex=1#ai:MC900278666|" TargetMode="External"/><Relationship Id="rId4" Type="http://schemas.openxmlformats.org/officeDocument/2006/relationships/hyperlink" Target="http://office.microsoft.com/cs-cz/images/results.aspx?qu=maminka&amp;ex=1#ai:MC900183096|mt:1|" TargetMode="External"/><Relationship Id="rId9" Type="http://schemas.openxmlformats.org/officeDocument/2006/relationships/hyperlink" Target="http://office.microsoft.com/cs-cz/images/results.aspx?qu=med&amp;ex=1#ai:MC900234229|" TargetMode="External"/><Relationship Id="rId14" Type="http://schemas.openxmlformats.org/officeDocument/2006/relationships/hyperlink" Target="http://office.microsoft.com/cs-cz/images/results.aspx?qu=motorka&amp;ex=1#ai:MC900321004|mt:1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2668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Calibri" pitchFamily="34" charset="0"/>
                <a:cs typeface="Calibri" pitchFamily="34" charset="0"/>
              </a:rPr>
              <a:t>VY_32_INOVACE_17_Slabiky M</a:t>
            </a:r>
            <a:endParaRPr lang="cs-CZ" sz="36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864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00558" y="1707154"/>
            <a:ext cx="491993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bri" pitchFamily="34" charset="0"/>
                <a:cs typeface="Calibri" pitchFamily="34" charset="0"/>
              </a:rPr>
              <a:t>Jazyk a jazyková komunikace</a:t>
            </a:r>
          </a:p>
          <a:p>
            <a:pPr algn="ctr"/>
            <a:r>
              <a:rPr lang="cs-CZ" sz="3200" dirty="0" smtClean="0">
                <a:latin typeface="Calibri" pitchFamily="34" charset="0"/>
                <a:cs typeface="Calibri" pitchFamily="34" charset="0"/>
              </a:rPr>
              <a:t>Český jazyk</a:t>
            </a:r>
          </a:p>
          <a:p>
            <a:pPr marL="514350" indent="-514350" algn="ctr">
              <a:buAutoNum type="arabicPeriod"/>
            </a:pPr>
            <a:r>
              <a:rPr lang="cs-CZ" sz="3200" dirty="0">
                <a:latin typeface="Calibri" pitchFamily="34" charset="0"/>
              </a:rPr>
              <a:t>a 2. ročník</a:t>
            </a:r>
          </a:p>
          <a:p>
            <a:pPr algn="ctr"/>
            <a:r>
              <a:rPr lang="cs-CZ" sz="3200" dirty="0">
                <a:latin typeface="Calibri" pitchFamily="34" charset="0"/>
              </a:rPr>
              <a:t>Téma: </a:t>
            </a:r>
            <a:r>
              <a:rPr lang="cs-CZ" sz="3200" dirty="0" smtClean="0">
                <a:latin typeface="Calibri" pitchFamily="34" charset="0"/>
              </a:rPr>
              <a:t>Slabiky</a:t>
            </a:r>
            <a:endParaRPr lang="cs-CZ" sz="3200" dirty="0">
              <a:latin typeface="Calibri" pitchFamily="34" charset="0"/>
            </a:endParaRPr>
          </a:p>
          <a:p>
            <a:pPr algn="ctr"/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01181" y="5157192"/>
            <a:ext cx="294529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latin typeface="Calibri" pitchFamily="34" charset="0"/>
                <a:cs typeface="Calibri" pitchFamily="34" charset="0"/>
              </a:rPr>
              <a:t>Hana Červená</a:t>
            </a:r>
          </a:p>
          <a:p>
            <a:pPr algn="ctr"/>
            <a:r>
              <a:rPr lang="cs-CZ" sz="3200" dirty="0" smtClean="0">
                <a:latin typeface="Calibri" pitchFamily="34" charset="0"/>
                <a:cs typeface="Calibri" pitchFamily="34" charset="0"/>
              </a:rPr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1702374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1916832"/>
            <a:ext cx="48245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/>
              <a:t>Slabiky       </a:t>
            </a:r>
            <a:r>
              <a:rPr lang="cs-CZ" sz="4800" dirty="0" smtClean="0"/>
              <a:t>M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3501008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Procvičování slabik.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3553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zak\AppData\Local\Microsoft\Windows\Temporary Internet Files\Content.IE5\UB5C6I9S\MC9004369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4" y="880842"/>
            <a:ext cx="2722612" cy="2722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Admin\Local Settings\Temporary Internet Files\Content.IE5\2E8LTLW8\MP9004072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64" y="3356992"/>
            <a:ext cx="2339752" cy="3194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Admin\Local Settings\Temporary Internet Files\Content.IE5\2E8LTLW8\MC9001830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8793" y="846065"/>
            <a:ext cx="1815084" cy="1753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54357" y="3501010"/>
            <a:ext cx="4511171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dirty="0" err="1" smtClean="0"/>
              <a:t>Ma</a:t>
            </a:r>
            <a:r>
              <a:rPr lang="cs-CZ" sz="10000" dirty="0" smtClean="0"/>
              <a:t>, Má</a:t>
            </a:r>
          </a:p>
          <a:p>
            <a:r>
              <a:rPr lang="cs-CZ" sz="10000" dirty="0" err="1"/>
              <a:t>m</a:t>
            </a:r>
            <a:r>
              <a:rPr lang="cs-CZ" sz="10000" dirty="0" err="1" smtClean="0"/>
              <a:t>a</a:t>
            </a:r>
            <a:r>
              <a:rPr lang="cs-CZ" sz="10000" dirty="0" smtClean="0"/>
              <a:t>, má</a:t>
            </a:r>
            <a:endParaRPr lang="cs-CZ" sz="10000" dirty="0"/>
          </a:p>
        </p:txBody>
      </p:sp>
      <p:sp>
        <p:nvSpPr>
          <p:cNvPr id="7" name="Veselý obličej 6"/>
          <p:cNvSpPr/>
          <p:nvPr/>
        </p:nvSpPr>
        <p:spPr>
          <a:xfrm>
            <a:off x="251520" y="210059"/>
            <a:ext cx="576064" cy="63600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211960" y="3501008"/>
            <a:ext cx="4653565" cy="31700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Admin\Local Settings\Temporary Internet Files\Content.IE5\PS1G53A2\MC90043637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8739" y="510947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23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616275"/>
            <a:ext cx="633670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err="1" smtClean="0"/>
              <a:t>Me</a:t>
            </a:r>
            <a:r>
              <a:rPr lang="cs-CZ" sz="10000" dirty="0" smtClean="0"/>
              <a:t>, Mé</a:t>
            </a:r>
          </a:p>
          <a:p>
            <a:pPr algn="ctr"/>
            <a:r>
              <a:rPr lang="cs-CZ" sz="10000" dirty="0" err="1"/>
              <a:t>m</a:t>
            </a:r>
            <a:r>
              <a:rPr lang="cs-CZ" sz="10000" dirty="0" err="1" smtClean="0"/>
              <a:t>e</a:t>
            </a:r>
            <a:r>
              <a:rPr lang="cs-CZ" sz="10000" dirty="0" smtClean="0"/>
              <a:t>, mé</a:t>
            </a:r>
            <a:endParaRPr lang="cs-CZ" sz="10000" dirty="0"/>
          </a:p>
        </p:txBody>
      </p:sp>
      <p:sp>
        <p:nvSpPr>
          <p:cNvPr id="3" name="Obdélník 2"/>
          <p:cNvSpPr/>
          <p:nvPr/>
        </p:nvSpPr>
        <p:spPr>
          <a:xfrm>
            <a:off x="3851920" y="3789042"/>
            <a:ext cx="4968552" cy="28950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zak\AppData\Local\Microsoft\Windows\Temporary Internet Files\Content.IE5\IBI7GHVC\MC90043690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6" y="260648"/>
            <a:ext cx="2725353" cy="2725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Admin\Local Settings\Temporary Internet Files\Content.IE5\TJIMN0RC\MC9003098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75879"/>
            <a:ext cx="1835696" cy="2427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TJIMN0RC\MC9002343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65561">
            <a:off x="695565" y="4522604"/>
            <a:ext cx="2497248" cy="2494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TJIMN0RC\MC9002342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387" y="2998622"/>
            <a:ext cx="2361447" cy="2012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20UH8YQ8\MC9002461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867" y="128446"/>
            <a:ext cx="2880320" cy="3487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Veselý obličej 7"/>
          <p:cNvSpPr/>
          <p:nvPr/>
        </p:nvSpPr>
        <p:spPr>
          <a:xfrm>
            <a:off x="251520" y="210059"/>
            <a:ext cx="576064" cy="63600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23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94783" y="3284986"/>
            <a:ext cx="633670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/>
              <a:t>Mi, Mí</a:t>
            </a:r>
          </a:p>
          <a:p>
            <a:pPr algn="ctr"/>
            <a:r>
              <a:rPr lang="cs-CZ" sz="10000" dirty="0"/>
              <a:t>m</a:t>
            </a:r>
            <a:r>
              <a:rPr lang="cs-CZ" sz="10000" dirty="0" smtClean="0"/>
              <a:t>i, mí</a:t>
            </a:r>
            <a:endParaRPr lang="cs-CZ" sz="10000" dirty="0"/>
          </a:p>
        </p:txBody>
      </p:sp>
      <p:sp>
        <p:nvSpPr>
          <p:cNvPr id="3" name="Obdélník 2"/>
          <p:cNvSpPr/>
          <p:nvPr/>
        </p:nvSpPr>
        <p:spPr>
          <a:xfrm>
            <a:off x="3995936" y="3429000"/>
            <a:ext cx="4802832" cy="3290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zak\AppData\Local\Microsoft\Windows\Temporary Internet Files\Content.IE5\GLX4KNET\MP9001851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479" y="3429001"/>
            <a:ext cx="2432304" cy="3290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Admin\Local Settings\Temporary Internet Files\Content.IE5\2E8LTLW8\MC9003209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7" y="548680"/>
            <a:ext cx="2468911" cy="2140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\Local Settings\Temporary Internet Files\Content.IE5\TJIMN0RC\MC9004125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2" y="548682"/>
            <a:ext cx="2272420" cy="2254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eselý obličej 5"/>
          <p:cNvSpPr/>
          <p:nvPr/>
        </p:nvSpPr>
        <p:spPr>
          <a:xfrm>
            <a:off x="251520" y="210059"/>
            <a:ext cx="576064" cy="63600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558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3618999"/>
            <a:ext cx="633670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err="1" smtClean="0"/>
              <a:t>Mo</a:t>
            </a:r>
            <a:r>
              <a:rPr lang="cs-CZ" sz="10000" dirty="0" smtClean="0"/>
              <a:t>, </a:t>
            </a:r>
            <a:r>
              <a:rPr lang="cs-CZ" sz="10000" dirty="0" err="1" smtClean="0"/>
              <a:t>Mó</a:t>
            </a:r>
            <a:endParaRPr lang="cs-CZ" sz="10000" dirty="0" smtClean="0"/>
          </a:p>
          <a:p>
            <a:pPr algn="ctr"/>
            <a:r>
              <a:rPr lang="cs-CZ" sz="10000" dirty="0" err="1"/>
              <a:t>m</a:t>
            </a:r>
            <a:r>
              <a:rPr lang="cs-CZ" sz="10000" dirty="0" err="1" smtClean="0"/>
              <a:t>o</a:t>
            </a:r>
            <a:r>
              <a:rPr lang="cs-CZ" sz="10000" dirty="0" smtClean="0"/>
              <a:t>, </a:t>
            </a:r>
            <a:r>
              <a:rPr lang="cs-CZ" sz="10000" dirty="0" err="1" smtClean="0"/>
              <a:t>mó</a:t>
            </a:r>
            <a:endParaRPr lang="cs-CZ" sz="10000" dirty="0"/>
          </a:p>
        </p:txBody>
      </p:sp>
      <p:sp>
        <p:nvSpPr>
          <p:cNvPr id="4" name="Obdélník 3"/>
          <p:cNvSpPr/>
          <p:nvPr/>
        </p:nvSpPr>
        <p:spPr>
          <a:xfrm>
            <a:off x="3995936" y="3887295"/>
            <a:ext cx="4824536" cy="2782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zak\AppData\Local\Microsoft\Windows\Temporary Internet Files\Content.IE5\UB5C6I9S\MC9004345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209" y="221123"/>
            <a:ext cx="2583379" cy="250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Admin\Local Settings\Temporary Internet Files\Content.IE5\2E8LTLW8\MC9003210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240" y="835512"/>
            <a:ext cx="2387317" cy="148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Admin\Local Settings\Temporary Internet Files\Content.IE5\20UH8YQ8\MC9003241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6857" y="620493"/>
            <a:ext cx="2824167" cy="1702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Admin\Local Settings\Temporary Internet Files\Content.IE5\ZLRG1ST5\MC9002379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061" y="2852938"/>
            <a:ext cx="2382571" cy="2068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587601" y="5204049"/>
            <a:ext cx="1464121" cy="1157765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251520" y="210059"/>
            <a:ext cx="576064" cy="63600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558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9" y="3356993"/>
            <a:ext cx="784887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dirty="0" smtClean="0"/>
              <a:t>Mu, </a:t>
            </a:r>
            <a:r>
              <a:rPr lang="cs-CZ" sz="10000" dirty="0" err="1" smtClean="0"/>
              <a:t>Mú</a:t>
            </a:r>
            <a:r>
              <a:rPr lang="cs-CZ" sz="10000" dirty="0" smtClean="0"/>
              <a:t>, </a:t>
            </a:r>
            <a:r>
              <a:rPr lang="cs-CZ" sz="10000" dirty="0" err="1" smtClean="0"/>
              <a:t>Mů</a:t>
            </a:r>
            <a:endParaRPr lang="cs-CZ" sz="10000" dirty="0" smtClean="0"/>
          </a:p>
          <a:p>
            <a:r>
              <a:rPr lang="cs-CZ" sz="10000" dirty="0"/>
              <a:t>m</a:t>
            </a:r>
            <a:r>
              <a:rPr lang="cs-CZ" sz="10000" dirty="0" smtClean="0"/>
              <a:t>u, </a:t>
            </a:r>
            <a:r>
              <a:rPr lang="cs-CZ" sz="10000" dirty="0" err="1" smtClean="0"/>
              <a:t>mú</a:t>
            </a:r>
            <a:r>
              <a:rPr lang="cs-CZ" sz="10000" dirty="0" smtClean="0"/>
              <a:t>, </a:t>
            </a:r>
            <a:r>
              <a:rPr lang="cs-CZ" sz="10000" dirty="0" err="1" smtClean="0"/>
              <a:t>mů</a:t>
            </a:r>
            <a:endParaRPr lang="cs-CZ" sz="10000" dirty="0" smtClean="0"/>
          </a:p>
        </p:txBody>
      </p:sp>
      <p:pic>
        <p:nvPicPr>
          <p:cNvPr id="3074" name="Picture 2" descr="C:\Documents and Settings\Admin\Local Settings\Temporary Internet Files\Content.IE5\20UH8YQ8\MC9002786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585" y="1507708"/>
            <a:ext cx="1826971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Admin\Local Settings\Temporary Internet Files\Content.IE5\2E8LTLW8\MC9002921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242" y="784967"/>
            <a:ext cx="1822399" cy="168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eselý obličej 5"/>
          <p:cNvSpPr/>
          <p:nvPr/>
        </p:nvSpPr>
        <p:spPr>
          <a:xfrm>
            <a:off x="251520" y="210059"/>
            <a:ext cx="576064" cy="63600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9552" y="3356992"/>
            <a:ext cx="7560840" cy="3024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Documents and Settings\Admin\Local Settings\Temporary Internet Files\Content.IE5\QN6S2VR2\MC9001932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2023" y="127877"/>
            <a:ext cx="2835435" cy="2998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3558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24295" y="241485"/>
            <a:ext cx="56525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/>
              <a:t>Spoj dvojice slabik     </a:t>
            </a:r>
            <a:r>
              <a:rPr lang="cs-CZ" sz="3600" b="1" u="sng" dirty="0" smtClean="0"/>
              <a:t>M</a:t>
            </a:r>
            <a:endParaRPr lang="cs-CZ" sz="36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7811" y="1455144"/>
            <a:ext cx="7344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60691" y="4221089"/>
            <a:ext cx="673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me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88975" y="1455142"/>
            <a:ext cx="638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MI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89173" y="6021289"/>
            <a:ext cx="7344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MÁ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84642" y="3298131"/>
            <a:ext cx="7521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MO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61797" y="3284984"/>
            <a:ext cx="7569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6021290"/>
            <a:ext cx="7569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MŮ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86077" y="1455143"/>
            <a:ext cx="7569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MÚ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50" y="6021290"/>
            <a:ext cx="7521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MÓ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5483" y="3284985"/>
            <a:ext cx="7216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MÉ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15598" y="1455144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MÝ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41491" y="6021290"/>
            <a:ext cx="7216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MÉ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37100" y="3355281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MY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7811" y="2319240"/>
            <a:ext cx="6062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mi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88975" y="2319238"/>
            <a:ext cx="670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mý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86076" y="2319239"/>
            <a:ext cx="679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ma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15595" y="2319240"/>
            <a:ext cx="7056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mú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84637" y="4234235"/>
            <a:ext cx="7056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mu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61796" y="4221088"/>
            <a:ext cx="670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my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5482" y="4221089"/>
            <a:ext cx="6928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mo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70354" y="4221090"/>
            <a:ext cx="673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mé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818720" y="3312395"/>
            <a:ext cx="7216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ME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867391" y="5085185"/>
            <a:ext cx="673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mé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77810" y="5085186"/>
            <a:ext cx="6928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mó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82265" y="5085186"/>
            <a:ext cx="7056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mů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19708" y="5085186"/>
            <a:ext cx="679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má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10435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4911943"/>
              </p:ext>
            </p:extLst>
          </p:nvPr>
        </p:nvGraphicFramePr>
        <p:xfrm>
          <a:off x="1763688" y="692698"/>
          <a:ext cx="5025780" cy="5957183"/>
        </p:xfrm>
        <a:graphic>
          <a:graphicData uri="http://schemas.openxmlformats.org/drawingml/2006/table">
            <a:tbl>
              <a:tblPr/>
              <a:tblGrid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  <a:gridCol w="418815"/>
              </a:tblGrid>
              <a:tr h="4204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900" b="1" i="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Vybarvi:</a:t>
                      </a:r>
                    </a:p>
                  </a:txBody>
                  <a:tcPr marL="8975" marR="8975" marT="897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1" i="0" u="none" strike="noStrike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1" i="0" u="none" strike="noStrike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300" b="1" i="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1" i="0" u="none" strike="noStrike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300" b="1" i="0" u="none" strike="noStrike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300" b="1" i="0" u="none" strike="noStrike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1" i="0" u="none" strike="noStrike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300" b="1" i="0" u="none" strike="noStrike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300" b="1" i="0" u="none" strike="noStrike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1" i="0" u="none" strike="noStrike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1" i="0" u="none" strike="noStrike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1" i="0" u="none" strike="noStrike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763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330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763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b="1" i="0" u="none" strike="noStrike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330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330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763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 dirty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300" b="1" i="0" u="none" strike="noStrike" dirty="0" smtClean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300" b="1" i="0" u="none" strike="noStrike" dirty="0">
                        <a:solidFill>
                          <a:srgbClr val="0F243E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318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i="0" u="none" strike="noStrike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</a:p>
                  </a:txBody>
                  <a:tcPr marL="8975" marR="8975" marT="897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F243E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8975" marR="8975" marT="89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D1B1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0090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50" y="46435"/>
            <a:ext cx="5430367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Mm</a:t>
            </a:r>
            <a:r>
              <a:rPr lang="cs-CZ" dirty="0"/>
              <a:t>        </a:t>
            </a:r>
            <a:r>
              <a:rPr lang="cs-CZ" b="1" dirty="0"/>
              <a:t>L </a:t>
            </a:r>
            <a:r>
              <a:rPr lang="cs-CZ" b="1" dirty="0" err="1"/>
              <a:t>l</a:t>
            </a:r>
            <a:r>
              <a:rPr lang="cs-CZ" dirty="0"/>
              <a:t>            </a:t>
            </a:r>
            <a:r>
              <a:rPr lang="cs-CZ" b="1" dirty="0"/>
              <a:t>V </a:t>
            </a:r>
            <a:r>
              <a:rPr lang="cs-CZ" b="1" dirty="0" err="1"/>
              <a:t>v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err="1"/>
              <a:t>Aa</a:t>
            </a:r>
            <a:r>
              <a:rPr lang="cs-CZ" dirty="0"/>
              <a:t>    </a:t>
            </a:r>
            <a:r>
              <a:rPr lang="cs-CZ" dirty="0" err="1"/>
              <a:t>Ii</a:t>
            </a:r>
            <a:r>
              <a:rPr lang="cs-CZ" dirty="0"/>
              <a:t>    </a:t>
            </a:r>
            <a:r>
              <a:rPr lang="cs-CZ" dirty="0" err="1"/>
              <a:t>Ee</a:t>
            </a:r>
            <a:r>
              <a:rPr lang="cs-CZ" dirty="0"/>
              <a:t>     </a:t>
            </a:r>
            <a:r>
              <a:rPr lang="cs-CZ" dirty="0" err="1"/>
              <a:t>Oo</a:t>
            </a:r>
            <a:r>
              <a:rPr lang="cs-CZ" dirty="0"/>
              <a:t>    </a:t>
            </a:r>
            <a:r>
              <a:rPr lang="cs-CZ" dirty="0" err="1"/>
              <a:t>Uu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err="1"/>
              <a:t>Áá</a:t>
            </a:r>
            <a:r>
              <a:rPr lang="cs-CZ" dirty="0"/>
              <a:t>	</a:t>
            </a:r>
            <a:r>
              <a:rPr lang="cs-CZ" dirty="0" err="1"/>
              <a:t>Íí</a:t>
            </a:r>
            <a:r>
              <a:rPr lang="cs-CZ" dirty="0"/>
              <a:t>	   </a:t>
            </a:r>
            <a:r>
              <a:rPr lang="cs-CZ" dirty="0" err="1"/>
              <a:t>Éé</a:t>
            </a:r>
            <a:r>
              <a:rPr lang="cs-CZ" dirty="0"/>
              <a:t>     </a:t>
            </a:r>
            <a:r>
              <a:rPr lang="cs-CZ" dirty="0" err="1"/>
              <a:t>Óó</a:t>
            </a:r>
            <a:r>
              <a:rPr lang="cs-CZ" dirty="0"/>
              <a:t>   </a:t>
            </a:r>
            <a:r>
              <a:rPr lang="cs-CZ" dirty="0" err="1"/>
              <a:t>Úú</a:t>
            </a:r>
            <a:r>
              <a:rPr lang="cs-CZ" dirty="0"/>
              <a:t>  </a:t>
            </a:r>
            <a:r>
              <a:rPr lang="cs-CZ" dirty="0" err="1"/>
              <a:t>Ůů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Čti slabiky:</a:t>
            </a:r>
          </a:p>
          <a:p>
            <a:r>
              <a:rPr lang="cs-CZ" dirty="0" err="1"/>
              <a:t>ma</a:t>
            </a:r>
            <a:r>
              <a:rPr lang="cs-CZ" dirty="0"/>
              <a:t>   Mu    </a:t>
            </a:r>
            <a:r>
              <a:rPr lang="cs-CZ" dirty="0" err="1"/>
              <a:t>me</a:t>
            </a:r>
            <a:r>
              <a:rPr lang="cs-CZ" dirty="0"/>
              <a:t>    mi     </a:t>
            </a:r>
            <a:r>
              <a:rPr lang="cs-CZ" dirty="0" err="1"/>
              <a:t>Mo</a:t>
            </a:r>
            <a:r>
              <a:rPr lang="cs-CZ" dirty="0"/>
              <a:t>      mé   </a:t>
            </a:r>
            <a:r>
              <a:rPr lang="cs-CZ" dirty="0" err="1"/>
              <a:t>mú</a:t>
            </a:r>
            <a:r>
              <a:rPr lang="cs-CZ" dirty="0"/>
              <a:t>    </a:t>
            </a:r>
            <a:r>
              <a:rPr lang="cs-CZ" dirty="0" err="1"/>
              <a:t>mo</a:t>
            </a:r>
            <a:endParaRPr lang="cs-CZ" dirty="0"/>
          </a:p>
          <a:p>
            <a:r>
              <a:rPr lang="cs-CZ" dirty="0"/>
              <a:t>mí   </a:t>
            </a:r>
            <a:r>
              <a:rPr lang="cs-CZ" dirty="0" err="1"/>
              <a:t>mo</a:t>
            </a:r>
            <a:r>
              <a:rPr lang="cs-CZ" dirty="0"/>
              <a:t>    Má    mé     </a:t>
            </a:r>
            <a:r>
              <a:rPr lang="cs-CZ" dirty="0" err="1"/>
              <a:t>mó</a:t>
            </a:r>
            <a:r>
              <a:rPr lang="cs-CZ" dirty="0"/>
              <a:t>     </a:t>
            </a:r>
            <a:r>
              <a:rPr lang="cs-CZ" dirty="0" err="1"/>
              <a:t>ma</a:t>
            </a:r>
            <a:r>
              <a:rPr lang="cs-CZ" dirty="0"/>
              <a:t>     </a:t>
            </a:r>
            <a:r>
              <a:rPr lang="cs-CZ" dirty="0" err="1"/>
              <a:t>Me</a:t>
            </a:r>
            <a:r>
              <a:rPr lang="cs-CZ" dirty="0"/>
              <a:t>    mí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la   </a:t>
            </a:r>
            <a:r>
              <a:rPr lang="cs-CZ" dirty="0" err="1"/>
              <a:t>Lí</a:t>
            </a:r>
            <a:r>
              <a:rPr lang="cs-CZ" dirty="0"/>
              <a:t>    </a:t>
            </a:r>
            <a:r>
              <a:rPr lang="cs-CZ" dirty="0" err="1"/>
              <a:t>le</a:t>
            </a:r>
            <a:r>
              <a:rPr lang="cs-CZ" dirty="0"/>
              <a:t>    </a:t>
            </a:r>
            <a:r>
              <a:rPr lang="cs-CZ" dirty="0" err="1"/>
              <a:t>Lá</a:t>
            </a:r>
            <a:r>
              <a:rPr lang="cs-CZ" dirty="0"/>
              <a:t>     </a:t>
            </a:r>
            <a:r>
              <a:rPr lang="cs-CZ" dirty="0" err="1"/>
              <a:t>lo</a:t>
            </a:r>
            <a:r>
              <a:rPr lang="cs-CZ" dirty="0"/>
              <a:t>    </a:t>
            </a:r>
            <a:r>
              <a:rPr lang="cs-CZ" dirty="0" err="1"/>
              <a:t>ló</a:t>
            </a:r>
            <a:r>
              <a:rPr lang="cs-CZ" dirty="0"/>
              <a:t>     </a:t>
            </a:r>
            <a:r>
              <a:rPr lang="cs-CZ" dirty="0" err="1"/>
              <a:t>lu</a:t>
            </a:r>
            <a:r>
              <a:rPr lang="cs-CZ" dirty="0"/>
              <a:t>    </a:t>
            </a:r>
            <a:r>
              <a:rPr lang="cs-CZ" dirty="0" err="1"/>
              <a:t>Lů</a:t>
            </a:r>
            <a:r>
              <a:rPr lang="cs-CZ" dirty="0"/>
              <a:t>    </a:t>
            </a:r>
            <a:r>
              <a:rPr lang="cs-CZ" dirty="0" err="1"/>
              <a:t>li</a:t>
            </a:r>
            <a:r>
              <a:rPr lang="cs-CZ" dirty="0"/>
              <a:t>    </a:t>
            </a:r>
            <a:r>
              <a:rPr lang="cs-CZ" dirty="0" err="1"/>
              <a:t>lé</a:t>
            </a:r>
            <a:endParaRPr lang="cs-CZ" dirty="0"/>
          </a:p>
          <a:p>
            <a:r>
              <a:rPr lang="cs-CZ" dirty="0" err="1"/>
              <a:t>Lu</a:t>
            </a:r>
            <a:r>
              <a:rPr lang="cs-CZ" dirty="0"/>
              <a:t>   </a:t>
            </a:r>
            <a:r>
              <a:rPr lang="cs-CZ" dirty="0" err="1"/>
              <a:t>lů</a:t>
            </a:r>
            <a:r>
              <a:rPr lang="cs-CZ" dirty="0"/>
              <a:t>   </a:t>
            </a:r>
            <a:r>
              <a:rPr lang="cs-CZ" dirty="0" err="1"/>
              <a:t>Lá</a:t>
            </a:r>
            <a:r>
              <a:rPr lang="cs-CZ" dirty="0"/>
              <a:t>    </a:t>
            </a:r>
            <a:r>
              <a:rPr lang="cs-CZ" dirty="0" err="1"/>
              <a:t>lí</a:t>
            </a:r>
            <a:r>
              <a:rPr lang="cs-CZ" dirty="0"/>
              <a:t>     </a:t>
            </a:r>
            <a:r>
              <a:rPr lang="cs-CZ" dirty="0" err="1"/>
              <a:t>Lo</a:t>
            </a:r>
            <a:r>
              <a:rPr lang="cs-CZ" dirty="0"/>
              <a:t>     </a:t>
            </a:r>
            <a:r>
              <a:rPr lang="cs-CZ" dirty="0" err="1"/>
              <a:t>le</a:t>
            </a:r>
            <a:r>
              <a:rPr lang="cs-CZ" dirty="0"/>
              <a:t>     </a:t>
            </a:r>
            <a:r>
              <a:rPr lang="cs-CZ" dirty="0" err="1"/>
              <a:t>Lu</a:t>
            </a:r>
            <a:r>
              <a:rPr lang="cs-CZ" dirty="0"/>
              <a:t>   la    </a:t>
            </a:r>
            <a:r>
              <a:rPr lang="cs-CZ" dirty="0" err="1"/>
              <a:t>li</a:t>
            </a:r>
            <a:r>
              <a:rPr lang="cs-CZ" dirty="0"/>
              <a:t>    </a:t>
            </a:r>
            <a:r>
              <a:rPr lang="cs-CZ" dirty="0" err="1"/>
              <a:t>lé</a:t>
            </a:r>
            <a:r>
              <a:rPr lang="cs-CZ" dirty="0"/>
              <a:t>           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ve   </a:t>
            </a:r>
            <a:r>
              <a:rPr lang="cs-CZ" dirty="0" err="1"/>
              <a:t>vo</a:t>
            </a:r>
            <a:r>
              <a:rPr lang="cs-CZ" dirty="0"/>
              <a:t>   </a:t>
            </a:r>
            <a:r>
              <a:rPr lang="cs-CZ" dirty="0" err="1"/>
              <a:t>vů</a:t>
            </a:r>
            <a:r>
              <a:rPr lang="cs-CZ" dirty="0"/>
              <a:t>    </a:t>
            </a:r>
            <a:r>
              <a:rPr lang="cs-CZ" dirty="0" err="1"/>
              <a:t>Va</a:t>
            </a:r>
            <a:r>
              <a:rPr lang="cs-CZ" dirty="0"/>
              <a:t>    ve    vy    </a:t>
            </a:r>
            <a:r>
              <a:rPr lang="cs-CZ" dirty="0" err="1"/>
              <a:t>Vó</a:t>
            </a:r>
            <a:r>
              <a:rPr lang="cs-CZ" dirty="0"/>
              <a:t>    ví    </a:t>
            </a:r>
            <a:r>
              <a:rPr lang="cs-CZ" dirty="0" err="1"/>
              <a:t>vá</a:t>
            </a:r>
            <a:r>
              <a:rPr lang="cs-CZ" dirty="0"/>
              <a:t> </a:t>
            </a:r>
          </a:p>
          <a:p>
            <a:r>
              <a:rPr lang="cs-CZ" dirty="0" err="1"/>
              <a:t>Vo</a:t>
            </a:r>
            <a:r>
              <a:rPr lang="cs-CZ" dirty="0"/>
              <a:t>    </a:t>
            </a:r>
            <a:r>
              <a:rPr lang="cs-CZ" dirty="0" err="1"/>
              <a:t>Vu</a:t>
            </a:r>
            <a:r>
              <a:rPr lang="cs-CZ" dirty="0"/>
              <a:t>    ve    </a:t>
            </a:r>
            <a:r>
              <a:rPr lang="cs-CZ" dirty="0" err="1"/>
              <a:t>Vá</a:t>
            </a:r>
            <a:r>
              <a:rPr lang="cs-CZ" dirty="0"/>
              <a:t>    </a:t>
            </a:r>
            <a:r>
              <a:rPr lang="cs-CZ" dirty="0" err="1"/>
              <a:t>Vý</a:t>
            </a:r>
            <a:r>
              <a:rPr lang="cs-CZ" dirty="0"/>
              <a:t>    </a:t>
            </a:r>
            <a:r>
              <a:rPr lang="cs-CZ" dirty="0" err="1"/>
              <a:t>vů</a:t>
            </a:r>
            <a:r>
              <a:rPr lang="cs-CZ" dirty="0"/>
              <a:t>    </a:t>
            </a:r>
            <a:r>
              <a:rPr lang="cs-CZ" dirty="0" err="1"/>
              <a:t>va</a:t>
            </a:r>
            <a:r>
              <a:rPr lang="cs-CZ" dirty="0"/>
              <a:t>    ve    </a:t>
            </a:r>
            <a:r>
              <a:rPr lang="cs-CZ" dirty="0" err="1"/>
              <a:t>Vú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Zkus číst slova:</a:t>
            </a:r>
          </a:p>
          <a:p>
            <a:r>
              <a:rPr lang="cs-CZ" dirty="0"/>
              <a:t>má  </a:t>
            </a:r>
            <a:r>
              <a:rPr lang="cs-CZ" dirty="0" err="1"/>
              <a:t>ma</a:t>
            </a:r>
            <a:r>
              <a:rPr lang="cs-CZ" dirty="0"/>
              <a:t>        má  </a:t>
            </a:r>
            <a:r>
              <a:rPr lang="cs-CZ" dirty="0" err="1"/>
              <a:t>me</a:t>
            </a:r>
            <a:r>
              <a:rPr lang="cs-CZ" dirty="0"/>
              <a:t>     mi </a:t>
            </a:r>
            <a:r>
              <a:rPr lang="cs-CZ" dirty="0" err="1"/>
              <a:t>lé</a:t>
            </a:r>
            <a:r>
              <a:rPr lang="cs-CZ" dirty="0"/>
              <a:t>            </a:t>
            </a:r>
            <a:r>
              <a:rPr lang="cs-CZ" dirty="0" err="1"/>
              <a:t>vi</a:t>
            </a:r>
            <a:r>
              <a:rPr lang="cs-CZ" dirty="0"/>
              <a:t> la</a:t>
            </a:r>
          </a:p>
          <a:p>
            <a:r>
              <a:rPr lang="cs-CZ" dirty="0" err="1"/>
              <a:t>ma</a:t>
            </a:r>
            <a:r>
              <a:rPr lang="cs-CZ" dirty="0"/>
              <a:t> </a:t>
            </a:r>
            <a:r>
              <a:rPr lang="cs-CZ" dirty="0" err="1"/>
              <a:t>lé</a:t>
            </a:r>
            <a:r>
              <a:rPr lang="cs-CZ" dirty="0"/>
              <a:t>           </a:t>
            </a:r>
            <a:r>
              <a:rPr lang="cs-CZ" dirty="0" err="1"/>
              <a:t>lá</a:t>
            </a:r>
            <a:r>
              <a:rPr lang="cs-CZ" dirty="0"/>
              <a:t>  </a:t>
            </a:r>
            <a:r>
              <a:rPr lang="cs-CZ" dirty="0" err="1"/>
              <a:t>me</a:t>
            </a:r>
            <a:r>
              <a:rPr lang="cs-CZ" dirty="0"/>
              <a:t>       </a:t>
            </a:r>
            <a:r>
              <a:rPr lang="cs-CZ" dirty="0" err="1"/>
              <a:t>vo</a:t>
            </a:r>
            <a:r>
              <a:rPr lang="cs-CZ" dirty="0"/>
              <a:t> </a:t>
            </a:r>
            <a:r>
              <a:rPr lang="cs-CZ" dirty="0" err="1"/>
              <a:t>lá</a:t>
            </a:r>
            <a:r>
              <a:rPr lang="cs-CZ" dirty="0"/>
              <a:t>            E </a:t>
            </a:r>
            <a:r>
              <a:rPr lang="cs-CZ" dirty="0" err="1"/>
              <a:t>ma</a:t>
            </a:r>
            <a:endParaRPr lang="cs-CZ" dirty="0"/>
          </a:p>
          <a:p>
            <a:r>
              <a:rPr lang="cs-CZ" dirty="0" err="1"/>
              <a:t>me</a:t>
            </a:r>
            <a:r>
              <a:rPr lang="cs-CZ" dirty="0"/>
              <a:t> </a:t>
            </a:r>
            <a:r>
              <a:rPr lang="cs-CZ" dirty="0" err="1"/>
              <a:t>le</a:t>
            </a:r>
            <a:r>
              <a:rPr lang="cs-CZ" dirty="0"/>
              <a:t>            u  mí        </a:t>
            </a:r>
            <a:r>
              <a:rPr lang="cs-CZ" dirty="0" err="1"/>
              <a:t>le</a:t>
            </a:r>
            <a:r>
              <a:rPr lang="cs-CZ" dirty="0"/>
              <a:t>  </a:t>
            </a:r>
            <a:r>
              <a:rPr lang="cs-CZ" dirty="0" err="1"/>
              <a:t>vá</a:t>
            </a:r>
            <a:r>
              <a:rPr lang="cs-CZ" dirty="0"/>
              <a:t>             E </a:t>
            </a:r>
            <a:r>
              <a:rPr lang="cs-CZ" dirty="0" err="1"/>
              <a:t>va</a:t>
            </a:r>
            <a:endParaRPr lang="cs-CZ" dirty="0"/>
          </a:p>
          <a:p>
            <a:r>
              <a:rPr lang="cs-CZ" dirty="0"/>
              <a:t>má </a:t>
            </a:r>
            <a:r>
              <a:rPr lang="cs-CZ" dirty="0" err="1"/>
              <a:t>vá</a:t>
            </a:r>
            <a:r>
              <a:rPr lang="cs-CZ" dirty="0"/>
              <a:t>          Mí la         ve </a:t>
            </a:r>
            <a:r>
              <a:rPr lang="cs-CZ" dirty="0" err="1"/>
              <a:t>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4491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52736"/>
            <a:ext cx="8199681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Hana Červená</a:t>
            </a:r>
          </a:p>
          <a:p>
            <a:r>
              <a:rPr lang="cs-CZ" dirty="0"/>
              <a:t>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2010.</a:t>
            </a:r>
          </a:p>
          <a:p>
            <a:endParaRPr lang="cs-CZ" dirty="0"/>
          </a:p>
          <a:p>
            <a:r>
              <a:rPr lang="cs-CZ" dirty="0" smtClean="0"/>
              <a:t>Použité obrázky pocházejí z webu Office.com (Klipart)</a:t>
            </a:r>
          </a:p>
          <a:p>
            <a:r>
              <a:rPr lang="cs-CZ" sz="1000" dirty="0" smtClean="0"/>
              <a:t>Maceška – </a:t>
            </a:r>
            <a:r>
              <a:rPr lang="en-US" sz="1000" dirty="0">
                <a:hlinkClick r:id="rId2"/>
              </a:rPr>
              <a:t>http://office.microsoft.com/cs-cz/images/results.aspx?qu=mace%C5%A1ka&amp;ex=1#ai:MP900407272</a:t>
            </a:r>
            <a:r>
              <a:rPr lang="en-US" sz="1000" dirty="0" smtClean="0">
                <a:hlinkClick r:id="rId2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Malina – </a:t>
            </a:r>
            <a:r>
              <a:rPr lang="en-US" sz="1000" dirty="0">
                <a:hlinkClick r:id="rId3"/>
              </a:rPr>
              <a:t>http://office.microsoft.com/cs-cz/images/results.aspx?qu=malina&amp;ex=2#ai:MC900436900|mt:1</a:t>
            </a:r>
            <a:r>
              <a:rPr lang="en-US" sz="1000" dirty="0" smtClean="0">
                <a:hlinkClick r:id="rId3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Maminka – </a:t>
            </a:r>
            <a:r>
              <a:rPr lang="en-US" sz="1000" dirty="0">
                <a:hlinkClick r:id="rId4"/>
              </a:rPr>
              <a:t>http://office.microsoft.com/cs-cz/images/results.aspx?qu=maminka&amp;ex=1#ai:MC900183096|mt:1</a:t>
            </a:r>
            <a:r>
              <a:rPr lang="en-US" sz="1000" dirty="0" smtClean="0">
                <a:hlinkClick r:id="rId4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Mák – </a:t>
            </a:r>
            <a:r>
              <a:rPr lang="en-US" sz="1000" dirty="0">
                <a:hlinkClick r:id="rId5"/>
              </a:rPr>
              <a:t>http://office.microsoft.com/cs-cz/images/results.aspx?qu=m%C3%A1k&amp;ex=1#ai:MC900436372|mt:1</a:t>
            </a:r>
            <a:r>
              <a:rPr lang="en-US" sz="1000" dirty="0" smtClean="0">
                <a:hlinkClick r:id="rId5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Meloun – </a:t>
            </a:r>
            <a:r>
              <a:rPr lang="en-US" sz="1000" dirty="0">
                <a:hlinkClick r:id="rId6"/>
              </a:rPr>
              <a:t>http://office.microsoft.com/cs-cz/images/results.aspx?qu=meloun&amp;ex=2#ai:MC900436903|mt:1</a:t>
            </a:r>
            <a:r>
              <a:rPr lang="en-US" sz="1000" dirty="0" smtClean="0">
                <a:hlinkClick r:id="rId6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Meruňky </a:t>
            </a:r>
            <a:r>
              <a:rPr lang="cs-CZ" sz="1000" dirty="0" smtClean="0"/>
              <a:t>– </a:t>
            </a:r>
            <a:r>
              <a:rPr lang="en-US" sz="1000" dirty="0">
                <a:hlinkClick r:id="rId7"/>
              </a:rPr>
              <a:t>http://office.microsoft.com/cs-cz/images/results.aspx?qu=meru%C5%88ky&amp;ex=1#ai:MC900246167</a:t>
            </a:r>
            <a:r>
              <a:rPr lang="en-US" sz="1000" dirty="0" smtClean="0">
                <a:hlinkClick r:id="rId7"/>
              </a:rPr>
              <a:t>|</a:t>
            </a:r>
            <a:endParaRPr lang="cs-CZ" sz="1000" dirty="0" smtClean="0"/>
          </a:p>
          <a:p>
            <a:r>
              <a:rPr lang="cs-CZ" sz="1000" dirty="0"/>
              <a:t>Medvěd – </a:t>
            </a:r>
            <a:r>
              <a:rPr lang="cs-CZ" sz="1000" dirty="0">
                <a:hlinkClick r:id="rId8"/>
              </a:rPr>
              <a:t>http://office.microsoft.com/cs-cz/images/results.aspx?qu=medv%C4%9Bd&amp;ex=1#ai:MC900309872|mt:1</a:t>
            </a:r>
            <a:r>
              <a:rPr lang="cs-CZ" sz="1000" dirty="0" smtClean="0">
                <a:hlinkClick r:id="rId8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Med </a:t>
            </a:r>
            <a:r>
              <a:rPr lang="cs-CZ" sz="1000" dirty="0" smtClean="0"/>
              <a:t>– </a:t>
            </a:r>
            <a:r>
              <a:rPr lang="en-US" sz="1000" dirty="0">
                <a:hlinkClick r:id="rId9"/>
              </a:rPr>
              <a:t>http://office.microsoft.com/cs-cz/images/results.aspx?qu=med&amp;ex=1#ai:MC900234229</a:t>
            </a:r>
            <a:r>
              <a:rPr lang="en-US" sz="1000" dirty="0" smtClean="0">
                <a:hlinkClick r:id="rId9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Meč </a:t>
            </a:r>
            <a:r>
              <a:rPr lang="cs-CZ" sz="1000" dirty="0" smtClean="0"/>
              <a:t>– </a:t>
            </a:r>
            <a:r>
              <a:rPr lang="en-US" sz="1000" dirty="0">
                <a:hlinkClick r:id="rId10"/>
              </a:rPr>
              <a:t>http://office.microsoft.com/cs-cz/images/results.aspx?qu=me%C4%8D&amp;ex=1#ai:MC900234323</a:t>
            </a:r>
            <a:r>
              <a:rPr lang="en-US" sz="1000" dirty="0" smtClean="0">
                <a:hlinkClick r:id="rId10"/>
              </a:rPr>
              <a:t>|</a:t>
            </a:r>
            <a:endParaRPr lang="cs-CZ" sz="1000" dirty="0" smtClean="0"/>
          </a:p>
          <a:p>
            <a:r>
              <a:rPr lang="cs-CZ" sz="1000" dirty="0" err="1" smtClean="0"/>
              <a:t>Mimino</a:t>
            </a:r>
            <a:r>
              <a:rPr lang="cs-CZ" sz="1000" dirty="0" smtClean="0"/>
              <a:t> </a:t>
            </a:r>
            <a:r>
              <a:rPr lang="cs-CZ" sz="1000" dirty="0"/>
              <a:t>– </a:t>
            </a:r>
            <a:r>
              <a:rPr lang="cs-CZ" sz="1000" dirty="0">
                <a:hlinkClick r:id="rId11"/>
              </a:rPr>
              <a:t>http://office.microsoft.com/cs-cz/images/results.aspx?qu=d%C3%ADt%C4%9B&amp;ex=1#ai:MP900185171|mt:1,2</a:t>
            </a:r>
            <a:r>
              <a:rPr lang="cs-CZ" sz="1000" dirty="0" smtClean="0">
                <a:hlinkClick r:id="rId11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Míchačka </a:t>
            </a:r>
            <a:r>
              <a:rPr lang="cs-CZ" sz="1000" dirty="0" smtClean="0"/>
              <a:t>– </a:t>
            </a:r>
            <a:r>
              <a:rPr lang="en-US" sz="1000" dirty="0">
                <a:hlinkClick r:id="rId12"/>
              </a:rPr>
              <a:t>http://office.microsoft.com/cs-cz/images/results.aspx?qu=m%C3%ADcha%C4%8Dka&amp;ex=1#ai:MC900320984</a:t>
            </a:r>
            <a:r>
              <a:rPr lang="en-US" sz="1000" dirty="0" smtClean="0">
                <a:hlinkClick r:id="rId12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Míč </a:t>
            </a:r>
            <a:r>
              <a:rPr lang="cs-CZ" sz="1000" dirty="0" smtClean="0"/>
              <a:t>– </a:t>
            </a:r>
            <a:r>
              <a:rPr lang="en-US" sz="1000" dirty="0">
                <a:hlinkClick r:id="rId13"/>
              </a:rPr>
              <a:t>http://office.microsoft.com/cs-cz/images/results.aspx?qu=m%C3%AD%C4%8D&amp;ex=1#ai:MC900412556|mt:1</a:t>
            </a:r>
            <a:r>
              <a:rPr lang="en-US" sz="1000" dirty="0" smtClean="0">
                <a:hlinkClick r:id="rId13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Motorka </a:t>
            </a:r>
            <a:r>
              <a:rPr lang="cs-CZ" sz="1000" dirty="0"/>
              <a:t>– </a:t>
            </a:r>
            <a:r>
              <a:rPr lang="cs-CZ" sz="1000" dirty="0">
                <a:hlinkClick r:id="rId14"/>
              </a:rPr>
              <a:t>http://office.microsoft.com/cs-cz/images/results.aspx?qu=motorka&amp;ex=1#ai:MC900321004|mt:1</a:t>
            </a:r>
            <a:r>
              <a:rPr lang="cs-CZ" sz="1000" dirty="0" smtClean="0">
                <a:hlinkClick r:id="rId14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Motýl </a:t>
            </a:r>
            <a:r>
              <a:rPr lang="cs-CZ" sz="1000" dirty="0"/>
              <a:t>– </a:t>
            </a:r>
            <a:r>
              <a:rPr lang="cs-CZ" sz="1000" dirty="0">
                <a:hlinkClick r:id="rId15"/>
              </a:rPr>
              <a:t>http://office.microsoft.com/cs-cz/images/results.aspx?qu=mot%C3%BDl&amp;ex=1#ai:MC900434563|mt:1</a:t>
            </a:r>
            <a:r>
              <a:rPr lang="cs-CZ" sz="1000" dirty="0" smtClean="0">
                <a:hlinkClick r:id="rId15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Most </a:t>
            </a:r>
            <a:r>
              <a:rPr lang="cs-CZ" sz="1000" dirty="0"/>
              <a:t>– </a:t>
            </a:r>
            <a:r>
              <a:rPr lang="cs-CZ" sz="1000" dirty="0">
                <a:hlinkClick r:id="rId16"/>
              </a:rPr>
              <a:t>http://office.microsoft.com/cs-cz/images/results.aspx?qu=most&amp;ex=1#ai:MC900324168|mt:1</a:t>
            </a:r>
            <a:r>
              <a:rPr lang="cs-CZ" sz="1000" dirty="0" smtClean="0">
                <a:hlinkClick r:id="rId16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Monokl </a:t>
            </a:r>
            <a:r>
              <a:rPr lang="cs-CZ" sz="1000" dirty="0"/>
              <a:t>– </a:t>
            </a:r>
            <a:r>
              <a:rPr lang="cs-CZ" sz="1000" dirty="0">
                <a:hlinkClick r:id="rId17"/>
              </a:rPr>
              <a:t>http://office.microsoft.com/cs-cz/images/results.aspx?qu=monokl&amp;ex=1#ai:MC900237922</a:t>
            </a:r>
            <a:r>
              <a:rPr lang="cs-CZ" sz="1000" dirty="0" smtClean="0">
                <a:hlinkClick r:id="rId17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Muchomůrka </a:t>
            </a:r>
            <a:r>
              <a:rPr lang="cs-CZ" sz="1000" dirty="0"/>
              <a:t>– </a:t>
            </a:r>
            <a:r>
              <a:rPr lang="cs-CZ" sz="1000" dirty="0">
                <a:hlinkClick r:id="rId18"/>
              </a:rPr>
              <a:t>http://office.microsoft.com/cs-cz/images/results.aspx?qu=muchom%C5%AFrka&amp;ex=1#ai:MC900193270</a:t>
            </a:r>
            <a:r>
              <a:rPr lang="cs-CZ" sz="1000" dirty="0" smtClean="0">
                <a:hlinkClick r:id="rId18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Můra </a:t>
            </a:r>
            <a:r>
              <a:rPr lang="cs-CZ" sz="1000" dirty="0" smtClean="0"/>
              <a:t>– </a:t>
            </a:r>
            <a:r>
              <a:rPr lang="cs-CZ" sz="1000" dirty="0">
                <a:hlinkClick r:id="rId19"/>
              </a:rPr>
              <a:t>http://office.microsoft.com/cs-cz/images/results.aspx?qu=m%C5%AFra&amp;ex=1#ai:MC900278666</a:t>
            </a:r>
            <a:r>
              <a:rPr lang="cs-CZ" sz="1000" dirty="0" smtClean="0">
                <a:hlinkClick r:id="rId19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Muzikanti </a:t>
            </a:r>
            <a:r>
              <a:rPr lang="cs-CZ" sz="1000" dirty="0"/>
              <a:t>– </a:t>
            </a:r>
            <a:r>
              <a:rPr lang="cs-CZ" sz="1000" dirty="0">
                <a:hlinkClick r:id="rId20"/>
              </a:rPr>
              <a:t>http://office.microsoft.com/cs-cz/images/results.aspx?qu=hudebn%C3%ADci&amp;ex=1#ai:MC900292106|mt:1</a:t>
            </a:r>
            <a:r>
              <a:rPr lang="cs-CZ" sz="1000" dirty="0" smtClean="0">
                <a:hlinkClick r:id="rId20"/>
              </a:rPr>
              <a:t>|</a:t>
            </a: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733677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370</TotalTime>
  <Words>420</Words>
  <Application>Microsoft Office PowerPoint</Application>
  <PresentationFormat>Předvádění na obrazovce (4:3)</PresentationFormat>
  <Paragraphs>260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VY_32_INOVACE_17_Slabiky 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Čeština</dc:title>
  <dc:creator>Zak</dc:creator>
  <cp:lastModifiedBy>ZŠ a MŠ Liběšice</cp:lastModifiedBy>
  <cp:revision>53</cp:revision>
  <dcterms:created xsi:type="dcterms:W3CDTF">2011-03-24T14:47:19Z</dcterms:created>
  <dcterms:modified xsi:type="dcterms:W3CDTF">2013-02-22T09:49:18Z</dcterms:modified>
</cp:coreProperties>
</file>