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71" r:id="rId2"/>
    <p:sldId id="256" r:id="rId3"/>
    <p:sldId id="263" r:id="rId4"/>
    <p:sldId id="264" r:id="rId5"/>
    <p:sldId id="267" r:id="rId6"/>
    <p:sldId id="269" r:id="rId7"/>
    <p:sldId id="270" r:id="rId8"/>
    <p:sldId id="274" r:id="rId9"/>
    <p:sldId id="272" r:id="rId10"/>
    <p:sldId id="27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75" autoAdjust="0"/>
  </p:normalViewPr>
  <p:slideViewPr>
    <p:cSldViewPr>
      <p:cViewPr>
        <p:scale>
          <a:sx n="100" d="100"/>
          <a:sy n="100" d="100"/>
        </p:scale>
        <p:origin x="-516" y="9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9A4402-2DF4-4247-AC23-2A940370B2FF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1606EB-41DC-48B5-9D39-CCE28A4F05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7736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Váhy, vánoce,</a:t>
            </a:r>
            <a:r>
              <a:rPr lang="cs-CZ" baseline="0" dirty="0" smtClean="0"/>
              <a:t> vana, váza    </a:t>
            </a:r>
            <a:r>
              <a:rPr lang="cs-CZ" dirty="0" smtClean="0"/>
              <a:t>------</a:t>
            </a:r>
            <a:r>
              <a:rPr lang="cs-CZ" baseline="0" dirty="0" smtClean="0"/>
              <a:t>-----     klikněte na </a:t>
            </a:r>
            <a:r>
              <a:rPr lang="cs-CZ" baseline="0" dirty="0" err="1" smtClean="0"/>
              <a:t>smajlíka</a:t>
            </a:r>
            <a:r>
              <a:rPr lang="cs-CZ" baseline="0" dirty="0" smtClean="0"/>
              <a:t> a zmizí červený obdélník.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1606EB-41DC-48B5-9D39-CCE28A4F05B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0459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Vejce, velikonoce, vesta, veverka        ------</a:t>
            </a:r>
            <a:r>
              <a:rPr lang="cs-CZ" baseline="0" dirty="0" smtClean="0"/>
              <a:t>-----     klikněte na </a:t>
            </a:r>
            <a:r>
              <a:rPr lang="cs-CZ" baseline="0" dirty="0" err="1" smtClean="0"/>
              <a:t>smajlíka</a:t>
            </a:r>
            <a:r>
              <a:rPr lang="cs-CZ" baseline="0" dirty="0" smtClean="0"/>
              <a:t> a zmizí červený obdélník.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1606EB-41DC-48B5-9D39-CCE28A4F05B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4767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Víno, vila, víla      ------</a:t>
            </a:r>
            <a:r>
              <a:rPr lang="cs-CZ" baseline="0" dirty="0" smtClean="0"/>
              <a:t>-----     klikněte na </a:t>
            </a:r>
            <a:r>
              <a:rPr lang="cs-CZ" baseline="0" dirty="0" err="1" smtClean="0"/>
              <a:t>smajlíka</a:t>
            </a:r>
            <a:r>
              <a:rPr lang="cs-CZ" baseline="0" dirty="0" smtClean="0"/>
              <a:t> a zmizí červený obdélník.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1606EB-41DC-48B5-9D39-CCE28A4F05B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8212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Voda, volant, vosa            ------</a:t>
            </a:r>
            <a:r>
              <a:rPr lang="cs-CZ" baseline="0" dirty="0" smtClean="0"/>
              <a:t>-----     klikněte na </a:t>
            </a:r>
            <a:r>
              <a:rPr lang="cs-CZ" baseline="0" dirty="0" err="1" smtClean="0"/>
              <a:t>smajlíka</a:t>
            </a:r>
            <a:r>
              <a:rPr lang="cs-CZ" baseline="0" dirty="0" smtClean="0"/>
              <a:t> a zmizí červený obdélník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1606EB-41DC-48B5-9D39-CCE28A4F05B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8212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Vůl, vůz – popelářský, osobní, požárnický        ------</a:t>
            </a:r>
            <a:r>
              <a:rPr lang="cs-CZ" baseline="0" dirty="0" smtClean="0"/>
              <a:t>-----     klikněte na </a:t>
            </a:r>
            <a:r>
              <a:rPr lang="cs-CZ" baseline="0" dirty="0" err="1" smtClean="0"/>
              <a:t>smajlíka</a:t>
            </a:r>
            <a:r>
              <a:rPr lang="cs-CZ" baseline="0" dirty="0" smtClean="0"/>
              <a:t> a zmizí červený obdélník.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1606EB-41DC-48B5-9D39-CCE28A4F05B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4767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 procvičení rozlišení</a:t>
            </a:r>
            <a:r>
              <a:rPr lang="cs-CZ" baseline="0" dirty="0" smtClean="0"/>
              <a:t> malého a velkého písmene V, 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55A86D-D40C-4ABE-B29A-00E6C6BC430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62330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baseline="0" dirty="0" smtClean="0"/>
              <a:t> vytisknutí, čtení.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55A86D-D40C-4ABE-B29A-00E6C6BC4306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4675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1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1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5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5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3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2"/>
            <a:ext cx="5904391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wmf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vesta&amp;ex=1#ai:MC900286600|mt:1|" TargetMode="External"/><Relationship Id="rId13" Type="http://schemas.openxmlformats.org/officeDocument/2006/relationships/hyperlink" Target="http://office.microsoft.com/cs-cz/images/results.aspx?qu=voda&amp;ex=1#ai:MC900441753|" TargetMode="External"/><Relationship Id="rId18" Type="http://schemas.openxmlformats.org/officeDocument/2006/relationships/hyperlink" Target="http://office.microsoft.com/cs-cz/images/results.aspx?qu=v%C5%AFz&amp;ex=1#ai:MC900233469|mt:1|" TargetMode="External"/><Relationship Id="rId3" Type="http://schemas.openxmlformats.org/officeDocument/2006/relationships/hyperlink" Target="http://office.microsoft.com/cs-cz/images/results.aspx?qu=v%C3%A1noce&amp;ex=1#ai:MC900335899|mt:1|" TargetMode="External"/><Relationship Id="rId7" Type="http://schemas.openxmlformats.org/officeDocument/2006/relationships/hyperlink" Target="http://office.microsoft.com/cs-cz/images/results.aspx?qu=velikonoce&amp;ex=1#ai:MC900346523|mt:1|" TargetMode="External"/><Relationship Id="rId12" Type="http://schemas.openxmlformats.org/officeDocument/2006/relationships/hyperlink" Target="http://office.microsoft.com/cs-cz/images/results.aspx?qu=v%C3%ADla&amp;ex=1#ai:MC900361656|mt:1|" TargetMode="External"/><Relationship Id="rId17" Type="http://schemas.openxmlformats.org/officeDocument/2006/relationships/hyperlink" Target="http://office.microsoft.com/cs-cz/images/results.aspx?qu=popel%C3%A1%C5%99sk%C3%BD+v%C5%AFz&amp;ex=1#ai:MC900326638|" TargetMode="External"/><Relationship Id="rId2" Type="http://schemas.openxmlformats.org/officeDocument/2006/relationships/hyperlink" Target="http://office.microsoft.com/cs-cz/images/results.aspx?qu=v%C3%A1hy&amp;ex=1#ai:MC900318880|mt:1|" TargetMode="External"/><Relationship Id="rId16" Type="http://schemas.openxmlformats.org/officeDocument/2006/relationships/hyperlink" Target="http://office.microsoft.com/cs-cz/images/results.aspx?qu=v%C5%AFl&amp;ex=1#ai:MC900343367|mt:1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vejce&amp;ex=1#ai:MC900215943|mt:1|" TargetMode="External"/><Relationship Id="rId11" Type="http://schemas.openxmlformats.org/officeDocument/2006/relationships/hyperlink" Target="http://office.microsoft.com/cs-cz/images/results.aspx?qu=d%C5%AFm&amp;ex=1#ai:MC900441738|mt:1|" TargetMode="External"/><Relationship Id="rId5" Type="http://schemas.openxmlformats.org/officeDocument/2006/relationships/hyperlink" Target="http://office.microsoft.com/cs-cz/images/results.aspx?qu=vana&amp;ex=1#ai:MC900215471|mt:1|" TargetMode="External"/><Relationship Id="rId15" Type="http://schemas.openxmlformats.org/officeDocument/2006/relationships/hyperlink" Target="http://office.microsoft.com/cs-cz/images/results.aspx?qu=vosa&amp;ex=1#ai:MC900438019|" TargetMode="External"/><Relationship Id="rId10" Type="http://schemas.openxmlformats.org/officeDocument/2006/relationships/hyperlink" Target="http://office.microsoft.com/cs-cz/images/results.aspx?qu=v%C3%ADno&amp;ex=1#ai:MC900237347|mt:1|" TargetMode="External"/><Relationship Id="rId19" Type="http://schemas.openxmlformats.org/officeDocument/2006/relationships/hyperlink" Target="http://office.microsoft.com/cs-cz/images/results.aspx?qu=v%C5%AFz&amp;ex=1#ai:MC900239035|mt:1|" TargetMode="External"/><Relationship Id="rId4" Type="http://schemas.openxmlformats.org/officeDocument/2006/relationships/hyperlink" Target="http://office.microsoft.com/cs-cz/images/results.aspx?qu=v%C3%A1za&amp;ex=1#ai:MC900250797|mt:1|" TargetMode="External"/><Relationship Id="rId9" Type="http://schemas.openxmlformats.org/officeDocument/2006/relationships/hyperlink" Target="http://office.microsoft.com/cs-cz/images/results.aspx?qu=veverka&amp;ex=1#ai:MC900437667|mt:1|" TargetMode="External"/><Relationship Id="rId14" Type="http://schemas.openxmlformats.org/officeDocument/2006/relationships/hyperlink" Target="http://office.microsoft.com/cs-cz/images/results.aspx?qu=volant&amp;ex=1#ai:MC900287276|mt:1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687167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     VY_32_INOVACE_18_Slabiky V</a:t>
            </a:r>
            <a:endParaRPr lang="cs-CZ" sz="36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72567" y="1818556"/>
            <a:ext cx="4919937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bri" pitchFamily="34" charset="0"/>
                <a:cs typeface="Calibri" pitchFamily="34" charset="0"/>
              </a:rPr>
              <a:t>Jazyk a jazyková komunikace</a:t>
            </a:r>
          </a:p>
          <a:p>
            <a:pPr algn="ctr"/>
            <a:r>
              <a:rPr lang="cs-CZ" sz="3200" dirty="0" smtClean="0">
                <a:latin typeface="Calibri" pitchFamily="34" charset="0"/>
                <a:cs typeface="Calibri" pitchFamily="34" charset="0"/>
              </a:rPr>
              <a:t>Český jazyk</a:t>
            </a:r>
          </a:p>
          <a:p>
            <a:pPr marL="514350" indent="-514350" algn="ctr">
              <a:buAutoNum type="arabicPeriod"/>
            </a:pPr>
            <a:r>
              <a:rPr lang="cs-CZ" sz="3200" dirty="0">
                <a:latin typeface="Calibri" pitchFamily="34" charset="0"/>
              </a:rPr>
              <a:t>a 2. </a:t>
            </a:r>
            <a:r>
              <a:rPr lang="cs-CZ" sz="3200" dirty="0" smtClean="0">
                <a:latin typeface="Calibri" pitchFamily="34" charset="0"/>
              </a:rPr>
              <a:t>ročník</a:t>
            </a:r>
          </a:p>
          <a:p>
            <a:pPr algn="ctr"/>
            <a:endParaRPr lang="cs-CZ" sz="3200" dirty="0">
              <a:latin typeface="Calibri" pitchFamily="34" charset="0"/>
            </a:endParaRPr>
          </a:p>
          <a:p>
            <a:pPr algn="ctr"/>
            <a:r>
              <a:rPr lang="cs-CZ" sz="3200" dirty="0">
                <a:latin typeface="Calibri" pitchFamily="34" charset="0"/>
              </a:rPr>
              <a:t>Téma: </a:t>
            </a:r>
            <a:r>
              <a:rPr lang="cs-CZ" sz="3200" dirty="0" smtClean="0">
                <a:latin typeface="Calibri" pitchFamily="34" charset="0"/>
              </a:rPr>
              <a:t>Slabiky</a:t>
            </a:r>
            <a:endParaRPr lang="cs-CZ" sz="3200" dirty="0">
              <a:latin typeface="Calibri" pitchFamily="34" charset="0"/>
            </a:endParaRPr>
          </a:p>
          <a:p>
            <a:pPr algn="ctr"/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15214" y="5169178"/>
            <a:ext cx="294529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latin typeface="Calibri" pitchFamily="34" charset="0"/>
                <a:cs typeface="Calibri" pitchFamily="34" charset="0"/>
              </a:rPr>
              <a:t>Hana Červená</a:t>
            </a:r>
          </a:p>
          <a:p>
            <a:pPr algn="ctr"/>
            <a:r>
              <a:rPr lang="cs-CZ" sz="3200" dirty="0" smtClean="0">
                <a:latin typeface="Calibri" pitchFamily="34" charset="0"/>
                <a:cs typeface="Calibri" pitchFamily="34" charset="0"/>
              </a:rPr>
              <a:t>Vytvořeno: 2011</a:t>
            </a:r>
          </a:p>
        </p:txBody>
      </p:sp>
    </p:spTree>
    <p:extLst>
      <p:ext uri="{BB962C8B-B14F-4D97-AF65-F5344CB8AC3E}">
        <p14:creationId xmlns:p14="http://schemas.microsoft.com/office/powerpoint/2010/main" val="98283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Slabiky    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A, E, I, O, U                a, e, i, o, u</a:t>
            </a:r>
          </a:p>
          <a:p>
            <a:r>
              <a:rPr lang="cs-CZ" dirty="0" smtClean="0"/>
              <a:t>V                                    </a:t>
            </a:r>
            <a:r>
              <a:rPr lang="cs-CZ" dirty="0" err="1" smtClean="0"/>
              <a:t>v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764704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 Procvičování slabik.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1173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95936" y="3595014"/>
            <a:ext cx="504056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000" dirty="0" err="1" smtClean="0"/>
              <a:t>Va</a:t>
            </a:r>
            <a:r>
              <a:rPr lang="cs-CZ" sz="9000" dirty="0" smtClean="0"/>
              <a:t>, </a:t>
            </a:r>
            <a:r>
              <a:rPr lang="cs-CZ" sz="9000" dirty="0" err="1" smtClean="0"/>
              <a:t>Vá</a:t>
            </a:r>
            <a:endParaRPr lang="cs-CZ" sz="9000" dirty="0" smtClean="0"/>
          </a:p>
          <a:p>
            <a:pPr algn="ctr"/>
            <a:r>
              <a:rPr lang="cs-CZ" sz="9000" dirty="0" err="1"/>
              <a:t>v</a:t>
            </a:r>
            <a:r>
              <a:rPr lang="cs-CZ" sz="9000" dirty="0" err="1" smtClean="0"/>
              <a:t>a</a:t>
            </a:r>
            <a:r>
              <a:rPr lang="cs-CZ" sz="9000" dirty="0" smtClean="0"/>
              <a:t>, </a:t>
            </a:r>
            <a:r>
              <a:rPr lang="cs-CZ" sz="9000" dirty="0" err="1" smtClean="0"/>
              <a:t>vá</a:t>
            </a:r>
            <a:endParaRPr lang="cs-CZ" sz="9000" dirty="0"/>
          </a:p>
        </p:txBody>
      </p:sp>
      <p:sp>
        <p:nvSpPr>
          <p:cNvPr id="5" name="Obdélník 4"/>
          <p:cNvSpPr/>
          <p:nvPr/>
        </p:nvSpPr>
        <p:spPr>
          <a:xfrm>
            <a:off x="4283968" y="3663022"/>
            <a:ext cx="4345632" cy="286232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zak\AppData\Local\Microsoft\Windows\Temporary Internet Files\Content.IE5\I7FU0V54\MC9002154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2429" y="620689"/>
            <a:ext cx="3133787" cy="2088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Documents and Settings\Admin\Local Settings\Temporary Internet Files\Content.IE5\2E8LTLW8\MC9003358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61601"/>
            <a:ext cx="2462543" cy="3494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\Local Settings\Temporary Internet Files\Content.IE5\20UH8YQ8\MC9002507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620689"/>
            <a:ext cx="1007952" cy="2602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ZLRG1ST5\MC9003189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190" y="4869160"/>
            <a:ext cx="1823314" cy="1424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eselý obličej 3"/>
          <p:cNvSpPr/>
          <p:nvPr/>
        </p:nvSpPr>
        <p:spPr>
          <a:xfrm>
            <a:off x="323528" y="620689"/>
            <a:ext cx="679654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323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3587563"/>
            <a:ext cx="504056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000" dirty="0" smtClean="0"/>
              <a:t>Ve, </a:t>
            </a:r>
            <a:r>
              <a:rPr lang="cs-CZ" sz="9000" dirty="0" err="1" smtClean="0"/>
              <a:t>Vé</a:t>
            </a:r>
            <a:endParaRPr lang="cs-CZ" sz="9000" dirty="0" smtClean="0"/>
          </a:p>
          <a:p>
            <a:pPr algn="ctr"/>
            <a:r>
              <a:rPr lang="cs-CZ" sz="9000" dirty="0"/>
              <a:t>v</a:t>
            </a:r>
            <a:r>
              <a:rPr lang="cs-CZ" sz="9000" dirty="0" smtClean="0"/>
              <a:t>e, </a:t>
            </a:r>
            <a:r>
              <a:rPr lang="cs-CZ" sz="9000" dirty="0" err="1" smtClean="0"/>
              <a:t>vé</a:t>
            </a:r>
            <a:endParaRPr lang="cs-CZ" sz="9000" dirty="0"/>
          </a:p>
        </p:txBody>
      </p:sp>
      <p:pic>
        <p:nvPicPr>
          <p:cNvPr id="1026" name="Picture 2" descr="C:\Documents and Settings\Admin\Local Settings\Temporary Internet Files\Content.IE5\2E8LTLW8\MC9003465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243" y="1386511"/>
            <a:ext cx="3213233" cy="2846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Admin\Local Settings\Temporary Internet Files\Content.IE5\TJIMN0RC\MC9004376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689" y="1014373"/>
            <a:ext cx="1882775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dmin\Local Settings\Temporary Internet Files\Content.IE5\2E8LTLW8\MC9002159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399275"/>
            <a:ext cx="2678317" cy="2050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Admin\Local Settings\Temporary Internet Files\Content.IE5\TJIMN0RC\MC9002866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1972" y="1124586"/>
            <a:ext cx="1696212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Veselý obličej 6"/>
          <p:cNvSpPr/>
          <p:nvPr/>
        </p:nvSpPr>
        <p:spPr>
          <a:xfrm>
            <a:off x="323528" y="620689"/>
            <a:ext cx="679654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355976" y="3761003"/>
            <a:ext cx="4154760" cy="251544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323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11960" y="3501008"/>
            <a:ext cx="428152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000" dirty="0" err="1" smtClean="0"/>
              <a:t>Vi</a:t>
            </a:r>
            <a:r>
              <a:rPr lang="cs-CZ" sz="9000" dirty="0" smtClean="0"/>
              <a:t>, ví</a:t>
            </a:r>
          </a:p>
          <a:p>
            <a:pPr algn="ctr"/>
            <a:r>
              <a:rPr lang="cs-CZ" sz="9000" dirty="0" err="1"/>
              <a:t>v</a:t>
            </a:r>
            <a:r>
              <a:rPr lang="cs-CZ" sz="9000" dirty="0" err="1" smtClean="0"/>
              <a:t>i</a:t>
            </a:r>
            <a:r>
              <a:rPr lang="cs-CZ" sz="9000" dirty="0" smtClean="0"/>
              <a:t>, ví</a:t>
            </a:r>
            <a:endParaRPr lang="cs-CZ" sz="9000" dirty="0"/>
          </a:p>
        </p:txBody>
      </p:sp>
      <p:pic>
        <p:nvPicPr>
          <p:cNvPr id="3074" name="Picture 2" descr="C:\Documents and Settings\Admin\Local Settings\Temporary Internet Files\Content.IE5\20UH8YQ8\MC9002373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954394"/>
            <a:ext cx="2101913" cy="1955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eselý obličej 5"/>
          <p:cNvSpPr/>
          <p:nvPr/>
        </p:nvSpPr>
        <p:spPr>
          <a:xfrm>
            <a:off x="323528" y="620689"/>
            <a:ext cx="679654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7668344" y="5373216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211960" y="3501008"/>
            <a:ext cx="3993497" cy="27839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Documents and Settings\Admin\Local Settings\Temporary Internet Files\Content.IE5\QN6S2VR2\MC90044173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429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\Local Settings\Temporary Internet Files\Content.IE5\54SQQTLG\MC9003616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6177" y="1268761"/>
            <a:ext cx="1827886" cy="1701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3558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11960" y="4239672"/>
            <a:ext cx="428152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000" dirty="0" err="1" smtClean="0"/>
              <a:t>Vo</a:t>
            </a:r>
            <a:r>
              <a:rPr lang="cs-CZ" sz="9000" dirty="0" smtClean="0"/>
              <a:t>, </a:t>
            </a:r>
            <a:r>
              <a:rPr lang="cs-CZ" sz="9000" dirty="0" err="1" smtClean="0"/>
              <a:t>Vó</a:t>
            </a:r>
            <a:endParaRPr lang="cs-CZ" sz="90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4545079" y="3616287"/>
            <a:ext cx="3993497" cy="27839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323528" y="620689"/>
            <a:ext cx="679654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7668344" y="5373216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3" descr="C:\Documents and Settings\Admin\Local Settings\Temporary Internet Files\Content.IE5\TJIMN0RC\MC9002872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295420"/>
            <a:ext cx="2094368" cy="1439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Documents and Settings\Admin\Local Settings\Temporary Internet Files\Content.IE5\TJIMN0RC\MC90043801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642795"/>
            <a:ext cx="2743200" cy="2271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Admin\Local Settings\Temporary Internet Files\Content.IE5\QN6S2VR2\MC90044175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07074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8455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3587563"/>
            <a:ext cx="504056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000" dirty="0" err="1" smtClean="0"/>
              <a:t>Vu</a:t>
            </a:r>
            <a:r>
              <a:rPr lang="cs-CZ" sz="9000" dirty="0" smtClean="0"/>
              <a:t>, </a:t>
            </a:r>
            <a:r>
              <a:rPr lang="cs-CZ" sz="9000" dirty="0" err="1" smtClean="0"/>
              <a:t>vú</a:t>
            </a:r>
            <a:r>
              <a:rPr lang="cs-CZ" sz="9000" dirty="0" smtClean="0"/>
              <a:t>, </a:t>
            </a:r>
            <a:r>
              <a:rPr lang="cs-CZ" sz="9000" dirty="0" err="1" smtClean="0"/>
              <a:t>vů</a:t>
            </a:r>
            <a:endParaRPr lang="cs-CZ" sz="9000" dirty="0"/>
          </a:p>
        </p:txBody>
      </p:sp>
      <p:sp>
        <p:nvSpPr>
          <p:cNvPr id="3" name="Obdélník 2"/>
          <p:cNvSpPr/>
          <p:nvPr/>
        </p:nvSpPr>
        <p:spPr>
          <a:xfrm>
            <a:off x="4355976" y="3761003"/>
            <a:ext cx="4154760" cy="251544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323528" y="620689"/>
            <a:ext cx="679654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Picture 2" descr="C:\Documents and Settings\Admin\Local Settings\Temporary Internet Files\Content.IE5\20UH8YQ8\MC9003433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355" y="3551860"/>
            <a:ext cx="2980229" cy="2810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Documents and Settings\Admin\Local Settings\Temporary Internet Files\Content.IE5\20UH8YQ8\MC9002390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1519" y="2132856"/>
            <a:ext cx="1796796" cy="1081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Documents and Settings\Admin\Local Settings\Temporary Internet Files\Content.IE5\TJIMN0RC\MC9002334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6987" y="1043787"/>
            <a:ext cx="2681335" cy="1270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Admin\Local Settings\Temporary Internet Files\Content.IE5\TJIMN0RC\MC9003266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49294"/>
            <a:ext cx="1818742" cy="1496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3026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4286970"/>
              </p:ext>
            </p:extLst>
          </p:nvPr>
        </p:nvGraphicFramePr>
        <p:xfrm>
          <a:off x="1763688" y="692698"/>
          <a:ext cx="5025780" cy="5957183"/>
        </p:xfrm>
        <a:graphic>
          <a:graphicData uri="http://schemas.openxmlformats.org/drawingml/2006/table">
            <a:tbl>
              <a:tblPr/>
              <a:tblGrid>
                <a:gridCol w="418815"/>
                <a:gridCol w="418815"/>
                <a:gridCol w="418815"/>
                <a:gridCol w="418815"/>
                <a:gridCol w="418815"/>
                <a:gridCol w="418815"/>
                <a:gridCol w="418815"/>
                <a:gridCol w="418815"/>
                <a:gridCol w="418815"/>
                <a:gridCol w="418815"/>
                <a:gridCol w="418815"/>
                <a:gridCol w="418815"/>
              </a:tblGrid>
              <a:tr h="4204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900" b="1" i="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Vybarvi:</a:t>
                      </a:r>
                    </a:p>
                  </a:txBody>
                  <a:tcPr marL="8975" marR="8975" marT="897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1" i="0" u="none" strike="noStrike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1" i="0" u="none" strike="noStrike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300" b="1" i="0" u="none" strike="noStrike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300" b="1" i="0" u="none" strike="noStrike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1" i="0" u="none" strike="noStrike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300" b="1" i="0" u="none" strike="noStrike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300" b="1" i="0" u="none" strike="noStrike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1" i="0" u="none" strike="noStrike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300" b="1" i="0" u="none" strike="noStrike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300" b="1" i="0" u="none" strike="noStrike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1" i="0" u="none" strike="noStrike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1" i="0" u="none" strike="noStrike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1" i="0" u="none" strike="noStrike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318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1" i="0" u="none" strike="noStrike" dirty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1" i="0" u="none" strike="noStrike" dirty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763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330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763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31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31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330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318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31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330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763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318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3747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50" y="46435"/>
            <a:ext cx="5430367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Mm</a:t>
            </a:r>
            <a:r>
              <a:rPr lang="cs-CZ" dirty="0"/>
              <a:t>        </a:t>
            </a:r>
            <a:r>
              <a:rPr lang="cs-CZ" b="1" dirty="0"/>
              <a:t>L </a:t>
            </a:r>
            <a:r>
              <a:rPr lang="cs-CZ" b="1" dirty="0" err="1"/>
              <a:t>l</a:t>
            </a:r>
            <a:r>
              <a:rPr lang="cs-CZ" dirty="0"/>
              <a:t>            </a:t>
            </a:r>
            <a:r>
              <a:rPr lang="cs-CZ" b="1" dirty="0"/>
              <a:t>V </a:t>
            </a:r>
            <a:r>
              <a:rPr lang="cs-CZ" b="1" dirty="0" err="1"/>
              <a:t>v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err="1"/>
              <a:t>Aa</a:t>
            </a:r>
            <a:r>
              <a:rPr lang="cs-CZ" dirty="0"/>
              <a:t>    </a:t>
            </a:r>
            <a:r>
              <a:rPr lang="cs-CZ" dirty="0" err="1"/>
              <a:t>Ii</a:t>
            </a:r>
            <a:r>
              <a:rPr lang="cs-CZ" dirty="0"/>
              <a:t>    </a:t>
            </a:r>
            <a:r>
              <a:rPr lang="cs-CZ" dirty="0" err="1"/>
              <a:t>Ee</a:t>
            </a:r>
            <a:r>
              <a:rPr lang="cs-CZ" dirty="0"/>
              <a:t>     </a:t>
            </a:r>
            <a:r>
              <a:rPr lang="cs-CZ" dirty="0" err="1"/>
              <a:t>Oo</a:t>
            </a:r>
            <a:r>
              <a:rPr lang="cs-CZ" dirty="0"/>
              <a:t>    </a:t>
            </a:r>
            <a:r>
              <a:rPr lang="cs-CZ" dirty="0" err="1"/>
              <a:t>Uu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err="1"/>
              <a:t>Áá</a:t>
            </a:r>
            <a:r>
              <a:rPr lang="cs-CZ" dirty="0"/>
              <a:t>	</a:t>
            </a:r>
            <a:r>
              <a:rPr lang="cs-CZ" dirty="0" err="1"/>
              <a:t>Íí</a:t>
            </a:r>
            <a:r>
              <a:rPr lang="cs-CZ" dirty="0"/>
              <a:t>	   </a:t>
            </a:r>
            <a:r>
              <a:rPr lang="cs-CZ" dirty="0" err="1"/>
              <a:t>Éé</a:t>
            </a:r>
            <a:r>
              <a:rPr lang="cs-CZ" dirty="0"/>
              <a:t>     </a:t>
            </a:r>
            <a:r>
              <a:rPr lang="cs-CZ" dirty="0" err="1"/>
              <a:t>Óó</a:t>
            </a:r>
            <a:r>
              <a:rPr lang="cs-CZ" dirty="0"/>
              <a:t>   </a:t>
            </a:r>
            <a:r>
              <a:rPr lang="cs-CZ" dirty="0" err="1"/>
              <a:t>Úú</a:t>
            </a:r>
            <a:r>
              <a:rPr lang="cs-CZ" dirty="0"/>
              <a:t>  </a:t>
            </a:r>
            <a:r>
              <a:rPr lang="cs-CZ" dirty="0" err="1"/>
              <a:t>Ůů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Čti slabiky:</a:t>
            </a:r>
          </a:p>
          <a:p>
            <a:r>
              <a:rPr lang="cs-CZ" dirty="0" err="1"/>
              <a:t>ma</a:t>
            </a:r>
            <a:r>
              <a:rPr lang="cs-CZ" dirty="0"/>
              <a:t>   Mu    </a:t>
            </a:r>
            <a:r>
              <a:rPr lang="cs-CZ" dirty="0" err="1"/>
              <a:t>me</a:t>
            </a:r>
            <a:r>
              <a:rPr lang="cs-CZ" dirty="0"/>
              <a:t>    mi     </a:t>
            </a:r>
            <a:r>
              <a:rPr lang="cs-CZ" dirty="0" err="1"/>
              <a:t>Mo</a:t>
            </a:r>
            <a:r>
              <a:rPr lang="cs-CZ" dirty="0"/>
              <a:t>      mé   </a:t>
            </a:r>
            <a:r>
              <a:rPr lang="cs-CZ" dirty="0" err="1"/>
              <a:t>mú</a:t>
            </a:r>
            <a:r>
              <a:rPr lang="cs-CZ" dirty="0"/>
              <a:t>    </a:t>
            </a:r>
            <a:r>
              <a:rPr lang="cs-CZ" dirty="0" err="1"/>
              <a:t>mo</a:t>
            </a:r>
            <a:endParaRPr lang="cs-CZ" dirty="0"/>
          </a:p>
          <a:p>
            <a:r>
              <a:rPr lang="cs-CZ" dirty="0"/>
              <a:t>mí   </a:t>
            </a:r>
            <a:r>
              <a:rPr lang="cs-CZ" dirty="0" err="1"/>
              <a:t>mo</a:t>
            </a:r>
            <a:r>
              <a:rPr lang="cs-CZ" dirty="0"/>
              <a:t>    Má    mé     </a:t>
            </a:r>
            <a:r>
              <a:rPr lang="cs-CZ" dirty="0" err="1"/>
              <a:t>mó</a:t>
            </a:r>
            <a:r>
              <a:rPr lang="cs-CZ" dirty="0"/>
              <a:t>     </a:t>
            </a:r>
            <a:r>
              <a:rPr lang="cs-CZ" dirty="0" err="1"/>
              <a:t>ma</a:t>
            </a:r>
            <a:r>
              <a:rPr lang="cs-CZ" dirty="0"/>
              <a:t>     </a:t>
            </a:r>
            <a:r>
              <a:rPr lang="cs-CZ" dirty="0" err="1"/>
              <a:t>Me</a:t>
            </a:r>
            <a:r>
              <a:rPr lang="cs-CZ" dirty="0"/>
              <a:t>    mí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la   </a:t>
            </a:r>
            <a:r>
              <a:rPr lang="cs-CZ" dirty="0" err="1"/>
              <a:t>Lí</a:t>
            </a:r>
            <a:r>
              <a:rPr lang="cs-CZ" dirty="0"/>
              <a:t>    </a:t>
            </a:r>
            <a:r>
              <a:rPr lang="cs-CZ" dirty="0" err="1"/>
              <a:t>le</a:t>
            </a:r>
            <a:r>
              <a:rPr lang="cs-CZ" dirty="0"/>
              <a:t>    </a:t>
            </a:r>
            <a:r>
              <a:rPr lang="cs-CZ" dirty="0" err="1"/>
              <a:t>Lá</a:t>
            </a:r>
            <a:r>
              <a:rPr lang="cs-CZ" dirty="0"/>
              <a:t>     </a:t>
            </a:r>
            <a:r>
              <a:rPr lang="cs-CZ" dirty="0" err="1"/>
              <a:t>lo</a:t>
            </a:r>
            <a:r>
              <a:rPr lang="cs-CZ" dirty="0"/>
              <a:t>    </a:t>
            </a:r>
            <a:r>
              <a:rPr lang="cs-CZ" dirty="0" err="1"/>
              <a:t>ló</a:t>
            </a:r>
            <a:r>
              <a:rPr lang="cs-CZ" dirty="0"/>
              <a:t>     </a:t>
            </a:r>
            <a:r>
              <a:rPr lang="cs-CZ" dirty="0" err="1"/>
              <a:t>lu</a:t>
            </a:r>
            <a:r>
              <a:rPr lang="cs-CZ" dirty="0"/>
              <a:t>    </a:t>
            </a:r>
            <a:r>
              <a:rPr lang="cs-CZ" dirty="0" err="1"/>
              <a:t>Lů</a:t>
            </a:r>
            <a:r>
              <a:rPr lang="cs-CZ" dirty="0"/>
              <a:t>    </a:t>
            </a:r>
            <a:r>
              <a:rPr lang="cs-CZ" dirty="0" err="1"/>
              <a:t>li</a:t>
            </a:r>
            <a:r>
              <a:rPr lang="cs-CZ" dirty="0"/>
              <a:t>    </a:t>
            </a:r>
            <a:r>
              <a:rPr lang="cs-CZ" dirty="0" err="1"/>
              <a:t>lé</a:t>
            </a:r>
            <a:endParaRPr lang="cs-CZ" dirty="0"/>
          </a:p>
          <a:p>
            <a:r>
              <a:rPr lang="cs-CZ" dirty="0" err="1"/>
              <a:t>Lu</a:t>
            </a:r>
            <a:r>
              <a:rPr lang="cs-CZ" dirty="0"/>
              <a:t>   </a:t>
            </a:r>
            <a:r>
              <a:rPr lang="cs-CZ" dirty="0" err="1"/>
              <a:t>lů</a:t>
            </a:r>
            <a:r>
              <a:rPr lang="cs-CZ" dirty="0"/>
              <a:t>   </a:t>
            </a:r>
            <a:r>
              <a:rPr lang="cs-CZ" dirty="0" err="1"/>
              <a:t>Lá</a:t>
            </a:r>
            <a:r>
              <a:rPr lang="cs-CZ" dirty="0"/>
              <a:t>    </a:t>
            </a:r>
            <a:r>
              <a:rPr lang="cs-CZ" dirty="0" err="1"/>
              <a:t>lí</a:t>
            </a:r>
            <a:r>
              <a:rPr lang="cs-CZ" dirty="0"/>
              <a:t>     </a:t>
            </a:r>
            <a:r>
              <a:rPr lang="cs-CZ" dirty="0" err="1"/>
              <a:t>Lo</a:t>
            </a:r>
            <a:r>
              <a:rPr lang="cs-CZ" dirty="0"/>
              <a:t>     </a:t>
            </a:r>
            <a:r>
              <a:rPr lang="cs-CZ" dirty="0" err="1"/>
              <a:t>le</a:t>
            </a:r>
            <a:r>
              <a:rPr lang="cs-CZ" dirty="0"/>
              <a:t>     </a:t>
            </a:r>
            <a:r>
              <a:rPr lang="cs-CZ" dirty="0" err="1"/>
              <a:t>Lu</a:t>
            </a:r>
            <a:r>
              <a:rPr lang="cs-CZ" dirty="0"/>
              <a:t>   la    </a:t>
            </a:r>
            <a:r>
              <a:rPr lang="cs-CZ" dirty="0" err="1"/>
              <a:t>li</a:t>
            </a:r>
            <a:r>
              <a:rPr lang="cs-CZ" dirty="0"/>
              <a:t>    </a:t>
            </a:r>
            <a:r>
              <a:rPr lang="cs-CZ" dirty="0" err="1"/>
              <a:t>lé</a:t>
            </a:r>
            <a:r>
              <a:rPr lang="cs-CZ" dirty="0"/>
              <a:t>           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ve   </a:t>
            </a:r>
            <a:r>
              <a:rPr lang="cs-CZ" dirty="0" err="1"/>
              <a:t>vo</a:t>
            </a:r>
            <a:r>
              <a:rPr lang="cs-CZ" dirty="0"/>
              <a:t>   </a:t>
            </a:r>
            <a:r>
              <a:rPr lang="cs-CZ" dirty="0" err="1"/>
              <a:t>vů</a:t>
            </a:r>
            <a:r>
              <a:rPr lang="cs-CZ" dirty="0"/>
              <a:t>    </a:t>
            </a:r>
            <a:r>
              <a:rPr lang="cs-CZ" dirty="0" err="1"/>
              <a:t>Va</a:t>
            </a:r>
            <a:r>
              <a:rPr lang="cs-CZ" dirty="0"/>
              <a:t>    ve    vy    </a:t>
            </a:r>
            <a:r>
              <a:rPr lang="cs-CZ" dirty="0" err="1"/>
              <a:t>Vó</a:t>
            </a:r>
            <a:r>
              <a:rPr lang="cs-CZ" dirty="0"/>
              <a:t>    ví    </a:t>
            </a:r>
            <a:r>
              <a:rPr lang="cs-CZ" dirty="0" err="1"/>
              <a:t>vá</a:t>
            </a:r>
            <a:r>
              <a:rPr lang="cs-CZ" dirty="0"/>
              <a:t> </a:t>
            </a:r>
          </a:p>
          <a:p>
            <a:r>
              <a:rPr lang="cs-CZ" dirty="0" err="1"/>
              <a:t>Vo</a:t>
            </a:r>
            <a:r>
              <a:rPr lang="cs-CZ" dirty="0"/>
              <a:t>    </a:t>
            </a:r>
            <a:r>
              <a:rPr lang="cs-CZ" dirty="0" err="1"/>
              <a:t>Vu</a:t>
            </a:r>
            <a:r>
              <a:rPr lang="cs-CZ" dirty="0"/>
              <a:t>    ve    </a:t>
            </a:r>
            <a:r>
              <a:rPr lang="cs-CZ" dirty="0" err="1"/>
              <a:t>Vá</a:t>
            </a:r>
            <a:r>
              <a:rPr lang="cs-CZ" dirty="0"/>
              <a:t>    </a:t>
            </a:r>
            <a:r>
              <a:rPr lang="cs-CZ" dirty="0" err="1"/>
              <a:t>Vý</a:t>
            </a:r>
            <a:r>
              <a:rPr lang="cs-CZ" dirty="0"/>
              <a:t>    </a:t>
            </a:r>
            <a:r>
              <a:rPr lang="cs-CZ" dirty="0" err="1"/>
              <a:t>vů</a:t>
            </a:r>
            <a:r>
              <a:rPr lang="cs-CZ" dirty="0"/>
              <a:t>    </a:t>
            </a:r>
            <a:r>
              <a:rPr lang="cs-CZ" dirty="0" err="1"/>
              <a:t>va</a:t>
            </a:r>
            <a:r>
              <a:rPr lang="cs-CZ" dirty="0"/>
              <a:t>    ve    </a:t>
            </a:r>
            <a:r>
              <a:rPr lang="cs-CZ" dirty="0" err="1"/>
              <a:t>Vú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Zkus číst slova:</a:t>
            </a:r>
          </a:p>
          <a:p>
            <a:r>
              <a:rPr lang="cs-CZ" dirty="0"/>
              <a:t>má  </a:t>
            </a:r>
            <a:r>
              <a:rPr lang="cs-CZ" dirty="0" err="1"/>
              <a:t>ma</a:t>
            </a:r>
            <a:r>
              <a:rPr lang="cs-CZ" dirty="0"/>
              <a:t>        má  </a:t>
            </a:r>
            <a:r>
              <a:rPr lang="cs-CZ" dirty="0" err="1"/>
              <a:t>me</a:t>
            </a:r>
            <a:r>
              <a:rPr lang="cs-CZ" dirty="0"/>
              <a:t>     mi </a:t>
            </a:r>
            <a:r>
              <a:rPr lang="cs-CZ" dirty="0" err="1"/>
              <a:t>lé</a:t>
            </a:r>
            <a:r>
              <a:rPr lang="cs-CZ" dirty="0"/>
              <a:t>            </a:t>
            </a:r>
            <a:r>
              <a:rPr lang="cs-CZ" dirty="0" err="1"/>
              <a:t>vi</a:t>
            </a:r>
            <a:r>
              <a:rPr lang="cs-CZ" dirty="0"/>
              <a:t> la</a:t>
            </a:r>
          </a:p>
          <a:p>
            <a:r>
              <a:rPr lang="cs-CZ" dirty="0" err="1"/>
              <a:t>ma</a:t>
            </a:r>
            <a:r>
              <a:rPr lang="cs-CZ" dirty="0"/>
              <a:t> </a:t>
            </a:r>
            <a:r>
              <a:rPr lang="cs-CZ" dirty="0" err="1"/>
              <a:t>lé</a:t>
            </a:r>
            <a:r>
              <a:rPr lang="cs-CZ" dirty="0"/>
              <a:t>           </a:t>
            </a:r>
            <a:r>
              <a:rPr lang="cs-CZ" dirty="0" err="1"/>
              <a:t>lá</a:t>
            </a:r>
            <a:r>
              <a:rPr lang="cs-CZ" dirty="0"/>
              <a:t>  </a:t>
            </a:r>
            <a:r>
              <a:rPr lang="cs-CZ" dirty="0" err="1"/>
              <a:t>me</a:t>
            </a:r>
            <a:r>
              <a:rPr lang="cs-CZ" dirty="0"/>
              <a:t>       </a:t>
            </a:r>
            <a:r>
              <a:rPr lang="cs-CZ" dirty="0" err="1"/>
              <a:t>vo</a:t>
            </a:r>
            <a:r>
              <a:rPr lang="cs-CZ" dirty="0"/>
              <a:t> </a:t>
            </a:r>
            <a:r>
              <a:rPr lang="cs-CZ" dirty="0" err="1"/>
              <a:t>lá</a:t>
            </a:r>
            <a:r>
              <a:rPr lang="cs-CZ" dirty="0"/>
              <a:t>            E </a:t>
            </a:r>
            <a:r>
              <a:rPr lang="cs-CZ" dirty="0" err="1"/>
              <a:t>ma</a:t>
            </a:r>
            <a:endParaRPr lang="cs-CZ" dirty="0"/>
          </a:p>
          <a:p>
            <a:r>
              <a:rPr lang="cs-CZ" dirty="0" err="1"/>
              <a:t>me</a:t>
            </a:r>
            <a:r>
              <a:rPr lang="cs-CZ" dirty="0"/>
              <a:t> </a:t>
            </a:r>
            <a:r>
              <a:rPr lang="cs-CZ" dirty="0" err="1"/>
              <a:t>le</a:t>
            </a:r>
            <a:r>
              <a:rPr lang="cs-CZ" dirty="0"/>
              <a:t>            u  mí        </a:t>
            </a:r>
            <a:r>
              <a:rPr lang="cs-CZ" dirty="0" err="1"/>
              <a:t>le</a:t>
            </a:r>
            <a:r>
              <a:rPr lang="cs-CZ" dirty="0"/>
              <a:t>  </a:t>
            </a:r>
            <a:r>
              <a:rPr lang="cs-CZ" dirty="0" err="1"/>
              <a:t>vá</a:t>
            </a:r>
            <a:r>
              <a:rPr lang="cs-CZ" dirty="0"/>
              <a:t>             E </a:t>
            </a:r>
            <a:r>
              <a:rPr lang="cs-CZ" dirty="0" err="1"/>
              <a:t>va</a:t>
            </a:r>
            <a:endParaRPr lang="cs-CZ" dirty="0"/>
          </a:p>
          <a:p>
            <a:r>
              <a:rPr lang="cs-CZ" dirty="0"/>
              <a:t>má </a:t>
            </a:r>
            <a:r>
              <a:rPr lang="cs-CZ" dirty="0" err="1"/>
              <a:t>vá</a:t>
            </a:r>
            <a:r>
              <a:rPr lang="cs-CZ" dirty="0"/>
              <a:t>          Mí la         ve </a:t>
            </a:r>
            <a:r>
              <a:rPr lang="cs-CZ" dirty="0" err="1"/>
              <a:t>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4088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96752"/>
            <a:ext cx="8199681" cy="49859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Hana Červená</a:t>
            </a:r>
          </a:p>
          <a:p>
            <a:r>
              <a:rPr lang="cs-CZ" dirty="0"/>
              <a:t>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 smtClean="0"/>
              <a:t>Zpracováno v programu Microsoft Office 2010.</a:t>
            </a:r>
          </a:p>
          <a:p>
            <a:endParaRPr lang="cs-CZ" dirty="0"/>
          </a:p>
          <a:p>
            <a:r>
              <a:rPr lang="cs-CZ" dirty="0" smtClean="0"/>
              <a:t>Použité obrázky pocházejí z webu Office.com (Klipart)</a:t>
            </a:r>
          </a:p>
          <a:p>
            <a:r>
              <a:rPr lang="cs-CZ" sz="1000" dirty="0" smtClean="0"/>
              <a:t>Váhy – </a:t>
            </a:r>
            <a:r>
              <a:rPr lang="en-US" sz="1000" dirty="0">
                <a:hlinkClick r:id="rId2"/>
              </a:rPr>
              <a:t>http://office.microsoft.com/cs-cz/images/results.aspx?qu=v%C3%A1hy&amp;ex=1#ai:MC900318880|mt:1</a:t>
            </a:r>
            <a:r>
              <a:rPr lang="en-US" sz="1000" dirty="0" smtClean="0">
                <a:hlinkClick r:id="rId2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Vánoce </a:t>
            </a:r>
            <a:r>
              <a:rPr lang="cs-CZ" sz="1000" dirty="0" smtClean="0"/>
              <a:t>– </a:t>
            </a:r>
            <a:r>
              <a:rPr lang="en-US" sz="1000" dirty="0">
                <a:hlinkClick r:id="rId3"/>
              </a:rPr>
              <a:t>http://office.microsoft.com/cs-cz/images/results.aspx?qu=v%C3%A1noce&amp;ex=1#ai:MC900335899|mt:1</a:t>
            </a:r>
            <a:r>
              <a:rPr lang="en-US" sz="1000" dirty="0" smtClean="0">
                <a:hlinkClick r:id="rId3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Váza </a:t>
            </a:r>
            <a:r>
              <a:rPr lang="cs-CZ" sz="1000" dirty="0"/>
              <a:t>– </a:t>
            </a:r>
            <a:r>
              <a:rPr lang="cs-CZ" sz="1000" dirty="0">
                <a:hlinkClick r:id="rId4"/>
              </a:rPr>
              <a:t>http://office.microsoft.com/cs-cz/images/results.aspx?qu=v%C3%A1za&amp;ex=1#ai:MC900250797|mt:1</a:t>
            </a:r>
            <a:r>
              <a:rPr lang="cs-CZ" sz="1000" dirty="0" smtClean="0">
                <a:hlinkClick r:id="rId4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Vana </a:t>
            </a:r>
            <a:r>
              <a:rPr lang="cs-CZ" sz="1000" dirty="0"/>
              <a:t>– </a:t>
            </a:r>
            <a:r>
              <a:rPr lang="cs-CZ" sz="1000" dirty="0">
                <a:hlinkClick r:id="rId5"/>
              </a:rPr>
              <a:t>http://office.microsoft.com/cs-cz/images/results.aspx?qu=vana&amp;ex=1#ai:MC900215471|mt:1</a:t>
            </a:r>
            <a:r>
              <a:rPr lang="cs-CZ" sz="1000" dirty="0" smtClean="0">
                <a:hlinkClick r:id="rId5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Vejce </a:t>
            </a:r>
            <a:r>
              <a:rPr lang="cs-CZ" sz="1000" dirty="0"/>
              <a:t>– </a:t>
            </a:r>
            <a:r>
              <a:rPr lang="cs-CZ" sz="1000" dirty="0">
                <a:hlinkClick r:id="rId6"/>
              </a:rPr>
              <a:t>http://office.microsoft.com/cs-cz/images/results.aspx?qu=vejce&amp;ex=1#ai:MC900215943|mt:1</a:t>
            </a:r>
            <a:r>
              <a:rPr lang="cs-CZ" sz="1000" dirty="0" smtClean="0">
                <a:hlinkClick r:id="rId6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Velikonoce </a:t>
            </a:r>
            <a:r>
              <a:rPr lang="cs-CZ" sz="1000" dirty="0"/>
              <a:t>– </a:t>
            </a:r>
            <a:r>
              <a:rPr lang="cs-CZ" sz="1000" dirty="0">
                <a:hlinkClick r:id="rId7"/>
              </a:rPr>
              <a:t>http://office.microsoft.com/cs-cz/images/results.aspx?qu=velikonoce&amp;ex=1#ai:MC900346523|mt:1</a:t>
            </a:r>
            <a:r>
              <a:rPr lang="cs-CZ" sz="1000" dirty="0" smtClean="0">
                <a:hlinkClick r:id="rId7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Vesta </a:t>
            </a:r>
            <a:r>
              <a:rPr lang="cs-CZ" sz="1000" dirty="0"/>
              <a:t>– </a:t>
            </a:r>
            <a:r>
              <a:rPr lang="cs-CZ" sz="1000" dirty="0">
                <a:hlinkClick r:id="rId8"/>
              </a:rPr>
              <a:t>http://office.microsoft.com/cs-cz/images/results.aspx?qu=vesta&amp;ex=1#ai:MC900286600|mt:1</a:t>
            </a:r>
            <a:r>
              <a:rPr lang="cs-CZ" sz="1000" dirty="0" smtClean="0">
                <a:hlinkClick r:id="rId8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Veverka </a:t>
            </a:r>
            <a:r>
              <a:rPr lang="cs-CZ" sz="1000" dirty="0" smtClean="0"/>
              <a:t>– </a:t>
            </a:r>
            <a:r>
              <a:rPr lang="en-US" sz="1000" dirty="0">
                <a:hlinkClick r:id="rId9"/>
              </a:rPr>
              <a:t>http://office.microsoft.com/cs-cz/images/results.aspx?qu=veverka&amp;ex=1#ai:MC900437667|mt:1</a:t>
            </a:r>
            <a:r>
              <a:rPr lang="en-US" sz="1000" dirty="0" smtClean="0">
                <a:hlinkClick r:id="rId9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Víno </a:t>
            </a:r>
            <a:r>
              <a:rPr lang="cs-CZ" sz="1000" dirty="0" smtClean="0"/>
              <a:t>– </a:t>
            </a:r>
            <a:r>
              <a:rPr lang="en-US" sz="1000" dirty="0">
                <a:hlinkClick r:id="rId10"/>
              </a:rPr>
              <a:t>http://office.microsoft.com/cs-cz/images/results.aspx?qu=v%C3%ADno&amp;ex=1#ai:MC900237347|mt:1</a:t>
            </a:r>
            <a:r>
              <a:rPr lang="en-US" sz="1000" dirty="0" smtClean="0">
                <a:hlinkClick r:id="rId10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Vila </a:t>
            </a:r>
            <a:r>
              <a:rPr lang="cs-CZ" sz="1000" dirty="0" smtClean="0"/>
              <a:t>– </a:t>
            </a:r>
            <a:r>
              <a:rPr lang="en-US" sz="1000" dirty="0">
                <a:hlinkClick r:id="rId11"/>
              </a:rPr>
              <a:t>http://office.microsoft.com/cs-cz/images/results.aspx?qu=d%C5%AFm&amp;ex=1#ai:MC900441738|mt:1</a:t>
            </a:r>
            <a:r>
              <a:rPr lang="en-US" sz="1000" dirty="0" smtClean="0">
                <a:hlinkClick r:id="rId11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Víla </a:t>
            </a:r>
            <a:r>
              <a:rPr lang="cs-CZ" sz="1000" dirty="0" smtClean="0"/>
              <a:t>– </a:t>
            </a:r>
            <a:r>
              <a:rPr lang="en-US" sz="1000" dirty="0">
                <a:hlinkClick r:id="rId12"/>
              </a:rPr>
              <a:t>http://office.microsoft.com/cs-cz/images/results.aspx?qu=v%C3%ADla&amp;ex=1#ai:MC900361656|mt:1</a:t>
            </a:r>
            <a:r>
              <a:rPr lang="en-US" sz="1000" dirty="0" smtClean="0">
                <a:hlinkClick r:id="rId12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Voda </a:t>
            </a:r>
            <a:r>
              <a:rPr lang="cs-CZ" sz="1000" dirty="0"/>
              <a:t>– </a:t>
            </a:r>
            <a:r>
              <a:rPr lang="cs-CZ" sz="1000" dirty="0">
                <a:hlinkClick r:id="rId13"/>
              </a:rPr>
              <a:t>http://office.microsoft.com/cs-cz/images/results.aspx?qu=voda&amp;ex=1#ai:MC900441753</a:t>
            </a:r>
            <a:r>
              <a:rPr lang="cs-CZ" sz="1000" dirty="0" smtClean="0">
                <a:hlinkClick r:id="rId13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Volant </a:t>
            </a:r>
            <a:r>
              <a:rPr lang="cs-CZ" sz="1000" dirty="0"/>
              <a:t>– </a:t>
            </a:r>
            <a:r>
              <a:rPr lang="cs-CZ" sz="1000" dirty="0">
                <a:hlinkClick r:id="rId14"/>
              </a:rPr>
              <a:t>http://office.microsoft.com/cs-cz/images/results.aspx?qu=volant&amp;ex=1#ai:MC900287276|mt:1</a:t>
            </a:r>
            <a:r>
              <a:rPr lang="cs-CZ" sz="1000" dirty="0" smtClean="0">
                <a:hlinkClick r:id="rId14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Vosa </a:t>
            </a:r>
            <a:r>
              <a:rPr lang="cs-CZ" sz="1000" dirty="0"/>
              <a:t>– </a:t>
            </a:r>
            <a:r>
              <a:rPr lang="cs-CZ" sz="1000" dirty="0">
                <a:hlinkClick r:id="rId15"/>
              </a:rPr>
              <a:t>http://office.microsoft.com/cs-cz/images/results.aspx?qu=vosa&amp;ex=1#ai:MC900438019</a:t>
            </a:r>
            <a:r>
              <a:rPr lang="cs-CZ" sz="1000" dirty="0" smtClean="0">
                <a:hlinkClick r:id="rId15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Vůl </a:t>
            </a:r>
            <a:r>
              <a:rPr lang="cs-CZ" sz="1000" dirty="0"/>
              <a:t>– </a:t>
            </a:r>
            <a:r>
              <a:rPr lang="cs-CZ" sz="1000" dirty="0">
                <a:hlinkClick r:id="rId16"/>
              </a:rPr>
              <a:t>http://office.microsoft.com/cs-cz/images/results.aspx?qu=v%C5%AFl&amp;ex=1#ai:MC900343367|mt:1</a:t>
            </a:r>
            <a:r>
              <a:rPr lang="cs-CZ" sz="1000" dirty="0" smtClean="0">
                <a:hlinkClick r:id="rId16"/>
              </a:rPr>
              <a:t>|</a:t>
            </a:r>
            <a:endParaRPr lang="cs-CZ" sz="1000" dirty="0" smtClean="0"/>
          </a:p>
          <a:p>
            <a:r>
              <a:rPr lang="cs-CZ" sz="900" dirty="0" smtClean="0"/>
              <a:t>Popelářský </a:t>
            </a:r>
            <a:r>
              <a:rPr lang="cs-CZ" sz="900" dirty="0" smtClean="0"/>
              <a:t>vůz </a:t>
            </a:r>
            <a:r>
              <a:rPr lang="cs-CZ" sz="900" dirty="0"/>
              <a:t>– </a:t>
            </a:r>
            <a:r>
              <a:rPr lang="cs-CZ" sz="900" dirty="0">
                <a:hlinkClick r:id="rId17"/>
              </a:rPr>
              <a:t>http://office.microsoft.com/cs-cz/images/results.aspx?qu=popel%C3%A1%C5%99sk%C3%BD+v%C5%AFz&amp;ex=1#ai:MC900326638</a:t>
            </a:r>
            <a:r>
              <a:rPr lang="cs-CZ" sz="1000" dirty="0" smtClean="0">
                <a:hlinkClick r:id="rId17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Osobní </a:t>
            </a:r>
            <a:r>
              <a:rPr lang="cs-CZ" sz="1000" dirty="0" smtClean="0"/>
              <a:t>vůz </a:t>
            </a:r>
            <a:r>
              <a:rPr lang="cs-CZ" sz="1000" dirty="0"/>
              <a:t>– </a:t>
            </a:r>
            <a:r>
              <a:rPr lang="cs-CZ" sz="1000" dirty="0">
                <a:hlinkClick r:id="rId18"/>
              </a:rPr>
              <a:t>http://office.microsoft.com/cs-cz/images/results.aspx?qu=v%C5%AFz&amp;ex=1#ai:MC900233469|mt:1</a:t>
            </a:r>
            <a:r>
              <a:rPr lang="cs-CZ" sz="1000" dirty="0" smtClean="0">
                <a:hlinkClick r:id="rId18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Hasičský </a:t>
            </a:r>
            <a:r>
              <a:rPr lang="cs-CZ" sz="1000" dirty="0" smtClean="0"/>
              <a:t>vůz </a:t>
            </a:r>
            <a:r>
              <a:rPr lang="cs-CZ" sz="1000" dirty="0"/>
              <a:t>- </a:t>
            </a:r>
            <a:r>
              <a:rPr lang="cs-CZ" sz="1000" dirty="0">
                <a:hlinkClick r:id="rId19"/>
              </a:rPr>
              <a:t>http://office.microsoft.com/cs-cz/images/results.aspx?qu=v%C5%AFz&amp;ex=1#ai:MC900239035|mt:1</a:t>
            </a:r>
            <a:r>
              <a:rPr lang="cs-CZ" sz="1000" dirty="0" smtClean="0">
                <a:hlinkClick r:id="rId19"/>
              </a:rPr>
              <a:t>|</a:t>
            </a:r>
            <a:endParaRPr lang="cs-CZ" sz="1000" dirty="0" smtClean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2702835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450</TotalTime>
  <Words>388</Words>
  <Application>Microsoft Office PowerPoint</Application>
  <PresentationFormat>Předvádění na obrazovce (4:3)</PresentationFormat>
  <Paragraphs>232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Přehlednost</vt:lpstr>
      <vt:lpstr>      VY_32_INOVACE_18_Slabiky V</vt:lpstr>
      <vt:lpstr>Slabiky    V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Čeština</dc:title>
  <dc:creator>Zak</dc:creator>
  <cp:lastModifiedBy>ZŠ a MŠ Liběšice</cp:lastModifiedBy>
  <cp:revision>41</cp:revision>
  <dcterms:created xsi:type="dcterms:W3CDTF">2011-03-24T14:47:19Z</dcterms:created>
  <dcterms:modified xsi:type="dcterms:W3CDTF">2013-02-22T10:04:42Z</dcterms:modified>
</cp:coreProperties>
</file>