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73" r:id="rId2"/>
    <p:sldId id="272" r:id="rId3"/>
    <p:sldId id="275" r:id="rId4"/>
    <p:sldId id="276" r:id="rId5"/>
    <p:sldId id="277" r:id="rId6"/>
    <p:sldId id="278" r:id="rId7"/>
    <p:sldId id="279" r:id="rId8"/>
    <p:sldId id="270" r:id="rId9"/>
    <p:sldId id="268" r:id="rId10"/>
    <p:sldId id="280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85" autoAdjust="0"/>
    <p:restoredTop sz="94660"/>
  </p:normalViewPr>
  <p:slideViewPr>
    <p:cSldViewPr>
      <p:cViewPr>
        <p:scale>
          <a:sx n="120" d="100"/>
          <a:sy n="120" d="100"/>
        </p:scale>
        <p:origin x="12" y="20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E40A0-E6E8-4C55-95FE-A7C95F99417E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55A86D-D40C-4ABE-B29A-00E6C6BC43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753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Sako, sad, sandále, sáňky   -----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713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Seno, sedlo, sekera     -----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1720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Sýr, síť, síto, sýkorka</a:t>
            </a:r>
            <a:r>
              <a:rPr lang="cs-CZ" baseline="0" dirty="0" smtClean="0"/>
              <a:t>-----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667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Sova, sopka, solit     -----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3554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Sušenky, sudy, sukně, sůl     -----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594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Spoj slabiky psané malými a velkými písmeny.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5A86D-D40C-4ABE-B29A-00E6C6BC430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552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 procvičení rozlišení</a:t>
            </a:r>
            <a:r>
              <a:rPr lang="cs-CZ" baseline="0" dirty="0" smtClean="0"/>
              <a:t> malého a velkého písmene S, P.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5A86D-D40C-4ABE-B29A-00E6C6BC430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233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K</a:t>
            </a:r>
            <a:r>
              <a:rPr lang="cs-CZ" baseline="0" smtClean="0"/>
              <a:t> vytisknutí, čtení.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5A86D-D40C-4ABE-B29A-00E6C6BC430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467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476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057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739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3858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988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093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737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188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548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1414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528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047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sedlo&amp;ex=1#ai:MC900235199|mt:1|" TargetMode="External"/><Relationship Id="rId13" Type="http://schemas.openxmlformats.org/officeDocument/2006/relationships/hyperlink" Target="http://office.microsoft.com/cs-cz/images/results.aspx?qu=s%C3%BDkora&amp;ex=1#ai:MC900109229|" TargetMode="External"/><Relationship Id="rId18" Type="http://schemas.openxmlformats.org/officeDocument/2006/relationships/hyperlink" Target="http://office.microsoft.com/cs-cz/images/results.aspx?qu=sudy&amp;ex=1#ai:MC900290763|mt:1|" TargetMode="External"/><Relationship Id="rId3" Type="http://schemas.openxmlformats.org/officeDocument/2006/relationships/hyperlink" Target="http://office.microsoft.com/cs-cz/images/results.aspx?qu=sad&amp;ex=1#ai:MC900237245|mt:1|" TargetMode="External"/><Relationship Id="rId7" Type="http://schemas.openxmlformats.org/officeDocument/2006/relationships/hyperlink" Target="http://office.microsoft.com/cs-cz/images/results.aspx?qu=sedlo&amp;ex=1#ai:MC900235193|mt:1|" TargetMode="External"/><Relationship Id="rId12" Type="http://schemas.openxmlformats.org/officeDocument/2006/relationships/hyperlink" Target="http://office.microsoft.com/cs-cz/images/results.aspx?qu=s%C3%ADto&amp;ex=1#ai:MC900149818|mt:1|" TargetMode="External"/><Relationship Id="rId17" Type="http://schemas.openxmlformats.org/officeDocument/2006/relationships/hyperlink" Target="http://office.microsoft.com/cs-cz/images/results.aspx?qu=su%C5%A1enky&amp;ex=1#ai:MC900290270|mt:1|" TargetMode="External"/><Relationship Id="rId2" Type="http://schemas.openxmlformats.org/officeDocument/2006/relationships/hyperlink" Target="http://office.microsoft.com/cs-cz/images/results.aspx?qu=sako&amp;ex=1#ai:MC900343177|mt:1|" TargetMode="External"/><Relationship Id="rId16" Type="http://schemas.openxmlformats.org/officeDocument/2006/relationships/hyperlink" Target="http://office.microsoft.com/cs-cz/images/results.aspx?qu=s%C5%AFl&amp;ex=1#ai:MC900037088|mt:1|" TargetMode="External"/><Relationship Id="rId20" Type="http://schemas.openxmlformats.org/officeDocument/2006/relationships/hyperlink" Target="http://office.microsoft.com/cs-cz/images/results.aspx?qu=s%C5%AFl&amp;ex=1#ai:MC900413362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seno&amp;ex=1#ai:MC900215685|mt:1|" TargetMode="External"/><Relationship Id="rId11" Type="http://schemas.openxmlformats.org/officeDocument/2006/relationships/hyperlink" Target="http://office.microsoft.com/cs-cz/images/results.aspx?qu=s%C3%AD%C5%A5&amp;ex=1#ai:MP900387435|mt:1,2|" TargetMode="External"/><Relationship Id="rId5" Type="http://schemas.openxmlformats.org/officeDocument/2006/relationships/hyperlink" Target="http://office.microsoft.com/cs-cz/images/results.aspx?qu=s%C3%A1n%C4%9B&amp;ex=1#ai:MC900353705|mt:1|" TargetMode="External"/><Relationship Id="rId15" Type="http://schemas.openxmlformats.org/officeDocument/2006/relationships/hyperlink" Target="http://office.microsoft.com/cs-cz/images/results.aspx?qu=sopka&amp;ex=1#ai:MC900028169|mt:1|" TargetMode="External"/><Relationship Id="rId10" Type="http://schemas.openxmlformats.org/officeDocument/2006/relationships/hyperlink" Target="http://office.microsoft.com/cs-cz/images/results.aspx?qu=s%C3%BDr&amp;ex=1#ai:MC900215775|mt:1|" TargetMode="External"/><Relationship Id="rId19" Type="http://schemas.openxmlformats.org/officeDocument/2006/relationships/hyperlink" Target="http://office.microsoft.com/cs-cz/images/results.aspx?qu=sukn%C4%9B&amp;ex=1#ai:MC900113322|mt:1|" TargetMode="External"/><Relationship Id="rId4" Type="http://schemas.openxmlformats.org/officeDocument/2006/relationships/hyperlink" Target="http://office.microsoft.com/cs-cz/images/results.aspx?qu=boty&amp;ex=1#ai:MC900252199|mt:1|" TargetMode="External"/><Relationship Id="rId9" Type="http://schemas.openxmlformats.org/officeDocument/2006/relationships/hyperlink" Target="http://office.microsoft.com/cs-cz/images/results.aspx?qu=sekera&amp;ex=1#ai:MC900238178|" TargetMode="External"/><Relationship Id="rId14" Type="http://schemas.openxmlformats.org/officeDocument/2006/relationships/hyperlink" Target="http://office.microsoft.com/cs-cz/images/results.aspx?qu=sova&amp;ex=1#ai:MP900406517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01008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Calibri" pitchFamily="34" charset="0"/>
                <a:cs typeface="Calibri" pitchFamily="34" charset="0"/>
              </a:rPr>
              <a:t>VY_32_INOVACE_19_Slabiky S</a:t>
            </a:r>
            <a:endParaRPr lang="cs-CZ" sz="36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112031" y="1818556"/>
            <a:ext cx="491993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Calibri" pitchFamily="34" charset="0"/>
                <a:cs typeface="Calibri" pitchFamily="34" charset="0"/>
              </a:rPr>
              <a:t>Jazyk a jazyková komunikace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Český jazyk</a:t>
            </a:r>
          </a:p>
          <a:p>
            <a:pPr marL="514350" indent="-514350" algn="ctr">
              <a:buAutoNum type="arabicPeriod"/>
            </a:pPr>
            <a:r>
              <a:rPr lang="cs-CZ" sz="3200" dirty="0">
                <a:latin typeface="Calibri" pitchFamily="34" charset="0"/>
              </a:rPr>
              <a:t>a 2. ročník</a:t>
            </a:r>
          </a:p>
          <a:p>
            <a:pPr algn="ctr"/>
            <a:r>
              <a:rPr lang="cs-CZ" sz="3200" dirty="0">
                <a:latin typeface="Calibri" pitchFamily="34" charset="0"/>
              </a:rPr>
              <a:t>Téma: </a:t>
            </a:r>
            <a:r>
              <a:rPr lang="cs-CZ" sz="3200" dirty="0" smtClean="0">
                <a:latin typeface="Calibri" pitchFamily="34" charset="0"/>
              </a:rPr>
              <a:t>Slabiky</a:t>
            </a:r>
            <a:endParaRPr lang="cs-CZ" sz="3200" dirty="0">
              <a:latin typeface="Calibri" pitchFamily="34" charset="0"/>
            </a:endParaRPr>
          </a:p>
          <a:p>
            <a:pPr algn="ctr"/>
            <a:endParaRPr lang="cs-CZ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15214" y="5157192"/>
            <a:ext cx="29452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Hana Červená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Vytvořeno: 2011</a:t>
            </a:r>
          </a:p>
        </p:txBody>
      </p:sp>
    </p:spTree>
    <p:extLst>
      <p:ext uri="{BB962C8B-B14F-4D97-AF65-F5344CB8AC3E}">
        <p14:creationId xmlns:p14="http://schemas.microsoft.com/office/powerpoint/2010/main" val="170237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1916832"/>
            <a:ext cx="4824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/>
              <a:t>Slabiky       </a:t>
            </a:r>
            <a:r>
              <a:rPr lang="cs-CZ" sz="4800" dirty="0" smtClean="0"/>
              <a:t>S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11760" y="364502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 Procvičování slabik.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355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52273" y="2518455"/>
            <a:ext cx="5904656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3900" dirty="0" err="1" smtClean="0"/>
              <a:t>Sa</a:t>
            </a:r>
            <a:r>
              <a:rPr lang="cs-CZ" sz="13900" dirty="0" smtClean="0"/>
              <a:t>, </a:t>
            </a:r>
            <a:r>
              <a:rPr lang="cs-CZ" sz="13900" dirty="0" err="1" smtClean="0"/>
              <a:t>Sá</a:t>
            </a:r>
            <a:endParaRPr lang="cs-CZ" sz="13900" dirty="0" smtClean="0"/>
          </a:p>
          <a:p>
            <a:pPr algn="ctr"/>
            <a:r>
              <a:rPr lang="cs-CZ" sz="13900" dirty="0" err="1" smtClean="0"/>
              <a:t>sa</a:t>
            </a:r>
            <a:r>
              <a:rPr lang="cs-CZ" sz="13900" dirty="0" smtClean="0"/>
              <a:t>, </a:t>
            </a:r>
            <a:r>
              <a:rPr lang="cs-CZ" sz="13900" dirty="0" err="1"/>
              <a:t>s</a:t>
            </a:r>
            <a:r>
              <a:rPr lang="cs-CZ" sz="13900" dirty="0" err="1" smtClean="0"/>
              <a:t>á</a:t>
            </a:r>
            <a:endParaRPr lang="cs-CZ" sz="139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3260285" y="2708920"/>
            <a:ext cx="5688631" cy="3960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 descr="C:\Documents and Settings\Admin\Local Settings\Temporary Internet Files\Content.IE5\YT2KZXIV\MC9003431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19" y="4212095"/>
            <a:ext cx="1872208" cy="166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Documents and Settings\Admin\Local Settings\Temporary Internet Files\Content.IE5\54SQQTLG\MC90035370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2751"/>
            <a:ext cx="3528392" cy="222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Admin\Local Settings\Temporary Internet Files\Content.IE5\PS1G53A2\MC90023724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64" y="1780597"/>
            <a:ext cx="2100774" cy="193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Documents and Settings\Admin\Local Settings\Temporary Internet Files\Content.IE5\PS1G53A2\MC90025219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03275"/>
            <a:ext cx="2177867" cy="151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80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75856" y="2550271"/>
            <a:ext cx="540060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3900" dirty="0" smtClean="0"/>
              <a:t>Se, </a:t>
            </a:r>
            <a:r>
              <a:rPr lang="cs-CZ" sz="13900" dirty="0" err="1" smtClean="0"/>
              <a:t>Sé</a:t>
            </a:r>
            <a:endParaRPr lang="cs-CZ" sz="13900" dirty="0" smtClean="0"/>
          </a:p>
          <a:p>
            <a:pPr algn="ctr"/>
            <a:r>
              <a:rPr lang="cs-CZ" sz="13900" dirty="0" smtClean="0"/>
              <a:t>se, </a:t>
            </a:r>
            <a:r>
              <a:rPr lang="cs-CZ" sz="13900" dirty="0" err="1" smtClean="0"/>
              <a:t>sé</a:t>
            </a:r>
            <a:endParaRPr lang="cs-CZ" sz="13900" dirty="0" smtClean="0"/>
          </a:p>
        </p:txBody>
      </p:sp>
      <p:sp>
        <p:nvSpPr>
          <p:cNvPr id="2" name="Obdélník 1"/>
          <p:cNvSpPr/>
          <p:nvPr/>
        </p:nvSpPr>
        <p:spPr>
          <a:xfrm>
            <a:off x="3132647" y="2924943"/>
            <a:ext cx="5759833" cy="3933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3" descr="C:\Documents and Settings\Admin\Local Settings\Temporary Internet Files\Content.IE5\QN6S2VR2\MC9002381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37493"/>
            <a:ext cx="2731129" cy="160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Admin\Local Settings\Temporary Internet Files\Content.IE5\YT2KZXIV\MC90023519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751" y="513773"/>
            <a:ext cx="1150315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Admin\Local Settings\Temporary Internet Files\Content.IE5\QN6S2VR2\MC9002351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359" y="513773"/>
            <a:ext cx="1826971" cy="147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Admin\Local Settings\Temporary Internet Files\Content.IE5\YT2KZXIV\MC90021568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53" y="3674719"/>
            <a:ext cx="2338812" cy="212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90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88291" y="2675210"/>
            <a:ext cx="5591753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3900" dirty="0" smtClean="0"/>
              <a:t>Si, </a:t>
            </a:r>
            <a:r>
              <a:rPr lang="cs-CZ" sz="13900" dirty="0" err="1" smtClean="0"/>
              <a:t>Sí</a:t>
            </a:r>
            <a:endParaRPr lang="cs-CZ" sz="13900" dirty="0" smtClean="0"/>
          </a:p>
          <a:p>
            <a:pPr algn="ctr"/>
            <a:r>
              <a:rPr lang="cs-CZ" sz="13900" dirty="0" err="1" smtClean="0"/>
              <a:t>sy</a:t>
            </a:r>
            <a:r>
              <a:rPr lang="cs-CZ" sz="13900" dirty="0" smtClean="0"/>
              <a:t>, </a:t>
            </a:r>
            <a:r>
              <a:rPr lang="cs-CZ" sz="13900" dirty="0" err="1" smtClean="0"/>
              <a:t>sý</a:t>
            </a:r>
            <a:endParaRPr lang="cs-CZ" sz="13900" dirty="0"/>
          </a:p>
        </p:txBody>
      </p:sp>
      <p:sp>
        <p:nvSpPr>
          <p:cNvPr id="3" name="Obdélník 2"/>
          <p:cNvSpPr/>
          <p:nvPr/>
        </p:nvSpPr>
        <p:spPr>
          <a:xfrm>
            <a:off x="3995936" y="2852936"/>
            <a:ext cx="4884108" cy="4005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 descr="C:\Documents and Settings\Admin\Local Settings\Temporary Internet Files\Content.IE5\PS1G53A2\MC9002157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80" y="1155811"/>
            <a:ext cx="2325232" cy="215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\Local Settings\Temporary Internet Files\Content.IE5\54SQQTLG\MC90014981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4053"/>
            <a:ext cx="2143440" cy="146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Admin\Local Settings\Temporary Internet Files\Content.IE5\PS1G53A2\MP900387435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56992"/>
            <a:ext cx="2609088" cy="299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Admin\Local Settings\Temporary Internet Files\Content.IE5\94FY1HUD\MC9001092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91753">
            <a:off x="5724128" y="-28734"/>
            <a:ext cx="2412824" cy="290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75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2361" y="2658207"/>
            <a:ext cx="5941639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3900" dirty="0" smtClean="0"/>
              <a:t>So, </a:t>
            </a:r>
            <a:r>
              <a:rPr lang="cs-CZ" sz="13900" dirty="0" err="1" smtClean="0"/>
              <a:t>Só</a:t>
            </a:r>
            <a:endParaRPr lang="cs-CZ" sz="13900" dirty="0" smtClean="0"/>
          </a:p>
          <a:p>
            <a:pPr algn="ctr"/>
            <a:r>
              <a:rPr lang="cs-CZ" sz="13900" dirty="0" smtClean="0"/>
              <a:t>so, </a:t>
            </a:r>
            <a:r>
              <a:rPr lang="cs-CZ" sz="13900" dirty="0" err="1" smtClean="0"/>
              <a:t>só</a:t>
            </a:r>
            <a:endParaRPr lang="cs-CZ" sz="13900" dirty="0"/>
          </a:p>
        </p:txBody>
      </p:sp>
      <p:sp>
        <p:nvSpPr>
          <p:cNvPr id="3" name="Obdélník 2"/>
          <p:cNvSpPr/>
          <p:nvPr/>
        </p:nvSpPr>
        <p:spPr>
          <a:xfrm>
            <a:off x="3707904" y="2748930"/>
            <a:ext cx="5256584" cy="4077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 descr="C:\Documents and Settings\Admin\Local Settings\Temporary Internet Files\Content.IE5\54SQQTLG\MP90040651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36" y="2658206"/>
            <a:ext cx="2911490" cy="413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Documents and Settings\Admin\Local Settings\Temporary Internet Files\Content.IE5\PS1G53A2\MC9000370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10059"/>
            <a:ext cx="2016224" cy="231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Documents and Settings\Admin\Local Settings\Temporary Internet Files\Content.IE5\YT2KZXIV\MC90002816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452" y="0"/>
            <a:ext cx="2913027" cy="265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49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14958" y="3304308"/>
            <a:ext cx="63367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0" dirty="0" err="1" smtClean="0"/>
              <a:t>Su</a:t>
            </a:r>
            <a:r>
              <a:rPr lang="cs-CZ" sz="10000" dirty="0" smtClean="0"/>
              <a:t>, Sú, </a:t>
            </a:r>
            <a:r>
              <a:rPr lang="cs-CZ" sz="10000" dirty="0" err="1" smtClean="0"/>
              <a:t>Sů</a:t>
            </a:r>
            <a:endParaRPr lang="cs-CZ" sz="10000" dirty="0" smtClean="0"/>
          </a:p>
          <a:p>
            <a:pPr algn="ctr"/>
            <a:r>
              <a:rPr lang="cs-CZ" sz="10000" dirty="0" err="1" smtClean="0"/>
              <a:t>su</a:t>
            </a:r>
            <a:r>
              <a:rPr lang="cs-CZ" sz="10000" dirty="0" smtClean="0"/>
              <a:t> , sú, </a:t>
            </a:r>
            <a:r>
              <a:rPr lang="cs-CZ" sz="10000" dirty="0" err="1" smtClean="0"/>
              <a:t>sů</a:t>
            </a:r>
            <a:endParaRPr lang="cs-CZ" sz="10000" dirty="0"/>
          </a:p>
        </p:txBody>
      </p:sp>
      <p:sp>
        <p:nvSpPr>
          <p:cNvPr id="3" name="Obdélník 2"/>
          <p:cNvSpPr/>
          <p:nvPr/>
        </p:nvSpPr>
        <p:spPr>
          <a:xfrm>
            <a:off x="2915815" y="3429000"/>
            <a:ext cx="6120393" cy="3168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 descr="C:\Documents and Settings\Admin\Local Settings\Temporary Internet Files\Content.IE5\YT2KZXIV\MC9004133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137" y="210059"/>
            <a:ext cx="3964525" cy="28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Admin\Local Settings\Temporary Internet Files\Content.IE5\YT2KZXIV\MC90029076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" y="2009528"/>
            <a:ext cx="2114524" cy="208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Documents and Settings\Admin\Local Settings\Temporary Internet Files\Content.IE5\54SQQTLG\MC9001133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3658"/>
            <a:ext cx="3060082" cy="2929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Documents and Settings\Admin\Local Settings\Temporary Internet Files\Content.IE5\PS1G53A2\MC9002902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77" y="3831518"/>
            <a:ext cx="2221117" cy="2765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863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824295" y="241485"/>
            <a:ext cx="54954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/>
              <a:t>Spoj dvojice slabik     </a:t>
            </a:r>
            <a:r>
              <a:rPr lang="cs-CZ" sz="3600" b="1" u="sng" dirty="0" smtClean="0"/>
              <a:t>S</a:t>
            </a:r>
            <a:endParaRPr lang="cs-CZ" sz="36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7811" y="1455144"/>
            <a:ext cx="628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SA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60691" y="4221089"/>
            <a:ext cx="518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88975" y="1455142"/>
            <a:ext cx="5325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SI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89173" y="6021289"/>
            <a:ext cx="628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SÁ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84642" y="3298131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SO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61797" y="3284984"/>
            <a:ext cx="641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SU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6021290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SŮ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86077" y="1455143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SÚ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04050" y="6021290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SÓ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75483" y="3284985"/>
            <a:ext cx="615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SÉ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15598" y="1455144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SÝ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41491" y="6021290"/>
            <a:ext cx="615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SÉ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37100" y="3355281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SY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26512" y="2297562"/>
            <a:ext cx="450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i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88975" y="2319238"/>
            <a:ext cx="5148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/>
              <a:t>s</a:t>
            </a:r>
            <a:r>
              <a:rPr lang="cs-CZ" sz="2400" b="1" dirty="0" err="1" smtClean="0"/>
              <a:t>ý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186076" y="2319239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sa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15595" y="2319240"/>
            <a:ext cx="550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984637" y="4234235"/>
            <a:ext cx="550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su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861796" y="4221088"/>
            <a:ext cx="5148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sy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5482" y="4221089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so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070354" y="4221090"/>
            <a:ext cx="518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sé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818720" y="3312395"/>
            <a:ext cx="615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SE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867391" y="5085185"/>
            <a:ext cx="518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sé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977810" y="5085186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só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082265" y="5085186"/>
            <a:ext cx="550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sů</a:t>
            </a:r>
            <a:endParaRPr lang="cs-CZ" sz="2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319708" y="5085186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sá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61043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766830"/>
              </p:ext>
            </p:extLst>
          </p:nvPr>
        </p:nvGraphicFramePr>
        <p:xfrm>
          <a:off x="1403652" y="692698"/>
          <a:ext cx="5385816" cy="5957183"/>
        </p:xfrm>
        <a:graphic>
          <a:graphicData uri="http://schemas.openxmlformats.org/drawingml/2006/table">
            <a:tbl>
              <a:tblPr/>
              <a:tblGrid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</a:tblGrid>
              <a:tr h="4204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Vybarvi:</a:t>
                      </a:r>
                    </a:p>
                  </a:txBody>
                  <a:tcPr marL="8975" marR="8975" marT="8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1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3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3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1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1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1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009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50" y="46435"/>
            <a:ext cx="5430367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S </a:t>
            </a:r>
            <a:r>
              <a:rPr lang="cs-CZ" b="1" dirty="0" err="1" smtClean="0"/>
              <a:t>s</a:t>
            </a:r>
            <a:r>
              <a:rPr lang="cs-CZ" b="1" dirty="0" smtClean="0"/>
              <a:t>        L </a:t>
            </a:r>
            <a:r>
              <a:rPr lang="cs-CZ" b="1" dirty="0" err="1" smtClean="0"/>
              <a:t>l</a:t>
            </a:r>
            <a:r>
              <a:rPr lang="cs-CZ" b="1" dirty="0" smtClean="0"/>
              <a:t>         P </a:t>
            </a:r>
            <a:r>
              <a:rPr lang="cs-CZ" b="1" dirty="0" err="1" smtClean="0"/>
              <a:t>p</a:t>
            </a:r>
            <a:endParaRPr lang="cs-CZ" b="1" dirty="0" smtClean="0"/>
          </a:p>
          <a:p>
            <a:r>
              <a:rPr lang="cs-CZ" dirty="0"/>
              <a:t> </a:t>
            </a:r>
          </a:p>
          <a:p>
            <a:r>
              <a:rPr lang="cs-CZ" dirty="0" err="1"/>
              <a:t>Aa</a:t>
            </a:r>
            <a:r>
              <a:rPr lang="cs-CZ" dirty="0"/>
              <a:t>    </a:t>
            </a:r>
            <a:r>
              <a:rPr lang="cs-CZ" dirty="0" err="1"/>
              <a:t>Ii</a:t>
            </a:r>
            <a:r>
              <a:rPr lang="cs-CZ" dirty="0"/>
              <a:t>    </a:t>
            </a:r>
            <a:r>
              <a:rPr lang="cs-CZ" dirty="0" err="1"/>
              <a:t>Ee</a:t>
            </a:r>
            <a:r>
              <a:rPr lang="cs-CZ" dirty="0"/>
              <a:t>     </a:t>
            </a:r>
            <a:r>
              <a:rPr lang="cs-CZ" dirty="0" err="1"/>
              <a:t>Oo</a:t>
            </a:r>
            <a:r>
              <a:rPr lang="cs-CZ" dirty="0"/>
              <a:t>    </a:t>
            </a:r>
            <a:r>
              <a:rPr lang="cs-CZ" dirty="0" err="1" smtClean="0"/>
              <a:t>Uu</a:t>
            </a:r>
            <a:r>
              <a:rPr lang="cs-CZ" dirty="0" smtClean="0"/>
              <a:t>   </a:t>
            </a:r>
            <a:r>
              <a:rPr lang="cs-CZ" dirty="0" err="1" smtClean="0"/>
              <a:t>Yy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 err="1" smtClean="0"/>
              <a:t>Áá</a:t>
            </a: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Íí</a:t>
            </a:r>
            <a:r>
              <a:rPr lang="cs-CZ" dirty="0" smtClean="0"/>
              <a:t>   </a:t>
            </a:r>
            <a:r>
              <a:rPr lang="cs-CZ" dirty="0" err="1"/>
              <a:t>Éé</a:t>
            </a:r>
            <a:r>
              <a:rPr lang="cs-CZ" dirty="0"/>
              <a:t>   </a:t>
            </a:r>
            <a:r>
              <a:rPr lang="cs-CZ" dirty="0" smtClean="0"/>
              <a:t>   </a:t>
            </a:r>
            <a:r>
              <a:rPr lang="cs-CZ" dirty="0" err="1"/>
              <a:t>Óó</a:t>
            </a:r>
            <a:r>
              <a:rPr lang="cs-CZ" dirty="0"/>
              <a:t>   </a:t>
            </a:r>
            <a:r>
              <a:rPr lang="cs-CZ" dirty="0" smtClean="0"/>
              <a:t> </a:t>
            </a:r>
            <a:r>
              <a:rPr lang="cs-CZ" dirty="0" err="1" smtClean="0"/>
              <a:t>Úú</a:t>
            </a:r>
            <a:r>
              <a:rPr lang="cs-CZ" dirty="0" smtClean="0"/>
              <a:t>   </a:t>
            </a:r>
            <a:r>
              <a:rPr lang="cs-CZ" dirty="0" err="1" smtClean="0"/>
              <a:t>Ůů</a:t>
            </a:r>
            <a:r>
              <a:rPr lang="cs-CZ" dirty="0" smtClean="0"/>
              <a:t>   </a:t>
            </a:r>
            <a:r>
              <a:rPr lang="cs-CZ" dirty="0" err="1" smtClean="0"/>
              <a:t>Ýý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Čti </a:t>
            </a:r>
            <a:r>
              <a:rPr lang="cs-CZ" dirty="0" smtClean="0"/>
              <a:t>slabiky:</a:t>
            </a:r>
          </a:p>
          <a:p>
            <a:r>
              <a:rPr lang="cs-CZ" dirty="0" err="1" smtClean="0"/>
              <a:t>Sa</a:t>
            </a:r>
            <a:r>
              <a:rPr lang="cs-CZ" dirty="0" smtClean="0"/>
              <a:t> </a:t>
            </a:r>
            <a:r>
              <a:rPr lang="cs-CZ" dirty="0"/>
              <a:t>s</a:t>
            </a:r>
            <a:r>
              <a:rPr lang="cs-CZ" dirty="0" smtClean="0"/>
              <a:t>e  </a:t>
            </a:r>
            <a:r>
              <a:rPr lang="cs-CZ" dirty="0"/>
              <a:t>s</a:t>
            </a:r>
            <a:r>
              <a:rPr lang="cs-CZ" dirty="0" smtClean="0"/>
              <a:t>o   </a:t>
            </a:r>
            <a:r>
              <a:rPr lang="cs-CZ" dirty="0" err="1"/>
              <a:t>s</a:t>
            </a:r>
            <a:r>
              <a:rPr lang="cs-CZ" dirty="0" err="1" smtClean="0"/>
              <a:t>y</a:t>
            </a:r>
            <a:r>
              <a:rPr lang="cs-CZ" dirty="0" smtClean="0"/>
              <a:t>    </a:t>
            </a:r>
            <a:r>
              <a:rPr lang="cs-CZ" dirty="0" err="1"/>
              <a:t>s</a:t>
            </a:r>
            <a:r>
              <a:rPr lang="cs-CZ" dirty="0" err="1" smtClean="0"/>
              <a:t>u</a:t>
            </a:r>
            <a:r>
              <a:rPr lang="cs-CZ" dirty="0" smtClean="0"/>
              <a:t>   </a:t>
            </a:r>
            <a:r>
              <a:rPr lang="cs-CZ" dirty="0" err="1"/>
              <a:t>S</a:t>
            </a:r>
            <a:r>
              <a:rPr lang="cs-CZ" dirty="0" err="1" smtClean="0"/>
              <a:t>u</a:t>
            </a:r>
            <a:r>
              <a:rPr lang="cs-CZ" dirty="0" smtClean="0"/>
              <a:t>   </a:t>
            </a:r>
            <a:r>
              <a:rPr lang="cs-CZ" dirty="0" err="1" smtClean="0"/>
              <a:t>Sá</a:t>
            </a:r>
            <a:r>
              <a:rPr lang="cs-CZ" dirty="0" smtClean="0"/>
              <a:t>    </a:t>
            </a:r>
            <a:r>
              <a:rPr lang="cs-CZ" dirty="0" err="1"/>
              <a:t>s</a:t>
            </a:r>
            <a:r>
              <a:rPr lang="cs-CZ" dirty="0" err="1" smtClean="0"/>
              <a:t>é</a:t>
            </a:r>
            <a:r>
              <a:rPr lang="cs-CZ" dirty="0" smtClean="0"/>
              <a:t>    </a:t>
            </a:r>
            <a:r>
              <a:rPr lang="cs-CZ" dirty="0" err="1" smtClean="0"/>
              <a:t>Sý</a:t>
            </a:r>
            <a:r>
              <a:rPr lang="cs-CZ" dirty="0" smtClean="0"/>
              <a:t>   </a:t>
            </a:r>
            <a:r>
              <a:rPr lang="cs-CZ" dirty="0" err="1" smtClean="0"/>
              <a:t>só</a:t>
            </a:r>
            <a:r>
              <a:rPr lang="cs-CZ" dirty="0" smtClean="0"/>
              <a:t>   </a:t>
            </a:r>
            <a:r>
              <a:rPr lang="cs-CZ" dirty="0" err="1" smtClean="0"/>
              <a:t>sa</a:t>
            </a:r>
            <a:endParaRPr lang="cs-CZ" dirty="0" smtClean="0"/>
          </a:p>
          <a:p>
            <a:r>
              <a:rPr lang="cs-CZ" dirty="0" smtClean="0"/>
              <a:t>Se   So   </a:t>
            </a:r>
            <a:r>
              <a:rPr lang="cs-CZ" dirty="0" err="1"/>
              <a:t>s</a:t>
            </a:r>
            <a:r>
              <a:rPr lang="cs-CZ" dirty="0" err="1" smtClean="0"/>
              <a:t>a</a:t>
            </a:r>
            <a:r>
              <a:rPr lang="cs-CZ" dirty="0" smtClean="0"/>
              <a:t>   </a:t>
            </a:r>
            <a:r>
              <a:rPr lang="cs-CZ" dirty="0" err="1" smtClean="0"/>
              <a:t>su</a:t>
            </a:r>
            <a:r>
              <a:rPr lang="cs-CZ" dirty="0" smtClean="0"/>
              <a:t>   </a:t>
            </a:r>
            <a:r>
              <a:rPr lang="cs-CZ" dirty="0" err="1" smtClean="0"/>
              <a:t>sů</a:t>
            </a:r>
            <a:r>
              <a:rPr lang="cs-CZ" dirty="0" smtClean="0"/>
              <a:t>   </a:t>
            </a:r>
            <a:r>
              <a:rPr lang="cs-CZ" dirty="0" err="1" smtClean="0"/>
              <a:t>Sé</a:t>
            </a:r>
            <a:r>
              <a:rPr lang="cs-CZ" dirty="0" smtClean="0"/>
              <a:t>   </a:t>
            </a:r>
            <a:r>
              <a:rPr lang="cs-CZ" dirty="0" err="1" smtClean="0"/>
              <a:t>su</a:t>
            </a:r>
            <a:r>
              <a:rPr lang="cs-CZ" dirty="0" smtClean="0"/>
              <a:t>   </a:t>
            </a:r>
            <a:r>
              <a:rPr lang="cs-CZ" dirty="0"/>
              <a:t>s</a:t>
            </a:r>
            <a:r>
              <a:rPr lang="cs-CZ" dirty="0" smtClean="0"/>
              <a:t>o   se    </a:t>
            </a:r>
            <a:r>
              <a:rPr lang="cs-CZ" dirty="0" err="1" smtClean="0"/>
              <a:t>sa</a:t>
            </a:r>
            <a:r>
              <a:rPr lang="cs-CZ" dirty="0" smtClean="0"/>
              <a:t>   so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la   </a:t>
            </a:r>
            <a:r>
              <a:rPr lang="cs-CZ" dirty="0" err="1"/>
              <a:t>Lí</a:t>
            </a:r>
            <a:r>
              <a:rPr lang="cs-CZ" dirty="0"/>
              <a:t>    </a:t>
            </a:r>
            <a:r>
              <a:rPr lang="cs-CZ" dirty="0" err="1"/>
              <a:t>le</a:t>
            </a:r>
            <a:r>
              <a:rPr lang="cs-CZ" dirty="0"/>
              <a:t>    </a:t>
            </a:r>
            <a:r>
              <a:rPr lang="cs-CZ" dirty="0" err="1"/>
              <a:t>Lá</a:t>
            </a:r>
            <a:r>
              <a:rPr lang="cs-CZ" dirty="0"/>
              <a:t>     </a:t>
            </a:r>
            <a:r>
              <a:rPr lang="cs-CZ" dirty="0" err="1"/>
              <a:t>lo</a:t>
            </a:r>
            <a:r>
              <a:rPr lang="cs-CZ" dirty="0"/>
              <a:t>    </a:t>
            </a:r>
            <a:r>
              <a:rPr lang="cs-CZ" dirty="0" err="1"/>
              <a:t>ló</a:t>
            </a:r>
            <a:r>
              <a:rPr lang="cs-CZ" dirty="0"/>
              <a:t>     </a:t>
            </a:r>
            <a:r>
              <a:rPr lang="cs-CZ" dirty="0" err="1"/>
              <a:t>lu</a:t>
            </a:r>
            <a:r>
              <a:rPr lang="cs-CZ" dirty="0"/>
              <a:t>    </a:t>
            </a:r>
            <a:r>
              <a:rPr lang="cs-CZ" dirty="0" err="1"/>
              <a:t>Lů</a:t>
            </a:r>
            <a:r>
              <a:rPr lang="cs-CZ" dirty="0"/>
              <a:t>    </a:t>
            </a:r>
            <a:r>
              <a:rPr lang="cs-CZ" dirty="0" err="1"/>
              <a:t>li</a:t>
            </a:r>
            <a:r>
              <a:rPr lang="cs-CZ" dirty="0"/>
              <a:t>    </a:t>
            </a:r>
            <a:r>
              <a:rPr lang="cs-CZ" dirty="0" err="1"/>
              <a:t>lé</a:t>
            </a:r>
            <a:endParaRPr lang="cs-CZ" dirty="0"/>
          </a:p>
          <a:p>
            <a:r>
              <a:rPr lang="cs-CZ" dirty="0" err="1"/>
              <a:t>Lu</a:t>
            </a:r>
            <a:r>
              <a:rPr lang="cs-CZ" dirty="0"/>
              <a:t>   </a:t>
            </a:r>
            <a:r>
              <a:rPr lang="cs-CZ" dirty="0" err="1"/>
              <a:t>lů</a:t>
            </a:r>
            <a:r>
              <a:rPr lang="cs-CZ" dirty="0"/>
              <a:t>   </a:t>
            </a:r>
            <a:r>
              <a:rPr lang="cs-CZ" dirty="0" err="1"/>
              <a:t>Lá</a:t>
            </a:r>
            <a:r>
              <a:rPr lang="cs-CZ" dirty="0"/>
              <a:t>    </a:t>
            </a:r>
            <a:r>
              <a:rPr lang="cs-CZ" dirty="0" err="1"/>
              <a:t>lí</a:t>
            </a:r>
            <a:r>
              <a:rPr lang="cs-CZ" dirty="0"/>
              <a:t>     </a:t>
            </a:r>
            <a:r>
              <a:rPr lang="cs-CZ" dirty="0" err="1"/>
              <a:t>Lo</a:t>
            </a:r>
            <a:r>
              <a:rPr lang="cs-CZ" dirty="0"/>
              <a:t>     </a:t>
            </a:r>
            <a:r>
              <a:rPr lang="cs-CZ" dirty="0" err="1"/>
              <a:t>le</a:t>
            </a:r>
            <a:r>
              <a:rPr lang="cs-CZ" dirty="0"/>
              <a:t>     </a:t>
            </a:r>
            <a:r>
              <a:rPr lang="cs-CZ" dirty="0" err="1"/>
              <a:t>Lu</a:t>
            </a:r>
            <a:r>
              <a:rPr lang="cs-CZ" dirty="0"/>
              <a:t>   la    </a:t>
            </a:r>
            <a:r>
              <a:rPr lang="cs-CZ" dirty="0" err="1"/>
              <a:t>li</a:t>
            </a:r>
            <a:r>
              <a:rPr lang="cs-CZ" dirty="0"/>
              <a:t>    </a:t>
            </a:r>
            <a:r>
              <a:rPr lang="cs-CZ" dirty="0" err="1"/>
              <a:t>lé</a:t>
            </a:r>
            <a:r>
              <a:rPr lang="cs-CZ" dirty="0"/>
              <a:t>            </a:t>
            </a:r>
          </a:p>
          <a:p>
            <a:r>
              <a:rPr lang="cs-CZ" dirty="0"/>
              <a:t> </a:t>
            </a:r>
          </a:p>
          <a:p>
            <a:r>
              <a:rPr lang="cs-CZ" dirty="0" err="1" smtClean="0"/>
              <a:t>pe</a:t>
            </a:r>
            <a:r>
              <a:rPr lang="cs-CZ" dirty="0" smtClean="0"/>
              <a:t>   po   </a:t>
            </a:r>
            <a:r>
              <a:rPr lang="cs-CZ" dirty="0" err="1" smtClean="0"/>
              <a:t>pů</a:t>
            </a:r>
            <a:r>
              <a:rPr lang="cs-CZ" dirty="0" smtClean="0"/>
              <a:t>    Pa   </a:t>
            </a:r>
            <a:r>
              <a:rPr lang="cs-CZ" dirty="0" err="1" smtClean="0"/>
              <a:t>pe</a:t>
            </a:r>
            <a:r>
              <a:rPr lang="cs-CZ" dirty="0" smtClean="0"/>
              <a:t>    </a:t>
            </a:r>
            <a:r>
              <a:rPr lang="cs-CZ" dirty="0" err="1" smtClean="0"/>
              <a:t>py</a:t>
            </a:r>
            <a:r>
              <a:rPr lang="cs-CZ" dirty="0" smtClean="0"/>
              <a:t>    </a:t>
            </a:r>
            <a:r>
              <a:rPr lang="cs-CZ" dirty="0" err="1" smtClean="0"/>
              <a:t>pó</a:t>
            </a:r>
            <a:r>
              <a:rPr lang="cs-CZ" dirty="0" smtClean="0"/>
              <a:t>    pí    pá   </a:t>
            </a:r>
            <a:r>
              <a:rPr lang="cs-CZ" dirty="0" err="1" smtClean="0"/>
              <a:t>Pe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/>
              <a:t>p</a:t>
            </a:r>
            <a:r>
              <a:rPr lang="cs-CZ" dirty="0" smtClean="0"/>
              <a:t>o    </a:t>
            </a:r>
            <a:r>
              <a:rPr lang="cs-CZ" dirty="0" err="1" smtClean="0"/>
              <a:t>pu</a:t>
            </a:r>
            <a:r>
              <a:rPr lang="cs-CZ" dirty="0" smtClean="0"/>
              <a:t>    </a:t>
            </a:r>
            <a:r>
              <a:rPr lang="cs-CZ" dirty="0" err="1" smtClean="0"/>
              <a:t>Pe</a:t>
            </a:r>
            <a:r>
              <a:rPr lang="cs-CZ" dirty="0" smtClean="0"/>
              <a:t>    Pá    </a:t>
            </a:r>
            <a:r>
              <a:rPr lang="cs-CZ" dirty="0" err="1" smtClean="0"/>
              <a:t>pý</a:t>
            </a:r>
            <a:r>
              <a:rPr lang="cs-CZ" dirty="0" smtClean="0"/>
              <a:t>    </a:t>
            </a:r>
            <a:r>
              <a:rPr lang="cs-CZ" dirty="0" err="1" smtClean="0"/>
              <a:t>Pů</a:t>
            </a:r>
            <a:r>
              <a:rPr lang="cs-CZ" dirty="0" smtClean="0"/>
              <a:t>    </a:t>
            </a:r>
            <a:r>
              <a:rPr lang="cs-CZ" dirty="0" err="1" smtClean="0"/>
              <a:t>pa</a:t>
            </a:r>
            <a:r>
              <a:rPr lang="cs-CZ" dirty="0" smtClean="0"/>
              <a:t>    </a:t>
            </a:r>
            <a:r>
              <a:rPr lang="cs-CZ" dirty="0" err="1" smtClean="0"/>
              <a:t>pe</a:t>
            </a:r>
            <a:r>
              <a:rPr lang="cs-CZ" dirty="0" smtClean="0"/>
              <a:t>    </a:t>
            </a:r>
            <a:r>
              <a:rPr lang="cs-CZ" dirty="0" err="1" smtClean="0"/>
              <a:t>Pú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Zkus číst slova:</a:t>
            </a:r>
          </a:p>
          <a:p>
            <a:r>
              <a:rPr lang="cs-CZ" dirty="0" err="1"/>
              <a:t>p</a:t>
            </a:r>
            <a:r>
              <a:rPr lang="cs-CZ" dirty="0" err="1" smtClean="0"/>
              <a:t>e</a:t>
            </a:r>
            <a:r>
              <a:rPr lang="cs-CZ" dirty="0" smtClean="0"/>
              <a:t>  </a:t>
            </a:r>
            <a:r>
              <a:rPr lang="cs-CZ" dirty="0" err="1" smtClean="0"/>
              <a:t>pa</a:t>
            </a:r>
            <a:r>
              <a:rPr lang="cs-CZ" dirty="0" smtClean="0"/>
              <a:t>		</a:t>
            </a:r>
            <a:r>
              <a:rPr lang="cs-CZ" dirty="0" err="1" smtClean="0"/>
              <a:t>ma</a:t>
            </a:r>
            <a:r>
              <a:rPr lang="cs-CZ" dirty="0" smtClean="0"/>
              <a:t>  </a:t>
            </a:r>
            <a:r>
              <a:rPr lang="cs-CZ" dirty="0" err="1" smtClean="0"/>
              <a:t>pa</a:t>
            </a:r>
            <a:r>
              <a:rPr lang="cs-CZ" dirty="0" smtClean="0"/>
              <a:t>		O  la</a:t>
            </a:r>
          </a:p>
          <a:p>
            <a:r>
              <a:rPr lang="cs-CZ" dirty="0"/>
              <a:t>p</a:t>
            </a:r>
            <a:r>
              <a:rPr lang="cs-CZ" dirty="0" smtClean="0"/>
              <a:t>o  </a:t>
            </a:r>
            <a:r>
              <a:rPr lang="cs-CZ" dirty="0" err="1" smtClean="0"/>
              <a:t>le</a:t>
            </a:r>
            <a:r>
              <a:rPr lang="cs-CZ" dirty="0" smtClean="0"/>
              <a:t>		má  ta		O  ta</a:t>
            </a:r>
          </a:p>
          <a:p>
            <a:r>
              <a:rPr lang="cs-CZ" dirty="0" err="1" smtClean="0"/>
              <a:t>lí</a:t>
            </a:r>
            <a:r>
              <a:rPr lang="cs-CZ" dirty="0" smtClean="0"/>
              <a:t>  </a:t>
            </a:r>
            <a:r>
              <a:rPr lang="cs-CZ" dirty="0" err="1" smtClean="0"/>
              <a:t>pa</a:t>
            </a:r>
            <a:r>
              <a:rPr lang="cs-CZ" dirty="0" smtClean="0"/>
              <a:t>		</a:t>
            </a:r>
            <a:r>
              <a:rPr lang="cs-CZ" dirty="0" err="1" smtClean="0"/>
              <a:t>ma</a:t>
            </a:r>
            <a:r>
              <a:rPr lang="cs-CZ" dirty="0" smtClean="0"/>
              <a:t> </a:t>
            </a:r>
            <a:r>
              <a:rPr lang="cs-CZ" dirty="0" err="1" smtClean="0"/>
              <a:t>lá</a:t>
            </a:r>
            <a:r>
              <a:rPr lang="cs-CZ" dirty="0" smtClean="0"/>
              <a:t>		Mí  la</a:t>
            </a:r>
          </a:p>
          <a:p>
            <a:r>
              <a:rPr lang="cs-CZ" dirty="0"/>
              <a:t>t</a:t>
            </a:r>
            <a:r>
              <a:rPr lang="cs-CZ" dirty="0" smtClean="0"/>
              <a:t>o  pí		</a:t>
            </a:r>
            <a:r>
              <a:rPr lang="cs-CZ" dirty="0" err="1" smtClean="0"/>
              <a:t>lá</a:t>
            </a:r>
            <a:r>
              <a:rPr lang="cs-CZ" dirty="0" smtClean="0"/>
              <a:t>  </a:t>
            </a:r>
            <a:r>
              <a:rPr lang="cs-CZ" dirty="0" err="1" smtClean="0"/>
              <a:t>me</a:t>
            </a:r>
            <a:r>
              <a:rPr lang="cs-CZ" dirty="0" smtClean="0"/>
              <a:t>                      </a:t>
            </a:r>
            <a:r>
              <a:rPr lang="cs-CZ" dirty="0" err="1" smtClean="0"/>
              <a:t>tá</a:t>
            </a:r>
            <a:r>
              <a:rPr lang="cs-CZ" dirty="0" smtClean="0"/>
              <a:t>  </a:t>
            </a:r>
            <a:r>
              <a:rPr lang="cs-CZ" dirty="0" err="1" smtClean="0"/>
              <a:t>pe</a:t>
            </a:r>
            <a:endParaRPr lang="cs-CZ" dirty="0" smtClean="0"/>
          </a:p>
          <a:p>
            <a:r>
              <a:rPr lang="cs-CZ" dirty="0" err="1" smtClean="0"/>
              <a:t>Tá</a:t>
            </a:r>
            <a:r>
              <a:rPr lang="cs-CZ" dirty="0" smtClean="0"/>
              <a:t>  ta                       </a:t>
            </a:r>
            <a:r>
              <a:rPr lang="cs-CZ" dirty="0" err="1" smtClean="0"/>
              <a:t>te</a:t>
            </a:r>
            <a:r>
              <a:rPr lang="cs-CZ" dirty="0" smtClean="0"/>
              <a:t>  ta                        </a:t>
            </a:r>
            <a:r>
              <a:rPr lang="cs-CZ" dirty="0" err="1" smtClean="0"/>
              <a:t>te</a:t>
            </a:r>
            <a:r>
              <a:rPr lang="cs-CZ" dirty="0" smtClean="0"/>
              <a:t>  </a:t>
            </a:r>
            <a:r>
              <a:rPr lang="cs-CZ" dirty="0" err="1" smtClean="0"/>
              <a:t>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128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9956" y="1179066"/>
            <a:ext cx="8199681" cy="4678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Autor: Hana Červená</a:t>
            </a:r>
          </a:p>
          <a:p>
            <a:r>
              <a:rPr lang="cs-CZ" dirty="0"/>
              <a:t>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 smtClean="0"/>
              <a:t>Zpracováno v programu Microsoft Office 2010.</a:t>
            </a:r>
          </a:p>
          <a:p>
            <a:endParaRPr lang="cs-CZ" dirty="0"/>
          </a:p>
          <a:p>
            <a:r>
              <a:rPr lang="cs-CZ" dirty="0" smtClean="0"/>
              <a:t>Použité obrázky pocházejí z webu Office.com (Klipart)</a:t>
            </a:r>
          </a:p>
          <a:p>
            <a:r>
              <a:rPr lang="cs-CZ" sz="1000" dirty="0" smtClean="0"/>
              <a:t>Sako </a:t>
            </a:r>
            <a:r>
              <a:rPr lang="cs-CZ" sz="1000" dirty="0"/>
              <a:t>– </a:t>
            </a:r>
            <a:r>
              <a:rPr lang="cs-CZ" sz="1000" dirty="0">
                <a:hlinkClick r:id="rId2"/>
              </a:rPr>
              <a:t>http://office.microsoft.com/cs-cz/images/results.aspx?qu=sako&amp;ex=1#ai:MC900343177|mt:1</a:t>
            </a:r>
            <a:r>
              <a:rPr lang="cs-CZ" sz="1000" dirty="0" smtClean="0">
                <a:hlinkClick r:id="rId2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Sad – </a:t>
            </a:r>
            <a:r>
              <a:rPr lang="en-US" sz="1000" dirty="0">
                <a:hlinkClick r:id="rId3"/>
              </a:rPr>
              <a:t>http://office.microsoft.com/cs-cz/images/results.aspx?qu=sad&amp;ex=1#ai:MC900237245|mt:1|</a:t>
            </a:r>
            <a:endParaRPr lang="cs-CZ" sz="1000" dirty="0"/>
          </a:p>
          <a:p>
            <a:r>
              <a:rPr lang="cs-CZ" sz="1000" dirty="0" smtClean="0"/>
              <a:t>Sandále </a:t>
            </a:r>
            <a:r>
              <a:rPr lang="cs-CZ" sz="1000" dirty="0"/>
              <a:t>– </a:t>
            </a:r>
            <a:r>
              <a:rPr lang="cs-CZ" sz="1000" dirty="0">
                <a:hlinkClick r:id="rId4"/>
              </a:rPr>
              <a:t>http://office.microsoft.com/cs-cz/images/results.aspx?qu=boty&amp;ex=1#ai:MC900252199|mt:1</a:t>
            </a:r>
            <a:r>
              <a:rPr lang="cs-CZ" sz="1000" dirty="0" smtClean="0">
                <a:hlinkClick r:id="rId4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Sáňky  </a:t>
            </a:r>
            <a:r>
              <a:rPr lang="cs-CZ" sz="1000" dirty="0"/>
              <a:t>- </a:t>
            </a:r>
            <a:r>
              <a:rPr lang="cs-CZ" sz="1000" dirty="0">
                <a:hlinkClick r:id="rId5"/>
              </a:rPr>
              <a:t>http://office.microsoft.com/cs-cz/images/results.aspx?qu=s%C3%A1n%C4%9B&amp;ex=1#ai:MC900353705|mt:1</a:t>
            </a:r>
            <a:r>
              <a:rPr lang="cs-CZ" sz="1000" dirty="0" smtClean="0">
                <a:hlinkClick r:id="rId5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Seno </a:t>
            </a:r>
            <a:r>
              <a:rPr lang="cs-CZ" sz="1000" dirty="0"/>
              <a:t>– </a:t>
            </a:r>
            <a:r>
              <a:rPr lang="cs-CZ" sz="1000" dirty="0">
                <a:hlinkClick r:id="rId6"/>
              </a:rPr>
              <a:t>http://office.microsoft.com/cs-cz/images/results.aspx?qu=seno&amp;ex=1#ai:MC900215685|mt:1</a:t>
            </a:r>
            <a:r>
              <a:rPr lang="cs-CZ" sz="1000" dirty="0" smtClean="0">
                <a:hlinkClick r:id="rId6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Sedlo </a:t>
            </a:r>
            <a:r>
              <a:rPr lang="cs-CZ" sz="1000" dirty="0"/>
              <a:t>– </a:t>
            </a:r>
            <a:r>
              <a:rPr lang="cs-CZ" sz="1000" dirty="0">
                <a:hlinkClick r:id="rId7"/>
              </a:rPr>
              <a:t>http://office.microsoft.com/cs-cz/images/results.aspx?qu=sedlo&amp;ex=1#ai:MC900235193|mt:1</a:t>
            </a:r>
            <a:r>
              <a:rPr lang="cs-CZ" sz="1000" dirty="0" smtClean="0">
                <a:hlinkClick r:id="rId7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Kůň </a:t>
            </a:r>
            <a:r>
              <a:rPr lang="cs-CZ" sz="1000" dirty="0" smtClean="0"/>
              <a:t>-  </a:t>
            </a:r>
            <a:r>
              <a:rPr lang="cs-CZ" sz="1000" dirty="0">
                <a:hlinkClick r:id="rId8"/>
              </a:rPr>
              <a:t>http://office.microsoft.com/cs-cz/images/results.aspx?qu=sedlo&amp;ex=1#ai:MC900235199|mt:1</a:t>
            </a:r>
            <a:r>
              <a:rPr lang="cs-CZ" sz="1000" dirty="0" smtClean="0">
                <a:hlinkClick r:id="rId8"/>
              </a:rPr>
              <a:t>|</a:t>
            </a:r>
            <a:endParaRPr lang="cs-CZ" sz="1000" dirty="0" smtClean="0"/>
          </a:p>
          <a:p>
            <a:r>
              <a:rPr lang="cs-CZ" sz="1000" dirty="0"/>
              <a:t>Sekera – </a:t>
            </a:r>
            <a:r>
              <a:rPr lang="cs-CZ" sz="1000" dirty="0">
                <a:hlinkClick r:id="rId9"/>
              </a:rPr>
              <a:t>http://office.microsoft.com/cs-cz/images/results.aspx?qu=sekera&amp;ex=1#ai:MC900238178</a:t>
            </a:r>
            <a:r>
              <a:rPr lang="cs-CZ" sz="1000" dirty="0" smtClean="0">
                <a:hlinkClick r:id="rId9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Sýr </a:t>
            </a:r>
            <a:r>
              <a:rPr lang="cs-CZ" sz="1000" dirty="0"/>
              <a:t>– </a:t>
            </a:r>
            <a:r>
              <a:rPr lang="cs-CZ" sz="1000" dirty="0">
                <a:hlinkClick r:id="rId10"/>
              </a:rPr>
              <a:t>http://office.microsoft.com/cs-cz/images/results.aspx?qu=s%C3%BDr&amp;ex=1#ai:MC900215775|mt:1</a:t>
            </a:r>
            <a:r>
              <a:rPr lang="cs-CZ" sz="1000" dirty="0" smtClean="0">
                <a:hlinkClick r:id="rId10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Síť </a:t>
            </a:r>
            <a:r>
              <a:rPr lang="cs-CZ" sz="1000" dirty="0"/>
              <a:t>– </a:t>
            </a:r>
            <a:r>
              <a:rPr lang="cs-CZ" sz="1000" dirty="0">
                <a:hlinkClick r:id="rId11"/>
              </a:rPr>
              <a:t>http://office.microsoft.com/cs-cz/images/results.aspx?qu=s%C3%AD%C5%A5&amp;ex=1#ai:MP900387435|mt:1,2</a:t>
            </a:r>
            <a:r>
              <a:rPr lang="cs-CZ" sz="1000" dirty="0" smtClean="0">
                <a:hlinkClick r:id="rId11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Síto </a:t>
            </a:r>
            <a:r>
              <a:rPr lang="cs-CZ" sz="1000" dirty="0"/>
              <a:t>– </a:t>
            </a:r>
            <a:r>
              <a:rPr lang="cs-CZ" sz="1000" dirty="0">
                <a:hlinkClick r:id="rId12"/>
              </a:rPr>
              <a:t>http://office.microsoft.com/cs-cz/images/results.aspx?qu=s%C3%ADto&amp;ex=1#ai:MC900149818|mt:1</a:t>
            </a:r>
            <a:r>
              <a:rPr lang="cs-CZ" sz="1000" dirty="0" smtClean="0">
                <a:hlinkClick r:id="rId12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Sýkorka </a:t>
            </a:r>
            <a:r>
              <a:rPr lang="cs-CZ" sz="1000" dirty="0"/>
              <a:t>– </a:t>
            </a:r>
            <a:r>
              <a:rPr lang="cs-CZ" sz="1000" dirty="0">
                <a:hlinkClick r:id="rId13"/>
              </a:rPr>
              <a:t>http://office.microsoft.com/cs-cz/images/results.aspx?qu=s%C3%BDkora&amp;ex=1#ai:MC900109229</a:t>
            </a:r>
            <a:r>
              <a:rPr lang="cs-CZ" sz="1000" dirty="0" smtClean="0">
                <a:hlinkClick r:id="rId13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Sova </a:t>
            </a:r>
            <a:r>
              <a:rPr lang="cs-CZ" sz="1000" dirty="0"/>
              <a:t>– </a:t>
            </a:r>
            <a:r>
              <a:rPr lang="cs-CZ" sz="1000" dirty="0">
                <a:hlinkClick r:id="rId14"/>
              </a:rPr>
              <a:t>http://office.microsoft.com/cs-cz/images/results.aspx?qu=sova&amp;ex=1#ai:MP900406517</a:t>
            </a:r>
            <a:r>
              <a:rPr lang="cs-CZ" sz="1000" dirty="0" smtClean="0">
                <a:hlinkClick r:id="rId14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Sopka </a:t>
            </a:r>
            <a:r>
              <a:rPr lang="cs-CZ" sz="1000" dirty="0"/>
              <a:t>– </a:t>
            </a:r>
            <a:r>
              <a:rPr lang="cs-CZ" sz="1000" dirty="0">
                <a:hlinkClick r:id="rId15"/>
              </a:rPr>
              <a:t>http://office.microsoft.com/cs-cz/images/results.aspx?qu=sopka&amp;ex=1#ai:MC900028169|mt:1</a:t>
            </a:r>
            <a:r>
              <a:rPr lang="cs-CZ" sz="1000" dirty="0" smtClean="0">
                <a:hlinkClick r:id="rId15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Solit </a:t>
            </a:r>
            <a:r>
              <a:rPr lang="cs-CZ" sz="1000" dirty="0"/>
              <a:t>– </a:t>
            </a:r>
            <a:r>
              <a:rPr lang="cs-CZ" sz="1000" dirty="0">
                <a:hlinkClick r:id="rId16"/>
              </a:rPr>
              <a:t>http://office.microsoft.com/cs-cz/images/results.aspx?qu=s%C5%AFl&amp;ex=1#ai:MC900037088|mt:1</a:t>
            </a:r>
            <a:r>
              <a:rPr lang="cs-CZ" sz="1000" dirty="0" smtClean="0">
                <a:hlinkClick r:id="rId16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Sušenky </a:t>
            </a:r>
            <a:r>
              <a:rPr lang="cs-CZ" sz="1000" dirty="0" smtClean="0"/>
              <a:t>– </a:t>
            </a:r>
            <a:r>
              <a:rPr lang="en-US" sz="1000" dirty="0">
                <a:hlinkClick r:id="rId17"/>
              </a:rPr>
              <a:t>http://office.microsoft.com/cs-cz/images/results.aspx?qu=su%C5%A1enky&amp;ex=1#ai:MC900290270|mt:1</a:t>
            </a:r>
            <a:r>
              <a:rPr lang="en-US" sz="1000" dirty="0" smtClean="0">
                <a:hlinkClick r:id="rId17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Sudy </a:t>
            </a:r>
            <a:r>
              <a:rPr lang="cs-CZ" sz="1000" dirty="0" smtClean="0"/>
              <a:t>– </a:t>
            </a:r>
            <a:r>
              <a:rPr lang="en-US" sz="1000" dirty="0">
                <a:hlinkClick r:id="rId18"/>
              </a:rPr>
              <a:t>http://office.microsoft.com/cs-cz/images/results.aspx?qu=sudy&amp;ex=1#ai:MC900290763|mt:1</a:t>
            </a:r>
            <a:r>
              <a:rPr lang="en-US" sz="1000" dirty="0" smtClean="0">
                <a:hlinkClick r:id="rId18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Sukně </a:t>
            </a:r>
            <a:r>
              <a:rPr lang="cs-CZ" sz="1000" dirty="0" smtClean="0"/>
              <a:t>– </a:t>
            </a:r>
            <a:r>
              <a:rPr lang="en-US" sz="1000" dirty="0">
                <a:hlinkClick r:id="rId19"/>
              </a:rPr>
              <a:t>http://office.microsoft.com/cs-cz/images/results.aspx?qu=sukn%C4%9B&amp;ex=1#ai:MC900113322|mt:1</a:t>
            </a:r>
            <a:r>
              <a:rPr lang="en-US" sz="1000" dirty="0" smtClean="0">
                <a:hlinkClick r:id="rId19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Sůl </a:t>
            </a:r>
            <a:r>
              <a:rPr lang="cs-CZ" sz="1000" dirty="0" smtClean="0"/>
              <a:t>- </a:t>
            </a:r>
            <a:r>
              <a:rPr lang="en-US" sz="1000" dirty="0">
                <a:hlinkClick r:id="rId20"/>
              </a:rPr>
              <a:t>http://office.microsoft.com/cs-cz/images/results.aspx?qu=s%C5%AFl&amp;ex=1#ai:MC900413362</a:t>
            </a:r>
            <a:r>
              <a:rPr lang="en-US" sz="1000" dirty="0" smtClean="0">
                <a:hlinkClick r:id="rId20"/>
              </a:rPr>
              <a:t>|</a:t>
            </a:r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27336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</TotalTime>
  <Words>416</Words>
  <Application>Microsoft Office PowerPoint</Application>
  <PresentationFormat>Předvádění na obrazovce (4:3)</PresentationFormat>
  <Paragraphs>260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VY_32_INOVACE_19_Slabiky 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Čeština</dc:title>
  <dc:creator>Zak</dc:creator>
  <cp:lastModifiedBy>ZŠ a MŠ Liběšice</cp:lastModifiedBy>
  <cp:revision>62</cp:revision>
  <dcterms:created xsi:type="dcterms:W3CDTF">2011-03-24T14:47:19Z</dcterms:created>
  <dcterms:modified xsi:type="dcterms:W3CDTF">2013-02-22T10:21:06Z</dcterms:modified>
</cp:coreProperties>
</file>