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73" r:id="rId2"/>
    <p:sldId id="272" r:id="rId3"/>
    <p:sldId id="275" r:id="rId4"/>
    <p:sldId id="276" r:id="rId5"/>
    <p:sldId id="277" r:id="rId6"/>
    <p:sldId id="278" r:id="rId7"/>
    <p:sldId id="279" r:id="rId8"/>
    <p:sldId id="270" r:id="rId9"/>
    <p:sldId id="268" r:id="rId10"/>
    <p:sldId id="271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75" autoAdjust="0"/>
  </p:normalViewPr>
  <p:slideViewPr>
    <p:cSldViewPr>
      <p:cViewPr>
        <p:scale>
          <a:sx n="120" d="100"/>
          <a:sy n="120" d="100"/>
        </p:scale>
        <p:origin x="180" y="18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E40A0-E6E8-4C55-95FE-A7C95F99417E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5A86D-D40C-4ABE-B29A-00E6C6BC43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753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Padáky, pařez, pantofle, </a:t>
            </a:r>
            <a:r>
              <a:rPr lang="cs-CZ" baseline="0" dirty="0" smtClean="0"/>
              <a:t>papír, pastelky    </a:t>
            </a:r>
            <a:r>
              <a:rPr lang="cs-CZ" baseline="0" dirty="0" smtClean="0"/>
              <a:t>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713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Peníze, peněženka, </a:t>
            </a:r>
            <a:r>
              <a:rPr lang="cs-CZ" baseline="0" dirty="0" smtClean="0"/>
              <a:t>pero, peříčko, pekař     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720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Pila, pytel, pilot, píšťalka</a:t>
            </a:r>
            <a:r>
              <a:rPr lang="cs-CZ" baseline="0" dirty="0" smtClean="0"/>
              <a:t>     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667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Pomeranč, podkova, pole      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355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Pulec, </a:t>
            </a:r>
            <a:r>
              <a:rPr lang="cs-CZ" baseline="0" dirty="0" err="1" smtClean="0"/>
              <a:t>pucle</a:t>
            </a:r>
            <a:r>
              <a:rPr lang="cs-CZ" baseline="0" smtClean="0"/>
              <a:t>, pusa     </a:t>
            </a:r>
            <a:r>
              <a:rPr lang="cs-CZ" baseline="0" dirty="0" smtClean="0"/>
              <a:t>-----     klikněte na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a zmizí modrý obdélník.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D1D1E-A2F0-4C45-8010-B94D978DC20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594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Spoj slabiky psané malými a velkými písmeny.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5A86D-D40C-4ABE-B29A-00E6C6BC430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552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 procvičení rozlišení</a:t>
            </a:r>
            <a:r>
              <a:rPr lang="cs-CZ" baseline="0" dirty="0" smtClean="0"/>
              <a:t> malého a velkého písmene S, P.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5A86D-D40C-4ABE-B29A-00E6C6BC430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233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K</a:t>
            </a:r>
            <a:r>
              <a:rPr lang="cs-CZ" baseline="0" smtClean="0"/>
              <a:t> vytisknutí, čtení.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5A86D-D40C-4ABE-B29A-00E6C6BC430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467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476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057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739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3858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988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093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737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188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548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414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528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E224F-5421-43AA-A4E4-AD519E6D3DED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9B2AB-07C0-42AF-B574-FB2A762A2D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047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brko&amp;ex=1#ai:MC900334880|mt:1|" TargetMode="External"/><Relationship Id="rId13" Type="http://schemas.openxmlformats.org/officeDocument/2006/relationships/hyperlink" Target="http://office.microsoft.com/cs-cz/images/results.aspx?qu=p%C3%AD%C5%A1%C5%A5alka&amp;ex=1#ai:MC900191923|mt:1|" TargetMode="External"/><Relationship Id="rId18" Type="http://schemas.openxmlformats.org/officeDocument/2006/relationships/hyperlink" Target="http://office.microsoft.com/cs-cz/images/results.aspx?qu=%C3%BAsta&amp;ex=1#ai:MC900290188|mt:1|" TargetMode="External"/><Relationship Id="rId3" Type="http://schemas.openxmlformats.org/officeDocument/2006/relationships/hyperlink" Target="http://office.microsoft.com/cs-cz/images/results.aspx?qu=pa%C5%99ez&amp;ex=1#ai:MC900281160|" TargetMode="External"/><Relationship Id="rId7" Type="http://schemas.openxmlformats.org/officeDocument/2006/relationships/hyperlink" Target="http://office.microsoft.com/cs-cz/images/results.aspx?qu=pero&amp;ex=1#ai:MC900441726|" TargetMode="External"/><Relationship Id="rId12" Type="http://schemas.openxmlformats.org/officeDocument/2006/relationships/hyperlink" Target="http://office.microsoft.com/cs-cz/images/results.aspx?qu=pilot&amp;ex=1#ai:MC900198600|mt:1|" TargetMode="External"/><Relationship Id="rId17" Type="http://schemas.openxmlformats.org/officeDocument/2006/relationships/hyperlink" Target="http://office.microsoft.com/cs-cz/images/results.aspx?qu=pulec&amp;ex=1#ai:MC900329589|" TargetMode="External"/><Relationship Id="rId2" Type="http://schemas.openxmlformats.org/officeDocument/2006/relationships/hyperlink" Target="http://office.microsoft.com/cs-cz/images/results.aspx?qu=pad%C3%A1ky&amp;ex=1#ai:MC900034537|mt:1|" TargetMode="External"/><Relationship Id="rId16" Type="http://schemas.openxmlformats.org/officeDocument/2006/relationships/hyperlink" Target="http://office.microsoft.com/cs-cz/images/results.aspx?qu=farm%C3%A1%C5%99&amp;ex=1#ai:MC900216886|mt:1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pen%C3%ADze&amp;ex=1#ai:MP900423684|mt:2|" TargetMode="External"/><Relationship Id="rId11" Type="http://schemas.openxmlformats.org/officeDocument/2006/relationships/hyperlink" Target="http://office.microsoft.com/cs-cz/images/results.aspx?qu=pytel&amp;ex=1#ai:MC900352182|mt:1|" TargetMode="External"/><Relationship Id="rId5" Type="http://schemas.openxmlformats.org/officeDocument/2006/relationships/hyperlink" Target="http://office.microsoft.com/cs-cz/images/results.aspx?qu=pap%C3%ADr&amp;ex=1#ai:MC900088648|mt:1|" TargetMode="External"/><Relationship Id="rId15" Type="http://schemas.openxmlformats.org/officeDocument/2006/relationships/hyperlink" Target="http://office.microsoft.com/cs-cz/images/results.aspx?qu=podkova&amp;ex=1#ai:MC900334882|mt:1|" TargetMode="External"/><Relationship Id="rId10" Type="http://schemas.openxmlformats.org/officeDocument/2006/relationships/hyperlink" Target="http://office.microsoft.com/cs-cz/images/results.aspx?qu=pila&amp;ex=1#ai:MC900351395|mt:1|" TargetMode="External"/><Relationship Id="rId19" Type="http://schemas.openxmlformats.org/officeDocument/2006/relationships/hyperlink" Target="http://office.microsoft.com/cs-cz/images/results.aspx?qu=pazzle&amp;ex=1#ai:MC900069869|mt:1|" TargetMode="External"/><Relationship Id="rId4" Type="http://schemas.openxmlformats.org/officeDocument/2006/relationships/hyperlink" Target="http://office.microsoft.com/cs-cz/images/results.aspx?qu=pantofle&amp;ex=1#ai:MC900356471|mt:1|" TargetMode="External"/><Relationship Id="rId9" Type="http://schemas.openxmlformats.org/officeDocument/2006/relationships/hyperlink" Target="http://office.microsoft.com/cs-cz/images/results.aspx?qu=peka%C5%99&amp;ex=1#ai:MC900233584|mt:1|" TargetMode="External"/><Relationship Id="rId14" Type="http://schemas.openxmlformats.org/officeDocument/2006/relationships/hyperlink" Target="http://office.microsoft.com/cs-cz/images/results.aspx?qu=pomeran%C4%8D&amp;ex=1#ai:MC900441720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61048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Calibri" pitchFamily="34" charset="0"/>
                <a:cs typeface="Calibri" pitchFamily="34" charset="0"/>
              </a:rPr>
              <a:t>VY_32_INOVACE_20_Slabiky P</a:t>
            </a:r>
            <a:endParaRPr lang="cs-CZ" sz="3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112031" y="1845848"/>
            <a:ext cx="491993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alibri" pitchFamily="34" charset="0"/>
                <a:cs typeface="Calibri" pitchFamily="34" charset="0"/>
              </a:rPr>
              <a:t>Jazyk a jazyková komunikace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Český jazyk</a:t>
            </a:r>
          </a:p>
          <a:p>
            <a:pPr marL="514350" indent="-514350" algn="ctr">
              <a:buAutoNum type="arabicPeriod"/>
            </a:pPr>
            <a:r>
              <a:rPr lang="cs-CZ" sz="3200" dirty="0">
                <a:latin typeface="Calibri" pitchFamily="34" charset="0"/>
              </a:rPr>
              <a:t>a 2. ročník</a:t>
            </a:r>
          </a:p>
          <a:p>
            <a:pPr algn="ctr"/>
            <a:r>
              <a:rPr lang="cs-CZ" sz="3200" dirty="0">
                <a:latin typeface="Calibri" pitchFamily="34" charset="0"/>
              </a:rPr>
              <a:t>Téma: </a:t>
            </a:r>
            <a:r>
              <a:rPr lang="cs-CZ" sz="3200" dirty="0" smtClean="0">
                <a:latin typeface="Calibri" pitchFamily="34" charset="0"/>
              </a:rPr>
              <a:t>Slabiky</a:t>
            </a:r>
            <a:endParaRPr lang="cs-CZ" sz="3200" dirty="0">
              <a:latin typeface="Calibri" pitchFamily="34" charset="0"/>
            </a:endParaRPr>
          </a:p>
          <a:p>
            <a:pPr algn="ctr"/>
            <a:endParaRPr lang="cs-CZ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15214" y="5157192"/>
            <a:ext cx="29452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Hana Červená</a:t>
            </a:r>
          </a:p>
          <a:p>
            <a:pPr algn="ctr"/>
            <a:r>
              <a:rPr lang="cs-CZ" sz="3200" dirty="0" smtClean="0">
                <a:latin typeface="Calibri" pitchFamily="34" charset="0"/>
                <a:cs typeface="Calibri" pitchFamily="34" charset="0"/>
              </a:rPr>
              <a:t>Vytvořeno: 2011</a:t>
            </a:r>
          </a:p>
        </p:txBody>
      </p:sp>
    </p:spTree>
    <p:extLst>
      <p:ext uri="{BB962C8B-B14F-4D97-AF65-F5344CB8AC3E}">
        <p14:creationId xmlns:p14="http://schemas.microsoft.com/office/powerpoint/2010/main" val="170237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1916832"/>
            <a:ext cx="4824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/>
              <a:t>Slabiky       </a:t>
            </a:r>
            <a:r>
              <a:rPr lang="cs-CZ" sz="4800" dirty="0" smtClean="0"/>
              <a:t>P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67744" y="350100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 Procvičování slabik.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355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52273" y="2518455"/>
            <a:ext cx="590465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900" dirty="0" smtClean="0"/>
              <a:t>Pa, Pá</a:t>
            </a:r>
          </a:p>
          <a:p>
            <a:pPr algn="ctr"/>
            <a:r>
              <a:rPr lang="cs-CZ" sz="13900" dirty="0" err="1" smtClean="0"/>
              <a:t>pa</a:t>
            </a:r>
            <a:r>
              <a:rPr lang="cs-CZ" sz="13900" dirty="0" smtClean="0"/>
              <a:t>, pá</a:t>
            </a:r>
          </a:p>
        </p:txBody>
      </p:sp>
      <p:sp>
        <p:nvSpPr>
          <p:cNvPr id="5" name="Obdélník 4"/>
          <p:cNvSpPr/>
          <p:nvPr/>
        </p:nvSpPr>
        <p:spPr>
          <a:xfrm>
            <a:off x="3132579" y="2878113"/>
            <a:ext cx="5688631" cy="3960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0" name="Picture 6" descr="C:\Documents and Settings\Admin\Local Settings\Temporary Internet Files\Content.IE5\54SQQTLG\MC9000345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50214"/>
            <a:ext cx="241762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Local Settings\Temporary Internet Files\Content.IE5\PS1G53A2\MC9002811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790955"/>
            <a:ext cx="2035521" cy="191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Local Settings\Temporary Internet Files\Content.IE5\54SQQTLG\MC9003564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290" y="535051"/>
            <a:ext cx="1797710" cy="169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barvení,barvy,kresby,papíry,pastelky,školní potřeby,školy,umělecké potřeb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6836"/>
            <a:ext cx="2410811" cy="241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80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75856" y="2550271"/>
            <a:ext cx="54006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900" dirty="0" err="1" smtClean="0"/>
              <a:t>Pe</a:t>
            </a:r>
            <a:r>
              <a:rPr lang="cs-CZ" sz="13900" dirty="0" smtClean="0"/>
              <a:t>, </a:t>
            </a:r>
            <a:r>
              <a:rPr lang="cs-CZ" sz="13900" dirty="0" err="1" smtClean="0"/>
              <a:t>Pé</a:t>
            </a:r>
            <a:endParaRPr lang="cs-CZ" sz="13900" dirty="0" smtClean="0"/>
          </a:p>
          <a:p>
            <a:pPr algn="ctr"/>
            <a:r>
              <a:rPr lang="cs-CZ" sz="13900" dirty="0" err="1" smtClean="0"/>
              <a:t>pe</a:t>
            </a:r>
            <a:r>
              <a:rPr lang="cs-CZ" sz="13900" dirty="0" smtClean="0"/>
              <a:t>, </a:t>
            </a:r>
            <a:r>
              <a:rPr lang="cs-CZ" sz="13900" dirty="0" err="1" smtClean="0"/>
              <a:t>pé</a:t>
            </a:r>
            <a:endParaRPr lang="cs-CZ" sz="13900" dirty="0" smtClean="0"/>
          </a:p>
        </p:txBody>
      </p:sp>
      <p:sp>
        <p:nvSpPr>
          <p:cNvPr id="2" name="Obdélník 1"/>
          <p:cNvSpPr/>
          <p:nvPr/>
        </p:nvSpPr>
        <p:spPr>
          <a:xfrm>
            <a:off x="3219308" y="2924942"/>
            <a:ext cx="5759833" cy="3933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6" name="Picture 8" descr="C:\Documents and Settings\Admin\Local Settings\Temporary Internet Files\Content.IE5\QN6S2VR2\MP9004236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51" y="4149080"/>
            <a:ext cx="2924944" cy="23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Admin\Local Settings\Temporary Internet Files\Content.IE5\QN6S2VR2\MC9002335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590" y="304629"/>
            <a:ext cx="2027976" cy="240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Documents and Settings\Admin\Local Settings\Temporary Internet Files\Content.IE5\54SQQTLG\MC9004417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95" y="1337321"/>
            <a:ext cx="2011065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Documents and Settings\Admin\Local Settings\Temporary Internet Files\Content.IE5\YT2KZXIV\MC9003348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63698"/>
            <a:ext cx="1770278" cy="168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90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88291" y="2487573"/>
            <a:ext cx="5591753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900" dirty="0" err="1" smtClean="0"/>
              <a:t>Pi</a:t>
            </a:r>
            <a:r>
              <a:rPr lang="cs-CZ" sz="13900" dirty="0" smtClean="0"/>
              <a:t>, P	í</a:t>
            </a:r>
          </a:p>
          <a:p>
            <a:pPr algn="ctr"/>
            <a:r>
              <a:rPr lang="cs-CZ" sz="13900" dirty="0" err="1" smtClean="0"/>
              <a:t>py</a:t>
            </a:r>
            <a:r>
              <a:rPr lang="cs-CZ" sz="13900" dirty="0" smtClean="0"/>
              <a:t>, </a:t>
            </a:r>
            <a:r>
              <a:rPr lang="cs-CZ" sz="13900" dirty="0" err="1" smtClean="0"/>
              <a:t>pý</a:t>
            </a:r>
            <a:endParaRPr lang="cs-CZ" sz="13900" dirty="0"/>
          </a:p>
        </p:txBody>
      </p:sp>
      <p:sp>
        <p:nvSpPr>
          <p:cNvPr id="3" name="Obdélník 2"/>
          <p:cNvSpPr/>
          <p:nvPr/>
        </p:nvSpPr>
        <p:spPr>
          <a:xfrm>
            <a:off x="3779912" y="2852936"/>
            <a:ext cx="4884108" cy="4005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6" descr="C:\Documents and Settings\Admin\Local Settings\Temporary Internet Files\Content.IE5\QN6S2VR2\MC9003513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12" y="4077072"/>
            <a:ext cx="2748739" cy="217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Admin\Local Settings\Temporary Internet Files\Content.IE5\QN6S2VR2\MC9003521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69" y="876790"/>
            <a:ext cx="2025018" cy="251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Documents and Settings\Admin\Local Settings\Temporary Internet Files\Content.IE5\54SQQTLG\MC9001919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070" y="0"/>
            <a:ext cx="3559930" cy="268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Documents and Settings\Admin\Local Settings\Temporary Internet Files\Content.IE5\54SQQTLG\MC9001986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249" y="302287"/>
            <a:ext cx="2349374" cy="208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75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2361" y="2658207"/>
            <a:ext cx="5941639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3700" dirty="0" smtClean="0"/>
              <a:t>Po, </a:t>
            </a:r>
            <a:r>
              <a:rPr lang="cs-CZ" sz="13700" dirty="0" err="1" smtClean="0"/>
              <a:t>Pó</a:t>
            </a:r>
            <a:endParaRPr lang="cs-CZ" sz="13700" dirty="0" smtClean="0"/>
          </a:p>
          <a:p>
            <a:pPr algn="ctr"/>
            <a:r>
              <a:rPr lang="cs-CZ" sz="13700" dirty="0" smtClean="0"/>
              <a:t>po, </a:t>
            </a:r>
            <a:r>
              <a:rPr lang="cs-CZ" sz="13700" dirty="0" err="1" smtClean="0"/>
              <a:t>pó</a:t>
            </a:r>
            <a:endParaRPr lang="cs-CZ" sz="13700" dirty="0"/>
          </a:p>
        </p:txBody>
      </p:sp>
      <p:sp>
        <p:nvSpPr>
          <p:cNvPr id="3" name="Obdélník 2"/>
          <p:cNvSpPr/>
          <p:nvPr/>
        </p:nvSpPr>
        <p:spPr>
          <a:xfrm>
            <a:off x="3544888" y="2780928"/>
            <a:ext cx="5256584" cy="4077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2" name="Picture 6" descr="C:\Documents and Settings\Admin\Local Settings\Temporary Internet Files\Content.IE5\54SQQTLG\MC90044172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20" y="371703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Admin\Local Settings\Temporary Internet Files\Content.IE5\QN6S2VR2\MC9003348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295" y="692696"/>
            <a:ext cx="2259025" cy="23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armáři,farmy,lidé,lidé při práci,místa,povolání,přeprava,průmyslová odvětví,Severní Amerika,Spojené státy,traktory,USA,zemědělství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51" y="45999"/>
            <a:ext cx="2808173" cy="261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49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14958" y="3304308"/>
            <a:ext cx="63367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err="1"/>
              <a:t>P</a:t>
            </a:r>
            <a:r>
              <a:rPr lang="cs-CZ" sz="10000" dirty="0" err="1" smtClean="0"/>
              <a:t>u</a:t>
            </a:r>
            <a:r>
              <a:rPr lang="cs-CZ" sz="10000" dirty="0" smtClean="0"/>
              <a:t>, </a:t>
            </a:r>
            <a:r>
              <a:rPr lang="cs-CZ" sz="10000" dirty="0" err="1" smtClean="0"/>
              <a:t>Pú</a:t>
            </a:r>
            <a:r>
              <a:rPr lang="cs-CZ" sz="10000" dirty="0" smtClean="0"/>
              <a:t>, </a:t>
            </a:r>
            <a:r>
              <a:rPr lang="cs-CZ" sz="10000" dirty="0" err="1" smtClean="0"/>
              <a:t>Pů</a:t>
            </a:r>
            <a:endParaRPr lang="cs-CZ" sz="10000" dirty="0" smtClean="0"/>
          </a:p>
          <a:p>
            <a:pPr algn="ctr"/>
            <a:r>
              <a:rPr lang="cs-CZ" sz="10000" dirty="0" err="1" smtClean="0"/>
              <a:t>pu</a:t>
            </a:r>
            <a:r>
              <a:rPr lang="cs-CZ" sz="10000" dirty="0" smtClean="0"/>
              <a:t> , </a:t>
            </a:r>
            <a:r>
              <a:rPr lang="cs-CZ" sz="10000" dirty="0" err="1" smtClean="0"/>
              <a:t>pú</a:t>
            </a:r>
            <a:r>
              <a:rPr lang="cs-CZ" sz="10000" dirty="0" smtClean="0"/>
              <a:t>, </a:t>
            </a:r>
            <a:r>
              <a:rPr lang="cs-CZ" sz="10000" dirty="0" err="1" smtClean="0"/>
              <a:t>pů</a:t>
            </a:r>
            <a:endParaRPr lang="cs-CZ" sz="10000" dirty="0"/>
          </a:p>
        </p:txBody>
      </p:sp>
      <p:sp>
        <p:nvSpPr>
          <p:cNvPr id="3" name="Obdélník 2"/>
          <p:cNvSpPr/>
          <p:nvPr/>
        </p:nvSpPr>
        <p:spPr>
          <a:xfrm>
            <a:off x="2915815" y="3429000"/>
            <a:ext cx="6120393" cy="3168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251520" y="210059"/>
            <a:ext cx="576064" cy="63600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8" name="Picture 8" descr="C:\Documents and Settings\Admin\Local Settings\Temporary Internet Files\Content.IE5\QN6S2VR2\MC9002901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502" y="517670"/>
            <a:ext cx="3811509" cy="233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Documents and Settings\Admin\Local Settings\Temporary Internet Files\Content.IE5\YT2KZXIV\MC9003295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93679"/>
            <a:ext cx="1807675" cy="171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827584" y="225708"/>
            <a:ext cx="3511215" cy="3404573"/>
            <a:chOff x="1824" y="633"/>
            <a:chExt cx="2834" cy="2849"/>
          </a:xfrm>
        </p:grpSpPr>
        <p:sp>
          <p:nvSpPr>
            <p:cNvPr id="9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10391 w 21600"/>
                <a:gd name="T1" fmla="*/ 15806 h 21600"/>
                <a:gd name="T2" fmla="*/ 20551 w 21600"/>
                <a:gd name="T3" fmla="*/ 21088 h 21600"/>
                <a:gd name="T4" fmla="*/ 13180 w 21600"/>
                <a:gd name="T5" fmla="*/ 13801 h 21600"/>
                <a:gd name="T6" fmla="*/ 20551 w 21600"/>
                <a:gd name="T7" fmla="*/ 7025 h 21600"/>
                <a:gd name="T8" fmla="*/ 10500 w 21600"/>
                <a:gd name="T9" fmla="*/ 52 h 21600"/>
                <a:gd name="T10" fmla="*/ 692 w 21600"/>
                <a:gd name="T11" fmla="*/ 6802 h 21600"/>
                <a:gd name="T12" fmla="*/ 8064 w 21600"/>
                <a:gd name="T13" fmla="*/ 13526 h 21600"/>
                <a:gd name="T14" fmla="*/ 692 w 21600"/>
                <a:gd name="T15" fmla="*/ 21088 h 21600"/>
                <a:gd name="T16" fmla="*/ 2273 w 21600"/>
                <a:gd name="T17" fmla="*/ 7719 h 21600"/>
                <a:gd name="T18" fmla="*/ 19149 w 21600"/>
                <a:gd name="T19" fmla="*/ 202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1 w 21600"/>
                <a:gd name="T1" fmla="*/ 13386 h 21600"/>
                <a:gd name="T2" fmla="*/ 4202 w 21600"/>
                <a:gd name="T3" fmla="*/ 21161 h 21600"/>
                <a:gd name="T4" fmla="*/ 10400 w 21600"/>
                <a:gd name="T5" fmla="*/ 13909 h 21600"/>
                <a:gd name="T6" fmla="*/ 16821 w 21600"/>
                <a:gd name="T7" fmla="*/ 21190 h 21600"/>
                <a:gd name="T8" fmla="*/ 21600 w 21600"/>
                <a:gd name="T9" fmla="*/ 15083 h 21600"/>
                <a:gd name="T10" fmla="*/ 16889 w 21600"/>
                <a:gd name="T11" fmla="*/ 5739 h 21600"/>
                <a:gd name="T12" fmla="*/ 10800 w 21600"/>
                <a:gd name="T13" fmla="*/ 28 h 21600"/>
                <a:gd name="T14" fmla="*/ 4202 w 21600"/>
                <a:gd name="T15" fmla="*/ 5894 h 21600"/>
                <a:gd name="T16" fmla="*/ 5388 w 21600"/>
                <a:gd name="T17" fmla="*/ 6742 h 21600"/>
                <a:gd name="T18" fmla="*/ 16177 w 21600"/>
                <a:gd name="T19" fmla="*/ 2044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8307 w 21600"/>
                <a:gd name="T1" fmla="*/ 11593 h 21600"/>
                <a:gd name="T2" fmla="*/ 453 w 21600"/>
                <a:gd name="T3" fmla="*/ 16938 h 21600"/>
                <a:gd name="T4" fmla="*/ 11500 w 21600"/>
                <a:gd name="T5" fmla="*/ 21600 h 21600"/>
                <a:gd name="T6" fmla="*/ 20920 w 21600"/>
                <a:gd name="T7" fmla="*/ 16751 h 21600"/>
                <a:gd name="T8" fmla="*/ 13972 w 21600"/>
                <a:gd name="T9" fmla="*/ 10888 h 21600"/>
                <a:gd name="T10" fmla="*/ 21033 w 21600"/>
                <a:gd name="T11" fmla="*/ 4716 h 21600"/>
                <a:gd name="T12" fmla="*/ 11102 w 21600"/>
                <a:gd name="T13" fmla="*/ 11 h 21600"/>
                <a:gd name="T14" fmla="*/ 453 w 21600"/>
                <a:gd name="T15" fmla="*/ 4716 h 21600"/>
                <a:gd name="T16" fmla="*/ 2076 w 21600"/>
                <a:gd name="T17" fmla="*/ 5664 h 21600"/>
                <a:gd name="T18" fmla="*/ 20203 w 21600"/>
                <a:gd name="T19" fmla="*/ 1598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6740 w 21600"/>
                <a:gd name="T1" fmla="*/ 21078 h 21600"/>
                <a:gd name="T2" fmla="*/ 16976 w 21600"/>
                <a:gd name="T3" fmla="*/ 521 h 21600"/>
                <a:gd name="T4" fmla="*/ 4725 w 21600"/>
                <a:gd name="T5" fmla="*/ 856 h 21600"/>
                <a:gd name="T6" fmla="*/ 5040 w 21600"/>
                <a:gd name="T7" fmla="*/ 21004 h 21600"/>
                <a:gd name="T8" fmla="*/ 10811 w 21600"/>
                <a:gd name="T9" fmla="*/ 12885 h 21600"/>
                <a:gd name="T10" fmla="*/ 10845 w 21600"/>
                <a:gd name="T11" fmla="*/ 8714 h 21600"/>
                <a:gd name="T12" fmla="*/ 21600 w 21600"/>
                <a:gd name="T13" fmla="*/ 10000 h 21600"/>
                <a:gd name="T14" fmla="*/ 56 w 21600"/>
                <a:gd name="T15" fmla="*/ 10000 h 21600"/>
                <a:gd name="T16" fmla="*/ 6086 w 21600"/>
                <a:gd name="T17" fmla="*/ 2569 h 21600"/>
                <a:gd name="T18" fmla="*/ 16132 w 21600"/>
                <a:gd name="T19" fmla="*/ 1955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823863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824295" y="241485"/>
            <a:ext cx="54954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/>
              <a:t>Spoj dvojice slabik     </a:t>
            </a:r>
            <a:r>
              <a:rPr lang="cs-CZ" sz="3600" b="1" u="sng" dirty="0" smtClean="0"/>
              <a:t>P</a:t>
            </a:r>
            <a:endParaRPr lang="cs-CZ" sz="36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7811" y="1455144"/>
            <a:ext cx="635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PA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60691" y="4221089"/>
            <a:ext cx="562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88975" y="1455142"/>
            <a:ext cx="538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PI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89173" y="6021289"/>
            <a:ext cx="635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PÁ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84642" y="3298131"/>
            <a:ext cx="652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61797" y="3284984"/>
            <a:ext cx="657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PU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6021290"/>
            <a:ext cx="657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PŮ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86077" y="1455143"/>
            <a:ext cx="657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PÚ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04050" y="6021290"/>
            <a:ext cx="652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PÓ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5483" y="3284985"/>
            <a:ext cx="622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PÉ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15598" y="1455144"/>
            <a:ext cx="6270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PÝ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41491" y="6021290"/>
            <a:ext cx="622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PÉ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37100" y="3355281"/>
            <a:ext cx="6270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PY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26512" y="229756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/>
              <a:t>p</a:t>
            </a:r>
            <a:r>
              <a:rPr lang="cs-CZ" sz="2400" b="1" dirty="0" err="1" smtClean="0"/>
              <a:t>i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88975" y="2319238"/>
            <a:ext cx="559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pý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86076" y="2319239"/>
            <a:ext cx="569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pa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15595" y="2319240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pú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84637" y="4234235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pu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861796" y="4221088"/>
            <a:ext cx="559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py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5482" y="4221089"/>
            <a:ext cx="582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070354" y="4221090"/>
            <a:ext cx="562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pé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818720" y="3312395"/>
            <a:ext cx="622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PE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867391" y="5085185"/>
            <a:ext cx="562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pé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977810" y="5085186"/>
            <a:ext cx="582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pó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82265" y="5085186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pů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319708" y="5085186"/>
            <a:ext cx="569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pá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1043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766830"/>
              </p:ext>
            </p:extLst>
          </p:nvPr>
        </p:nvGraphicFramePr>
        <p:xfrm>
          <a:off x="1403652" y="692698"/>
          <a:ext cx="5385816" cy="5957183"/>
        </p:xfrm>
        <a:graphic>
          <a:graphicData uri="http://schemas.openxmlformats.org/drawingml/2006/table">
            <a:tbl>
              <a:tblPr/>
              <a:tblGrid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  <a:gridCol w="448818"/>
              </a:tblGrid>
              <a:tr h="4204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Vybarvi:</a:t>
                      </a:r>
                    </a:p>
                  </a:txBody>
                  <a:tcPr marL="8975" marR="8975" marT="8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3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9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3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300" b="1" i="0" u="none" strike="noStrike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i="0" u="none" strike="noStrike" dirty="0" smtClean="0">
                          <a:solidFill>
                            <a:srgbClr val="0F243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400" b="1" i="0" u="none" strike="noStrike" dirty="0">
                        <a:solidFill>
                          <a:srgbClr val="0F243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75" marR="8975" marT="8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D1B1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009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50" y="46435"/>
            <a:ext cx="5430367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s</a:t>
            </a:r>
            <a:r>
              <a:rPr lang="cs-CZ" b="1" dirty="0" smtClean="0"/>
              <a:t>        L </a:t>
            </a:r>
            <a:r>
              <a:rPr lang="cs-CZ" b="1" dirty="0" err="1" smtClean="0"/>
              <a:t>l</a:t>
            </a:r>
            <a:r>
              <a:rPr lang="cs-CZ" b="1" dirty="0" smtClean="0"/>
              <a:t>         P </a:t>
            </a:r>
            <a:r>
              <a:rPr lang="cs-CZ" b="1" dirty="0" err="1" smtClean="0"/>
              <a:t>p</a:t>
            </a:r>
            <a:endParaRPr lang="cs-CZ" b="1" dirty="0" smtClean="0"/>
          </a:p>
          <a:p>
            <a:r>
              <a:rPr lang="cs-CZ" dirty="0"/>
              <a:t> </a:t>
            </a:r>
          </a:p>
          <a:p>
            <a:r>
              <a:rPr lang="cs-CZ" dirty="0" err="1"/>
              <a:t>Aa</a:t>
            </a:r>
            <a:r>
              <a:rPr lang="cs-CZ" dirty="0"/>
              <a:t>    </a:t>
            </a:r>
            <a:r>
              <a:rPr lang="cs-CZ" dirty="0" err="1"/>
              <a:t>Ii</a:t>
            </a:r>
            <a:r>
              <a:rPr lang="cs-CZ" dirty="0"/>
              <a:t>    </a:t>
            </a:r>
            <a:r>
              <a:rPr lang="cs-CZ" dirty="0" err="1"/>
              <a:t>Ee</a:t>
            </a:r>
            <a:r>
              <a:rPr lang="cs-CZ" dirty="0"/>
              <a:t>     </a:t>
            </a:r>
            <a:r>
              <a:rPr lang="cs-CZ" dirty="0" err="1"/>
              <a:t>Oo</a:t>
            </a:r>
            <a:r>
              <a:rPr lang="cs-CZ" dirty="0"/>
              <a:t>    </a:t>
            </a:r>
            <a:r>
              <a:rPr lang="cs-CZ" dirty="0" err="1" smtClean="0"/>
              <a:t>Uu</a:t>
            </a:r>
            <a:r>
              <a:rPr lang="cs-CZ" dirty="0" smtClean="0"/>
              <a:t>   </a:t>
            </a:r>
            <a:r>
              <a:rPr lang="cs-CZ" dirty="0" err="1" smtClean="0"/>
              <a:t>Yy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err="1" smtClean="0"/>
              <a:t>Áá</a:t>
            </a: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Íí</a:t>
            </a:r>
            <a:r>
              <a:rPr lang="cs-CZ" dirty="0" smtClean="0"/>
              <a:t>   </a:t>
            </a:r>
            <a:r>
              <a:rPr lang="cs-CZ" dirty="0" err="1"/>
              <a:t>Éé</a:t>
            </a:r>
            <a:r>
              <a:rPr lang="cs-CZ" dirty="0"/>
              <a:t>   </a:t>
            </a:r>
            <a:r>
              <a:rPr lang="cs-CZ" dirty="0" smtClean="0"/>
              <a:t>   </a:t>
            </a:r>
            <a:r>
              <a:rPr lang="cs-CZ" dirty="0" err="1"/>
              <a:t>Óó</a:t>
            </a:r>
            <a:r>
              <a:rPr lang="cs-CZ" dirty="0"/>
              <a:t>   </a:t>
            </a:r>
            <a:r>
              <a:rPr lang="cs-CZ" dirty="0" smtClean="0"/>
              <a:t> </a:t>
            </a:r>
            <a:r>
              <a:rPr lang="cs-CZ" dirty="0" err="1" smtClean="0"/>
              <a:t>Úú</a:t>
            </a:r>
            <a:r>
              <a:rPr lang="cs-CZ" dirty="0" smtClean="0"/>
              <a:t>   </a:t>
            </a:r>
            <a:r>
              <a:rPr lang="cs-CZ" dirty="0" err="1" smtClean="0"/>
              <a:t>Ůů</a:t>
            </a:r>
            <a:r>
              <a:rPr lang="cs-CZ" dirty="0" smtClean="0"/>
              <a:t>   </a:t>
            </a:r>
            <a:r>
              <a:rPr lang="cs-CZ" dirty="0" err="1" smtClean="0"/>
              <a:t>Ýý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Čti </a:t>
            </a:r>
            <a:r>
              <a:rPr lang="cs-CZ" dirty="0" smtClean="0"/>
              <a:t>slabiky:</a:t>
            </a:r>
          </a:p>
          <a:p>
            <a:r>
              <a:rPr lang="cs-CZ" dirty="0" err="1" smtClean="0"/>
              <a:t>Sa</a:t>
            </a:r>
            <a:r>
              <a:rPr lang="cs-CZ" dirty="0" smtClean="0"/>
              <a:t> </a:t>
            </a:r>
            <a:r>
              <a:rPr lang="cs-CZ" dirty="0"/>
              <a:t>s</a:t>
            </a:r>
            <a:r>
              <a:rPr lang="cs-CZ" dirty="0" smtClean="0"/>
              <a:t>e  </a:t>
            </a:r>
            <a:r>
              <a:rPr lang="cs-CZ" dirty="0"/>
              <a:t>s</a:t>
            </a:r>
            <a:r>
              <a:rPr lang="cs-CZ" dirty="0" smtClean="0"/>
              <a:t>o   </a:t>
            </a:r>
            <a:r>
              <a:rPr lang="cs-CZ" dirty="0" err="1"/>
              <a:t>s</a:t>
            </a:r>
            <a:r>
              <a:rPr lang="cs-CZ" dirty="0" err="1" smtClean="0"/>
              <a:t>y</a:t>
            </a:r>
            <a:r>
              <a:rPr lang="cs-CZ" dirty="0" smtClean="0"/>
              <a:t>    </a:t>
            </a:r>
            <a:r>
              <a:rPr lang="cs-CZ" dirty="0" err="1"/>
              <a:t>s</a:t>
            </a:r>
            <a:r>
              <a:rPr lang="cs-CZ" dirty="0" err="1" smtClean="0"/>
              <a:t>u</a:t>
            </a:r>
            <a:r>
              <a:rPr lang="cs-CZ" dirty="0" smtClean="0"/>
              <a:t>   </a:t>
            </a:r>
            <a:r>
              <a:rPr lang="cs-CZ" dirty="0" err="1"/>
              <a:t>S</a:t>
            </a:r>
            <a:r>
              <a:rPr lang="cs-CZ" dirty="0" err="1" smtClean="0"/>
              <a:t>u</a:t>
            </a:r>
            <a:r>
              <a:rPr lang="cs-CZ" dirty="0" smtClean="0"/>
              <a:t>   </a:t>
            </a:r>
            <a:r>
              <a:rPr lang="cs-CZ" dirty="0" err="1" smtClean="0"/>
              <a:t>Sá</a:t>
            </a:r>
            <a:r>
              <a:rPr lang="cs-CZ" dirty="0" smtClean="0"/>
              <a:t>    </a:t>
            </a:r>
            <a:r>
              <a:rPr lang="cs-CZ" dirty="0" err="1"/>
              <a:t>s</a:t>
            </a:r>
            <a:r>
              <a:rPr lang="cs-CZ" dirty="0" err="1" smtClean="0"/>
              <a:t>é</a:t>
            </a:r>
            <a:r>
              <a:rPr lang="cs-CZ" dirty="0" smtClean="0"/>
              <a:t>    </a:t>
            </a:r>
            <a:r>
              <a:rPr lang="cs-CZ" dirty="0" err="1" smtClean="0"/>
              <a:t>Sý</a:t>
            </a:r>
            <a:r>
              <a:rPr lang="cs-CZ" dirty="0" smtClean="0"/>
              <a:t>   </a:t>
            </a:r>
            <a:r>
              <a:rPr lang="cs-CZ" dirty="0" err="1" smtClean="0"/>
              <a:t>só</a:t>
            </a:r>
            <a:r>
              <a:rPr lang="cs-CZ" dirty="0" smtClean="0"/>
              <a:t>   </a:t>
            </a:r>
            <a:r>
              <a:rPr lang="cs-CZ" dirty="0" err="1" smtClean="0"/>
              <a:t>sa</a:t>
            </a:r>
            <a:endParaRPr lang="cs-CZ" dirty="0" smtClean="0"/>
          </a:p>
          <a:p>
            <a:r>
              <a:rPr lang="cs-CZ" dirty="0" smtClean="0"/>
              <a:t>Se   So   </a:t>
            </a:r>
            <a:r>
              <a:rPr lang="cs-CZ" dirty="0" err="1"/>
              <a:t>s</a:t>
            </a:r>
            <a:r>
              <a:rPr lang="cs-CZ" dirty="0" err="1" smtClean="0"/>
              <a:t>a</a:t>
            </a:r>
            <a:r>
              <a:rPr lang="cs-CZ" dirty="0" smtClean="0"/>
              <a:t>   </a:t>
            </a:r>
            <a:r>
              <a:rPr lang="cs-CZ" dirty="0" err="1" smtClean="0"/>
              <a:t>su</a:t>
            </a:r>
            <a:r>
              <a:rPr lang="cs-CZ" dirty="0" smtClean="0"/>
              <a:t>   </a:t>
            </a:r>
            <a:r>
              <a:rPr lang="cs-CZ" dirty="0" err="1" smtClean="0"/>
              <a:t>sů</a:t>
            </a:r>
            <a:r>
              <a:rPr lang="cs-CZ" dirty="0" smtClean="0"/>
              <a:t>   </a:t>
            </a:r>
            <a:r>
              <a:rPr lang="cs-CZ" dirty="0" err="1" smtClean="0"/>
              <a:t>Sé</a:t>
            </a:r>
            <a:r>
              <a:rPr lang="cs-CZ" dirty="0" smtClean="0"/>
              <a:t>   </a:t>
            </a:r>
            <a:r>
              <a:rPr lang="cs-CZ" dirty="0" err="1" smtClean="0"/>
              <a:t>su</a:t>
            </a:r>
            <a:r>
              <a:rPr lang="cs-CZ" dirty="0" smtClean="0"/>
              <a:t>   </a:t>
            </a:r>
            <a:r>
              <a:rPr lang="cs-CZ" dirty="0"/>
              <a:t>s</a:t>
            </a:r>
            <a:r>
              <a:rPr lang="cs-CZ" dirty="0" smtClean="0"/>
              <a:t>o   se    </a:t>
            </a:r>
            <a:r>
              <a:rPr lang="cs-CZ" dirty="0" err="1" smtClean="0"/>
              <a:t>sa</a:t>
            </a:r>
            <a:r>
              <a:rPr lang="cs-CZ" dirty="0" smtClean="0"/>
              <a:t>   so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la   </a:t>
            </a:r>
            <a:r>
              <a:rPr lang="cs-CZ" dirty="0" err="1"/>
              <a:t>Lí</a:t>
            </a:r>
            <a:r>
              <a:rPr lang="cs-CZ" dirty="0"/>
              <a:t>    </a:t>
            </a:r>
            <a:r>
              <a:rPr lang="cs-CZ" dirty="0" err="1"/>
              <a:t>le</a:t>
            </a:r>
            <a:r>
              <a:rPr lang="cs-CZ" dirty="0"/>
              <a:t>    </a:t>
            </a:r>
            <a:r>
              <a:rPr lang="cs-CZ" dirty="0" err="1"/>
              <a:t>Lá</a:t>
            </a:r>
            <a:r>
              <a:rPr lang="cs-CZ" dirty="0"/>
              <a:t>     </a:t>
            </a:r>
            <a:r>
              <a:rPr lang="cs-CZ" dirty="0" err="1"/>
              <a:t>lo</a:t>
            </a:r>
            <a:r>
              <a:rPr lang="cs-CZ" dirty="0"/>
              <a:t>    </a:t>
            </a:r>
            <a:r>
              <a:rPr lang="cs-CZ" dirty="0" err="1"/>
              <a:t>ló</a:t>
            </a:r>
            <a:r>
              <a:rPr lang="cs-CZ" dirty="0"/>
              <a:t>     </a:t>
            </a:r>
            <a:r>
              <a:rPr lang="cs-CZ" dirty="0" err="1"/>
              <a:t>lu</a:t>
            </a:r>
            <a:r>
              <a:rPr lang="cs-CZ" dirty="0"/>
              <a:t>    </a:t>
            </a:r>
            <a:r>
              <a:rPr lang="cs-CZ" dirty="0" err="1"/>
              <a:t>Lů</a:t>
            </a:r>
            <a:r>
              <a:rPr lang="cs-CZ" dirty="0"/>
              <a:t>    </a:t>
            </a:r>
            <a:r>
              <a:rPr lang="cs-CZ" dirty="0" err="1"/>
              <a:t>li</a:t>
            </a:r>
            <a:r>
              <a:rPr lang="cs-CZ" dirty="0"/>
              <a:t>    </a:t>
            </a:r>
            <a:r>
              <a:rPr lang="cs-CZ" dirty="0" err="1"/>
              <a:t>lé</a:t>
            </a:r>
            <a:endParaRPr lang="cs-CZ" dirty="0"/>
          </a:p>
          <a:p>
            <a:r>
              <a:rPr lang="cs-CZ" dirty="0" err="1"/>
              <a:t>Lu</a:t>
            </a:r>
            <a:r>
              <a:rPr lang="cs-CZ" dirty="0"/>
              <a:t>   </a:t>
            </a:r>
            <a:r>
              <a:rPr lang="cs-CZ" dirty="0" err="1"/>
              <a:t>lů</a:t>
            </a:r>
            <a:r>
              <a:rPr lang="cs-CZ" dirty="0"/>
              <a:t>   </a:t>
            </a:r>
            <a:r>
              <a:rPr lang="cs-CZ" dirty="0" err="1"/>
              <a:t>Lá</a:t>
            </a:r>
            <a:r>
              <a:rPr lang="cs-CZ" dirty="0"/>
              <a:t>    </a:t>
            </a:r>
            <a:r>
              <a:rPr lang="cs-CZ" dirty="0" err="1"/>
              <a:t>lí</a:t>
            </a:r>
            <a:r>
              <a:rPr lang="cs-CZ" dirty="0"/>
              <a:t>     </a:t>
            </a:r>
            <a:r>
              <a:rPr lang="cs-CZ" dirty="0" err="1"/>
              <a:t>Lo</a:t>
            </a:r>
            <a:r>
              <a:rPr lang="cs-CZ" dirty="0"/>
              <a:t>     </a:t>
            </a:r>
            <a:r>
              <a:rPr lang="cs-CZ" dirty="0" err="1"/>
              <a:t>le</a:t>
            </a:r>
            <a:r>
              <a:rPr lang="cs-CZ" dirty="0"/>
              <a:t>     </a:t>
            </a:r>
            <a:r>
              <a:rPr lang="cs-CZ" dirty="0" err="1"/>
              <a:t>Lu</a:t>
            </a:r>
            <a:r>
              <a:rPr lang="cs-CZ" dirty="0"/>
              <a:t>   la    </a:t>
            </a:r>
            <a:r>
              <a:rPr lang="cs-CZ" dirty="0" err="1"/>
              <a:t>li</a:t>
            </a:r>
            <a:r>
              <a:rPr lang="cs-CZ" dirty="0"/>
              <a:t>    </a:t>
            </a:r>
            <a:r>
              <a:rPr lang="cs-CZ" dirty="0" err="1"/>
              <a:t>lé</a:t>
            </a:r>
            <a:r>
              <a:rPr lang="cs-CZ" dirty="0"/>
              <a:t>            </a:t>
            </a:r>
          </a:p>
          <a:p>
            <a:r>
              <a:rPr lang="cs-CZ" dirty="0"/>
              <a:t> </a:t>
            </a:r>
          </a:p>
          <a:p>
            <a:r>
              <a:rPr lang="cs-CZ" dirty="0" err="1" smtClean="0"/>
              <a:t>pe</a:t>
            </a:r>
            <a:r>
              <a:rPr lang="cs-CZ" dirty="0" smtClean="0"/>
              <a:t>   po   </a:t>
            </a:r>
            <a:r>
              <a:rPr lang="cs-CZ" dirty="0" err="1" smtClean="0"/>
              <a:t>pů</a:t>
            </a:r>
            <a:r>
              <a:rPr lang="cs-CZ" dirty="0" smtClean="0"/>
              <a:t>    Pa   </a:t>
            </a:r>
            <a:r>
              <a:rPr lang="cs-CZ" dirty="0" err="1" smtClean="0"/>
              <a:t>pe</a:t>
            </a:r>
            <a:r>
              <a:rPr lang="cs-CZ" dirty="0" smtClean="0"/>
              <a:t>    </a:t>
            </a:r>
            <a:r>
              <a:rPr lang="cs-CZ" dirty="0" err="1" smtClean="0"/>
              <a:t>py</a:t>
            </a:r>
            <a:r>
              <a:rPr lang="cs-CZ" dirty="0" smtClean="0"/>
              <a:t>    </a:t>
            </a:r>
            <a:r>
              <a:rPr lang="cs-CZ" dirty="0" err="1" smtClean="0"/>
              <a:t>pó</a:t>
            </a:r>
            <a:r>
              <a:rPr lang="cs-CZ" dirty="0" smtClean="0"/>
              <a:t>    pí    pá   </a:t>
            </a:r>
            <a:r>
              <a:rPr lang="cs-CZ" dirty="0" err="1" smtClean="0"/>
              <a:t>Pe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o    </a:t>
            </a:r>
            <a:r>
              <a:rPr lang="cs-CZ" dirty="0" err="1" smtClean="0"/>
              <a:t>pu</a:t>
            </a:r>
            <a:r>
              <a:rPr lang="cs-CZ" dirty="0" smtClean="0"/>
              <a:t>    </a:t>
            </a:r>
            <a:r>
              <a:rPr lang="cs-CZ" dirty="0" err="1" smtClean="0"/>
              <a:t>Pe</a:t>
            </a:r>
            <a:r>
              <a:rPr lang="cs-CZ" dirty="0" smtClean="0"/>
              <a:t>    Pá    </a:t>
            </a:r>
            <a:r>
              <a:rPr lang="cs-CZ" dirty="0" err="1" smtClean="0"/>
              <a:t>pý</a:t>
            </a:r>
            <a:r>
              <a:rPr lang="cs-CZ" dirty="0" smtClean="0"/>
              <a:t>    </a:t>
            </a:r>
            <a:r>
              <a:rPr lang="cs-CZ" dirty="0" err="1" smtClean="0"/>
              <a:t>Pů</a:t>
            </a:r>
            <a:r>
              <a:rPr lang="cs-CZ" dirty="0" smtClean="0"/>
              <a:t>    </a:t>
            </a:r>
            <a:r>
              <a:rPr lang="cs-CZ" dirty="0" err="1" smtClean="0"/>
              <a:t>pa</a:t>
            </a:r>
            <a:r>
              <a:rPr lang="cs-CZ" dirty="0" smtClean="0"/>
              <a:t>    </a:t>
            </a:r>
            <a:r>
              <a:rPr lang="cs-CZ" dirty="0" err="1" smtClean="0"/>
              <a:t>pe</a:t>
            </a:r>
            <a:r>
              <a:rPr lang="cs-CZ" dirty="0" smtClean="0"/>
              <a:t>    </a:t>
            </a:r>
            <a:r>
              <a:rPr lang="cs-CZ" dirty="0" err="1" smtClean="0"/>
              <a:t>Pú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Zkus číst slova:</a:t>
            </a:r>
          </a:p>
          <a:p>
            <a:r>
              <a:rPr lang="cs-CZ" dirty="0" err="1"/>
              <a:t>p</a:t>
            </a:r>
            <a:r>
              <a:rPr lang="cs-CZ" dirty="0" err="1" smtClean="0"/>
              <a:t>e</a:t>
            </a:r>
            <a:r>
              <a:rPr lang="cs-CZ" dirty="0" smtClean="0"/>
              <a:t>  </a:t>
            </a:r>
            <a:r>
              <a:rPr lang="cs-CZ" dirty="0" err="1" smtClean="0"/>
              <a:t>pa</a:t>
            </a:r>
            <a:r>
              <a:rPr lang="cs-CZ" dirty="0" smtClean="0"/>
              <a:t>		</a:t>
            </a:r>
            <a:r>
              <a:rPr lang="cs-CZ" dirty="0" err="1" smtClean="0"/>
              <a:t>ma</a:t>
            </a:r>
            <a:r>
              <a:rPr lang="cs-CZ" dirty="0" smtClean="0"/>
              <a:t>  </a:t>
            </a:r>
            <a:r>
              <a:rPr lang="cs-CZ" dirty="0" err="1" smtClean="0"/>
              <a:t>pa</a:t>
            </a:r>
            <a:r>
              <a:rPr lang="cs-CZ" dirty="0" smtClean="0"/>
              <a:t>		O  la</a:t>
            </a:r>
          </a:p>
          <a:p>
            <a:r>
              <a:rPr lang="cs-CZ" dirty="0"/>
              <a:t>p</a:t>
            </a:r>
            <a:r>
              <a:rPr lang="cs-CZ" dirty="0" smtClean="0"/>
              <a:t>o  </a:t>
            </a:r>
            <a:r>
              <a:rPr lang="cs-CZ" dirty="0" err="1" smtClean="0"/>
              <a:t>le</a:t>
            </a:r>
            <a:r>
              <a:rPr lang="cs-CZ" dirty="0" smtClean="0"/>
              <a:t>		má  ta		O  ta</a:t>
            </a:r>
          </a:p>
          <a:p>
            <a:r>
              <a:rPr lang="cs-CZ" dirty="0" err="1" smtClean="0"/>
              <a:t>lí</a:t>
            </a:r>
            <a:r>
              <a:rPr lang="cs-CZ" dirty="0" smtClean="0"/>
              <a:t>  </a:t>
            </a:r>
            <a:r>
              <a:rPr lang="cs-CZ" dirty="0" err="1" smtClean="0"/>
              <a:t>pa</a:t>
            </a:r>
            <a:r>
              <a:rPr lang="cs-CZ" dirty="0" smtClean="0"/>
              <a:t>		</a:t>
            </a:r>
            <a:r>
              <a:rPr lang="cs-CZ" dirty="0" err="1" smtClean="0"/>
              <a:t>ma</a:t>
            </a:r>
            <a:r>
              <a:rPr lang="cs-CZ" dirty="0" smtClean="0"/>
              <a:t> </a:t>
            </a:r>
            <a:r>
              <a:rPr lang="cs-CZ" dirty="0" err="1" smtClean="0"/>
              <a:t>lá</a:t>
            </a:r>
            <a:r>
              <a:rPr lang="cs-CZ" dirty="0" smtClean="0"/>
              <a:t>		Mí  la</a:t>
            </a:r>
          </a:p>
          <a:p>
            <a:r>
              <a:rPr lang="cs-CZ" dirty="0"/>
              <a:t>t</a:t>
            </a:r>
            <a:r>
              <a:rPr lang="cs-CZ" dirty="0" smtClean="0"/>
              <a:t>o  pí		</a:t>
            </a:r>
            <a:r>
              <a:rPr lang="cs-CZ" dirty="0" err="1" smtClean="0"/>
              <a:t>lá</a:t>
            </a:r>
            <a:r>
              <a:rPr lang="cs-CZ" dirty="0" smtClean="0"/>
              <a:t>  </a:t>
            </a:r>
            <a:r>
              <a:rPr lang="cs-CZ" dirty="0" err="1" smtClean="0"/>
              <a:t>me</a:t>
            </a:r>
            <a:r>
              <a:rPr lang="cs-CZ" dirty="0" smtClean="0"/>
              <a:t>                      </a:t>
            </a:r>
            <a:r>
              <a:rPr lang="cs-CZ" dirty="0" err="1" smtClean="0"/>
              <a:t>tá</a:t>
            </a:r>
            <a:r>
              <a:rPr lang="cs-CZ" dirty="0" smtClean="0"/>
              <a:t>  </a:t>
            </a:r>
            <a:r>
              <a:rPr lang="cs-CZ" dirty="0" err="1" smtClean="0"/>
              <a:t>pe</a:t>
            </a:r>
            <a:endParaRPr lang="cs-CZ" dirty="0" smtClean="0"/>
          </a:p>
          <a:p>
            <a:r>
              <a:rPr lang="cs-CZ" dirty="0" err="1" smtClean="0"/>
              <a:t>Tá</a:t>
            </a:r>
            <a:r>
              <a:rPr lang="cs-CZ" dirty="0" smtClean="0"/>
              <a:t>  ta                       </a:t>
            </a:r>
            <a:r>
              <a:rPr lang="cs-CZ" dirty="0" err="1" smtClean="0"/>
              <a:t>te</a:t>
            </a:r>
            <a:r>
              <a:rPr lang="cs-CZ" dirty="0" smtClean="0"/>
              <a:t>  ta                        </a:t>
            </a:r>
            <a:r>
              <a:rPr lang="cs-CZ" dirty="0" err="1" smtClean="0"/>
              <a:t>te</a:t>
            </a:r>
            <a:r>
              <a:rPr lang="cs-CZ" dirty="0" smtClean="0"/>
              <a:t>  </a:t>
            </a:r>
            <a:r>
              <a:rPr lang="cs-CZ" dirty="0" err="1" smtClean="0"/>
              <a:t>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449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193354"/>
            <a:ext cx="8199681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Hana Červená</a:t>
            </a:r>
          </a:p>
          <a:p>
            <a:r>
              <a:rPr lang="cs-CZ" dirty="0"/>
              <a:t>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 smtClean="0"/>
              <a:t>Zpracováno v programu Microsoft Office 2010.</a:t>
            </a:r>
          </a:p>
          <a:p>
            <a:endParaRPr lang="cs-CZ" dirty="0"/>
          </a:p>
          <a:p>
            <a:r>
              <a:rPr lang="cs-CZ" dirty="0" smtClean="0"/>
              <a:t>Použité obrázky pocházejí z webu Office.com (Klipart)</a:t>
            </a:r>
          </a:p>
          <a:p>
            <a:r>
              <a:rPr lang="cs-CZ" sz="1000" dirty="0" smtClean="0"/>
              <a:t>Padáky – </a:t>
            </a:r>
            <a:r>
              <a:rPr lang="cs-CZ" sz="1000" dirty="0">
                <a:hlinkClick r:id="rId2"/>
              </a:rPr>
              <a:t>http://office.microsoft.com/cs-cz/images/results.aspx?qu=pad%C3%A1ky&amp;ex=1#ai:MC900034537|mt:1</a:t>
            </a:r>
            <a:r>
              <a:rPr lang="cs-CZ" sz="1000" dirty="0" smtClean="0">
                <a:hlinkClick r:id="rId2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Pařez </a:t>
            </a:r>
            <a:r>
              <a:rPr lang="cs-CZ" sz="1000" dirty="0"/>
              <a:t>– </a:t>
            </a:r>
            <a:r>
              <a:rPr lang="cs-CZ" sz="1000" dirty="0">
                <a:hlinkClick r:id="rId3"/>
              </a:rPr>
              <a:t>http://office.microsoft.com/cs-cz/images/results.aspx?qu=pa%C5%99ez&amp;ex=1#ai:MC900281160</a:t>
            </a:r>
            <a:r>
              <a:rPr lang="cs-CZ" sz="1000" dirty="0" smtClean="0">
                <a:hlinkClick r:id="rId3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Pantofle </a:t>
            </a:r>
            <a:r>
              <a:rPr lang="cs-CZ" sz="1000" dirty="0"/>
              <a:t>– </a:t>
            </a:r>
            <a:r>
              <a:rPr lang="cs-CZ" sz="1000" dirty="0">
                <a:hlinkClick r:id="rId4"/>
              </a:rPr>
              <a:t>http://office.microsoft.com/cs-cz/images/results.aspx?qu=pantofle&amp;ex=1#ai:MC900356471|mt:1</a:t>
            </a:r>
            <a:r>
              <a:rPr lang="cs-CZ" sz="1000" dirty="0" smtClean="0">
                <a:hlinkClick r:id="rId4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Papír </a:t>
            </a:r>
            <a:r>
              <a:rPr lang="cs-CZ" sz="1000" dirty="0"/>
              <a:t>– </a:t>
            </a:r>
            <a:r>
              <a:rPr lang="cs-CZ" sz="1000" dirty="0">
                <a:hlinkClick r:id="rId5"/>
              </a:rPr>
              <a:t>http://office.microsoft.com/cs-cz/images/results.aspx?qu=pap%C3%ADr&amp;ex=1#ai:MC900088648|mt:1</a:t>
            </a:r>
            <a:r>
              <a:rPr lang="cs-CZ" sz="1000" dirty="0" smtClean="0">
                <a:hlinkClick r:id="rId5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Peníze </a:t>
            </a:r>
            <a:r>
              <a:rPr lang="cs-CZ" sz="1000" dirty="0"/>
              <a:t>– </a:t>
            </a:r>
            <a:r>
              <a:rPr lang="cs-CZ" sz="1000" dirty="0">
                <a:hlinkClick r:id="rId6"/>
              </a:rPr>
              <a:t>http://office.microsoft.com/cs-cz/images/results.aspx?qu=pen%C3%ADze&amp;ex=1#ai:MP900423684|mt:2</a:t>
            </a:r>
            <a:r>
              <a:rPr lang="cs-CZ" sz="1000" dirty="0" smtClean="0">
                <a:hlinkClick r:id="rId6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Pero </a:t>
            </a:r>
            <a:r>
              <a:rPr lang="cs-CZ" sz="1000" dirty="0"/>
              <a:t>– </a:t>
            </a:r>
            <a:r>
              <a:rPr lang="cs-CZ" sz="1000" dirty="0">
                <a:hlinkClick r:id="rId7"/>
              </a:rPr>
              <a:t>http://office.microsoft.com/cs-cz/images/results.aspx?qu=pero&amp;ex=1#ai:MC900441726</a:t>
            </a:r>
            <a:r>
              <a:rPr lang="cs-CZ" sz="1000" dirty="0" smtClean="0">
                <a:hlinkClick r:id="rId7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Peříčko </a:t>
            </a:r>
            <a:r>
              <a:rPr lang="cs-CZ" sz="1000" dirty="0"/>
              <a:t>– </a:t>
            </a:r>
            <a:r>
              <a:rPr lang="cs-CZ" sz="1000" dirty="0">
                <a:hlinkClick r:id="rId8"/>
              </a:rPr>
              <a:t>http://office.microsoft.com/cs-cz/images/results.aspx?qu=brko&amp;ex=1#ai:MC900334880|mt:1</a:t>
            </a:r>
            <a:r>
              <a:rPr lang="cs-CZ" sz="1000" dirty="0" smtClean="0">
                <a:hlinkClick r:id="rId8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Pekař </a:t>
            </a:r>
            <a:r>
              <a:rPr lang="cs-CZ" sz="1000" dirty="0"/>
              <a:t>– </a:t>
            </a:r>
            <a:r>
              <a:rPr lang="cs-CZ" sz="1000" dirty="0">
                <a:hlinkClick r:id="rId9"/>
              </a:rPr>
              <a:t>http://office.microsoft.com/cs-cz/images/results.aspx?qu=peka%C5%99&amp;ex=1#ai:MC900233584|mt:1</a:t>
            </a:r>
            <a:r>
              <a:rPr lang="cs-CZ" sz="1000" dirty="0" smtClean="0">
                <a:hlinkClick r:id="rId9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Pila </a:t>
            </a:r>
            <a:r>
              <a:rPr lang="cs-CZ" sz="1000" dirty="0"/>
              <a:t>– </a:t>
            </a:r>
            <a:r>
              <a:rPr lang="cs-CZ" sz="1000" dirty="0">
                <a:hlinkClick r:id="rId10"/>
              </a:rPr>
              <a:t>http://office.microsoft.com/cs-cz/images/results.aspx?qu=pila&amp;ex=1#ai:MC900351395|mt:1</a:t>
            </a:r>
            <a:r>
              <a:rPr lang="cs-CZ" sz="1000" dirty="0" smtClean="0">
                <a:hlinkClick r:id="rId10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Pytel </a:t>
            </a:r>
            <a:r>
              <a:rPr lang="cs-CZ" sz="1000" dirty="0"/>
              <a:t>– </a:t>
            </a:r>
            <a:r>
              <a:rPr lang="cs-CZ" sz="1000" dirty="0">
                <a:hlinkClick r:id="rId11"/>
              </a:rPr>
              <a:t>http://office.microsoft.com/cs-cz/images/results.aspx?qu=pytel&amp;ex=1#ai:MC900352182|mt:1</a:t>
            </a:r>
            <a:r>
              <a:rPr lang="cs-CZ" sz="1000" dirty="0" smtClean="0">
                <a:hlinkClick r:id="rId11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Pilot </a:t>
            </a:r>
            <a:r>
              <a:rPr lang="cs-CZ" sz="1000" dirty="0" smtClean="0"/>
              <a:t>– </a:t>
            </a:r>
            <a:r>
              <a:rPr lang="cs-CZ" sz="1000" dirty="0">
                <a:hlinkClick r:id="rId12"/>
              </a:rPr>
              <a:t>http://office.microsoft.com/cs-cz/images/results.aspx?qu=pilot&amp;ex=1#ai:MC900198600|mt:1</a:t>
            </a:r>
            <a:r>
              <a:rPr lang="cs-CZ" sz="1000" dirty="0" smtClean="0">
                <a:hlinkClick r:id="rId12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Píšťalka </a:t>
            </a:r>
            <a:r>
              <a:rPr lang="cs-CZ" sz="1000" dirty="0"/>
              <a:t>– </a:t>
            </a:r>
            <a:r>
              <a:rPr lang="cs-CZ" sz="1000" dirty="0">
                <a:hlinkClick r:id="rId13"/>
              </a:rPr>
              <a:t>http://office.microsoft.com/cs-cz/images/results.aspx?qu=p%C3%AD%C5%A1%C5%A5alka&amp;ex=1#ai:MC900191923|mt:1</a:t>
            </a:r>
            <a:r>
              <a:rPr lang="cs-CZ" sz="1000" dirty="0" smtClean="0">
                <a:hlinkClick r:id="rId13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Pomeranč </a:t>
            </a:r>
            <a:r>
              <a:rPr lang="cs-CZ" sz="1000" dirty="0"/>
              <a:t>– </a:t>
            </a:r>
            <a:r>
              <a:rPr lang="cs-CZ" sz="1000" dirty="0">
                <a:hlinkClick r:id="rId14"/>
              </a:rPr>
              <a:t>http://office.microsoft.com/cs-cz/images/results.aspx?qu=pomeran%C4%8D&amp;ex=1#ai:MC900441720</a:t>
            </a:r>
            <a:r>
              <a:rPr lang="cs-CZ" sz="1000" dirty="0" smtClean="0">
                <a:hlinkClick r:id="rId14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Podkova </a:t>
            </a:r>
            <a:r>
              <a:rPr lang="cs-CZ" sz="1000" dirty="0"/>
              <a:t>– </a:t>
            </a:r>
            <a:r>
              <a:rPr lang="cs-CZ" sz="1000" dirty="0">
                <a:hlinkClick r:id="rId15"/>
              </a:rPr>
              <a:t>http://office.microsoft.com/cs-cz/images/results.aspx?qu=podkova&amp;ex=1#ai:MC900334882|mt:1</a:t>
            </a:r>
            <a:r>
              <a:rPr lang="cs-CZ" sz="1000" dirty="0" smtClean="0">
                <a:hlinkClick r:id="rId15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Pole </a:t>
            </a:r>
            <a:r>
              <a:rPr lang="cs-CZ" sz="1000" dirty="0"/>
              <a:t>– </a:t>
            </a:r>
            <a:r>
              <a:rPr lang="cs-CZ" sz="1000" dirty="0">
                <a:hlinkClick r:id="rId16"/>
              </a:rPr>
              <a:t>http://office.microsoft.com/cs-cz/images/results.aspx?qu=farm%C3%A1%C5%99&amp;ex=1#ai:MC900216886|mt:1</a:t>
            </a:r>
            <a:r>
              <a:rPr lang="cs-CZ" sz="1000" dirty="0" smtClean="0">
                <a:hlinkClick r:id="rId16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Pulec </a:t>
            </a:r>
            <a:r>
              <a:rPr lang="cs-CZ" sz="1000" dirty="0"/>
              <a:t>– </a:t>
            </a:r>
            <a:r>
              <a:rPr lang="cs-CZ" sz="1000" dirty="0">
                <a:hlinkClick r:id="rId17"/>
              </a:rPr>
              <a:t>http://office.microsoft.com/cs-cz/images/results.aspx?qu=pulec&amp;ex=1#ai:MC900329589</a:t>
            </a:r>
            <a:r>
              <a:rPr lang="cs-CZ" sz="1000" dirty="0" smtClean="0">
                <a:hlinkClick r:id="rId17"/>
              </a:rPr>
              <a:t>|</a:t>
            </a:r>
            <a:endParaRPr lang="cs-CZ" sz="1000" dirty="0" smtClean="0"/>
          </a:p>
          <a:p>
            <a:r>
              <a:rPr lang="cs-CZ" sz="1000" dirty="0" smtClean="0"/>
              <a:t>Pusa </a:t>
            </a:r>
            <a:r>
              <a:rPr lang="cs-CZ" sz="1000" dirty="0"/>
              <a:t>– </a:t>
            </a:r>
            <a:r>
              <a:rPr lang="cs-CZ" sz="1000" dirty="0">
                <a:hlinkClick r:id="rId18"/>
              </a:rPr>
              <a:t>http://office.microsoft.com/cs-cz/images/results.aspx?qu=%C3%BAsta&amp;ex=1#ai:MC900290188|mt:1</a:t>
            </a:r>
            <a:r>
              <a:rPr lang="cs-CZ" sz="1000" dirty="0" smtClean="0">
                <a:hlinkClick r:id="rId18"/>
              </a:rPr>
              <a:t>|</a:t>
            </a:r>
            <a:endParaRPr lang="cs-CZ" sz="1000" dirty="0" smtClean="0"/>
          </a:p>
          <a:p>
            <a:r>
              <a:rPr lang="cs-CZ" sz="1000" dirty="0" err="1" smtClean="0"/>
              <a:t>Pucle</a:t>
            </a:r>
            <a:r>
              <a:rPr lang="cs-CZ" sz="1000" dirty="0" smtClean="0"/>
              <a:t> </a:t>
            </a:r>
            <a:r>
              <a:rPr lang="cs-CZ" sz="1000" dirty="0"/>
              <a:t>– </a:t>
            </a:r>
            <a:r>
              <a:rPr lang="cs-CZ" sz="1000" dirty="0">
                <a:hlinkClick r:id="rId19"/>
              </a:rPr>
              <a:t>http://office.microsoft.com/cs-cz/images/results.aspx?qu=pazzle&amp;ex=1#ai:MC900069869|mt:1</a:t>
            </a:r>
            <a:r>
              <a:rPr lang="cs-CZ" sz="1000" dirty="0" smtClean="0">
                <a:hlinkClick r:id="rId19"/>
              </a:rPr>
              <a:t>|</a:t>
            </a:r>
            <a:endParaRPr lang="cs-CZ" sz="1000" dirty="0" smtClean="0"/>
          </a:p>
          <a:p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27336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</TotalTime>
  <Words>413</Words>
  <Application>Microsoft Office PowerPoint</Application>
  <PresentationFormat>Předvádění na obrazovce (4:3)</PresentationFormat>
  <Paragraphs>259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VY_32_INOVACE_20_Slabiky P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Čeština</dc:title>
  <dc:creator>Zak</dc:creator>
  <cp:lastModifiedBy>ZŠ a MŠ Liběšice</cp:lastModifiedBy>
  <cp:revision>72</cp:revision>
  <dcterms:created xsi:type="dcterms:W3CDTF">2011-03-24T14:47:19Z</dcterms:created>
  <dcterms:modified xsi:type="dcterms:W3CDTF">2013-02-22T10:38:07Z</dcterms:modified>
</cp:coreProperties>
</file>