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5" r:id="rId12"/>
    <p:sldId id="268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28981-869E-419C-80F7-7F6C98AD631F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A4CD-8720-4B9B-B347-70E211AA6B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870862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28981-869E-419C-80F7-7F6C98AD631F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A4CD-8720-4B9B-B347-70E211AA6B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32263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28981-869E-419C-80F7-7F6C98AD631F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A4CD-8720-4B9B-B347-70E211AA6B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66841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28981-869E-419C-80F7-7F6C98AD631F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A4CD-8720-4B9B-B347-70E211AA6B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23130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28981-869E-419C-80F7-7F6C98AD631F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A4CD-8720-4B9B-B347-70E211AA6B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90399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28981-869E-419C-80F7-7F6C98AD631F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A4CD-8720-4B9B-B347-70E211AA6B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39529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28981-869E-419C-80F7-7F6C98AD631F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A4CD-8720-4B9B-B347-70E211AA6B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61400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28981-869E-419C-80F7-7F6C98AD631F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A4CD-8720-4B9B-B347-70E211AA6B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16016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28981-869E-419C-80F7-7F6C98AD631F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A4CD-8720-4B9B-B347-70E211AA6B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09058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28981-869E-419C-80F7-7F6C98AD631F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A4CD-8720-4B9B-B347-70E211AA6B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486397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28981-869E-419C-80F7-7F6C98AD631F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A4CD-8720-4B9B-B347-70E211AA6B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15606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28981-869E-419C-80F7-7F6C98AD631F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78A4CD-8720-4B9B-B347-70E211AA6B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03043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22920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493823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>
                <a:solidFill>
                  <a:schemeClr val="tx1"/>
                </a:solidFill>
              </a:rPr>
              <a:t>VY_32_INOVACE_05-15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618884" y="908720"/>
            <a:ext cx="37828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Mechanika</a:t>
            </a:r>
            <a:endParaRPr lang="cs-CZ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57948308"/>
              </p:ext>
            </p:extLst>
          </p:nvPr>
        </p:nvGraphicFramePr>
        <p:xfrm>
          <a:off x="1323608" y="2204864"/>
          <a:ext cx="6208395" cy="1920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VIII. r.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oblast: 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Člověk a příroda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obor: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Fyzika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Tematický okruh: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Mechanika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Téma: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b="1" kern="50" dirty="0" smtClean="0">
                          <a:effectLst/>
                        </a:rPr>
                        <a:t>Výkon</a:t>
                      </a:r>
                      <a:endParaRPr lang="cs-CZ" sz="1200" b="1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Jaroslava Vondráčková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Vytvořeno dne: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smtClean="0">
                          <a:effectLst/>
                        </a:rPr>
                        <a:t>17.4.2011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Seznámení s pojmem – výkon,</a:t>
                      </a:r>
                      <a:r>
                        <a:rPr lang="cs-CZ" sz="1400" kern="50" baseline="0" dirty="0" smtClean="0">
                          <a:effectLst/>
                        </a:rPr>
                        <a:t> úlohy k řešení i úlohy </a:t>
                      </a:r>
                      <a:br>
                        <a:rPr lang="cs-CZ" sz="1400" kern="50" baseline="0" dirty="0" smtClean="0">
                          <a:effectLst/>
                        </a:rPr>
                      </a:br>
                      <a:r>
                        <a:rPr lang="cs-CZ" sz="1400" kern="50" baseline="0" dirty="0" smtClean="0">
                          <a:effectLst/>
                        </a:rPr>
                        <a:t> pro samostatnou práci.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744170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19050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endParaRPr lang="cs-CZ" sz="2000" b="1" dirty="0" smtClean="0">
              <a:solidFill>
                <a:srgbClr val="FF0000"/>
              </a:solidFill>
            </a:endParaRPr>
          </a:p>
          <a:p>
            <a:r>
              <a:rPr lang="cs-CZ" sz="2000" b="1" dirty="0" smtClean="0">
                <a:solidFill>
                  <a:srgbClr val="FF0000"/>
                </a:solidFill>
              </a:rPr>
              <a:t>Výkon je něco jako „ rychlost konání práce“.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Nakladač naloží plný valník zeminou za 15 minut. Člověku trvá naložení stejného valníku celý den. Kdo z nich má větší výkon?</a:t>
            </a:r>
          </a:p>
          <a:p>
            <a:endParaRPr lang="cs-CZ" sz="2000" b="1" dirty="0" smtClean="0"/>
          </a:p>
          <a:p>
            <a:r>
              <a:rPr lang="cs-CZ" sz="2000" b="1" dirty="0" smtClean="0">
                <a:solidFill>
                  <a:srgbClr val="0070C0"/>
                </a:solidFill>
              </a:rPr>
              <a:t>Výkon</a:t>
            </a:r>
            <a:r>
              <a:rPr lang="cs-CZ" sz="2000" b="1" dirty="0" smtClean="0"/>
              <a:t> označujeme písmenem </a:t>
            </a:r>
            <a:r>
              <a:rPr lang="cs-CZ" sz="2400" b="1" dirty="0" smtClean="0">
                <a:solidFill>
                  <a:srgbClr val="0070C0"/>
                </a:solidFill>
              </a:rPr>
              <a:t>P </a:t>
            </a:r>
            <a:r>
              <a:rPr lang="cs-CZ" sz="2000" b="1" dirty="0" smtClean="0"/>
              <a:t> / z anglického slova </a:t>
            </a:r>
            <a:r>
              <a:rPr lang="cs-CZ" sz="2000" b="1" dirty="0" err="1" smtClean="0"/>
              <a:t>power</a:t>
            </a:r>
            <a:r>
              <a:rPr lang="cs-CZ" sz="2000" b="1" dirty="0" smtClean="0"/>
              <a:t>/</a:t>
            </a:r>
          </a:p>
          <a:p>
            <a:r>
              <a:rPr lang="cs-CZ" sz="2000" b="1" dirty="0" smtClean="0">
                <a:solidFill>
                  <a:srgbClr val="00B050"/>
                </a:solidFill>
              </a:rPr>
              <a:t>Jednotkou</a:t>
            </a:r>
            <a:r>
              <a:rPr lang="cs-CZ" sz="2000" b="1" dirty="0" smtClean="0"/>
              <a:t> je watt – </a:t>
            </a:r>
            <a:r>
              <a:rPr lang="cs-CZ" sz="2400" b="1" dirty="0" smtClean="0">
                <a:solidFill>
                  <a:srgbClr val="00B050"/>
                </a:solidFill>
              </a:rPr>
              <a:t>W</a:t>
            </a:r>
          </a:p>
          <a:p>
            <a:endParaRPr lang="cs-CZ" sz="2000" b="1" dirty="0" smtClean="0"/>
          </a:p>
          <a:p>
            <a:r>
              <a:rPr lang="cs-CZ" sz="2000" b="1" dirty="0" smtClean="0">
                <a:solidFill>
                  <a:srgbClr val="7030A0"/>
                </a:solidFill>
              </a:rPr>
              <a:t>Vykonáme-li za 1 sekundu práci 1 joulu, náš výkon je 1 watt.</a:t>
            </a:r>
          </a:p>
        </p:txBody>
      </p:sp>
      <p:sp>
        <p:nvSpPr>
          <p:cNvPr id="4" name="Obdélník 3"/>
          <p:cNvSpPr/>
          <p:nvPr/>
        </p:nvSpPr>
        <p:spPr>
          <a:xfrm>
            <a:off x="3562412" y="404664"/>
            <a:ext cx="19682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Výkon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83084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/>
              <a:t>Jak</a:t>
            </a:r>
            <a:r>
              <a:rPr lang="cs-CZ" dirty="0" smtClean="0"/>
              <a:t> </a:t>
            </a:r>
            <a:r>
              <a:rPr lang="cs-CZ" sz="3200" b="1" dirty="0" smtClean="0"/>
              <a:t>výkon vypočítáme?</a:t>
            </a:r>
            <a:endParaRPr lang="cs-CZ" sz="3200" b="1" dirty="0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6" name="Zástupný symbol pro obsah 5"/>
              <p:cNvSpPr>
                <a:spLocks noGrp="1"/>
              </p:cNvSpPr>
              <p:nvPr>
                <p:ph idx="1"/>
              </p:nvPr>
            </p:nvSpPr>
            <p:spPr/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>
                <a:normAutofit lnSpcReduction="10000"/>
              </a:bodyPr>
              <a:lstStyle/>
              <a:p>
                <a:r>
                  <a:rPr lang="cs-CZ" sz="2400" b="1" dirty="0" smtClean="0"/>
                  <a:t>Výkon nějakého stroje /člověka, zvířete/ vypočítáme, když jeho práci vydělíme časem, který na vykonání práce potřeboval.</a:t>
                </a:r>
              </a:p>
              <a:p>
                <a:r>
                  <a:rPr lang="cs-CZ" sz="2400" b="1" dirty="0" smtClean="0"/>
                  <a:t>P</a:t>
                </a:r>
                <a:r>
                  <a:rPr lang="cs-CZ" sz="2000" b="1" dirty="0" smtClean="0"/>
                  <a:t>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0" smtClean="0">
                            <a:latin typeface="Cambria Math"/>
                          </a:rPr>
                          <m:t>𝐖</m:t>
                        </m:r>
                      </m:num>
                      <m:den>
                        <m:r>
                          <a:rPr lang="cs-CZ" sz="2400" b="1" i="0" smtClean="0">
                            <a:latin typeface="Cambria Math"/>
                          </a:rPr>
                          <m:t>𝐭</m:t>
                        </m:r>
                      </m:den>
                    </m:f>
                  </m:oMath>
                </a14:m>
                <a:r>
                  <a:rPr lang="cs-CZ" sz="2400" b="1" dirty="0" smtClean="0"/>
                  <a:t>       P = W : t        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0" smtClean="0">
                            <a:latin typeface="Cambria Math"/>
                          </a:rPr>
                          <m:t>𝐅</m:t>
                        </m:r>
                        <m:r>
                          <a:rPr lang="cs-CZ" sz="2400" b="1" i="0" smtClean="0">
                            <a:latin typeface="Cambria Math"/>
                          </a:rPr>
                          <m:t> .  </m:t>
                        </m:r>
                        <m:r>
                          <a:rPr lang="cs-CZ" sz="2400" b="1" i="0" smtClean="0">
                            <a:latin typeface="Cambria Math"/>
                          </a:rPr>
                          <m:t>𝐬</m:t>
                        </m:r>
                      </m:num>
                      <m:den>
                        <m:r>
                          <a:rPr lang="cs-CZ" sz="2400" b="1" i="0" smtClean="0">
                            <a:latin typeface="Cambria Math"/>
                          </a:rPr>
                          <m:t>𝐭</m:t>
                        </m:r>
                      </m:den>
                    </m:f>
                  </m:oMath>
                </a14:m>
                <a:r>
                  <a:rPr lang="cs-CZ" sz="2400" b="1" dirty="0" smtClean="0"/>
                  <a:t>         P = F . v </a:t>
                </a:r>
                <a:r>
                  <a:rPr lang="cs-CZ" sz="3600" b="1" dirty="0" smtClean="0">
                    <a:solidFill>
                      <a:srgbClr val="FF0000"/>
                    </a:solidFill>
                    <a:sym typeface="Wingdings" pitchFamily="2" charset="2"/>
                  </a:rPr>
                  <a:t> </a:t>
                </a:r>
                <a:r>
                  <a:rPr lang="cs-CZ" sz="2000" b="1" dirty="0" smtClean="0">
                    <a:solidFill>
                      <a:srgbClr val="FF0000"/>
                    </a:solidFill>
                    <a:sym typeface="Wingdings" pitchFamily="2" charset="2"/>
                  </a:rPr>
                  <a:t>Kde se vzalo </a:t>
                </a:r>
                <a:r>
                  <a:rPr lang="cs-CZ" sz="2000" b="1" dirty="0" smtClean="0">
                    <a:solidFill>
                      <a:schemeClr val="accent1">
                        <a:lumMod val="75000"/>
                      </a:schemeClr>
                    </a:solidFill>
                    <a:sym typeface="Wingdings" pitchFamily="2" charset="2"/>
                  </a:rPr>
                  <a:t>v </a:t>
                </a:r>
                <a:r>
                  <a:rPr lang="cs-CZ" sz="2000" b="1" dirty="0" smtClean="0">
                    <a:solidFill>
                      <a:srgbClr val="FF0000"/>
                    </a:solidFill>
                    <a:sym typeface="Wingdings" pitchFamily="2" charset="2"/>
                  </a:rPr>
                  <a:t>?</a:t>
                </a:r>
                <a:endParaRPr lang="cs-CZ" sz="3600" b="1" dirty="0" smtClean="0">
                  <a:solidFill>
                    <a:srgbClr val="FF0000"/>
                  </a:solidFill>
                </a:endParaRPr>
              </a:p>
              <a:p>
                <a:r>
                  <a:rPr lang="cs-CZ" sz="2800" b="1" dirty="0" smtClean="0">
                    <a:solidFill>
                      <a:schemeClr val="accent2"/>
                    </a:solidFill>
                  </a:rPr>
                  <a:t>Ví to někdo z vás?</a:t>
                </a:r>
              </a:p>
              <a:p>
                <a:r>
                  <a:rPr lang="cs-CZ" sz="2800" b="1" dirty="0" smtClean="0"/>
                  <a:t>Jasně ! </a:t>
                </a:r>
                <a:r>
                  <a:rPr lang="cs-CZ" sz="3600" b="1" dirty="0" smtClean="0">
                    <a:solidFill>
                      <a:srgbClr val="00B050"/>
                    </a:solidFill>
                    <a:sym typeface="Wingdings" pitchFamily="2" charset="2"/>
                  </a:rPr>
                  <a:t>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smtClean="0">
                            <a:solidFill>
                              <a:srgbClr val="00B050"/>
                            </a:solidFill>
                            <a:latin typeface="Cambria Math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cs-CZ" sz="3600" b="1" i="0" smtClean="0">
                            <a:solidFill>
                              <a:srgbClr val="00B050"/>
                            </a:solidFill>
                            <a:latin typeface="Cambria Math"/>
                            <a:sym typeface="Wingdings" pitchFamily="2" charset="2"/>
                          </a:rPr>
                          <m:t>𝐬</m:t>
                        </m:r>
                      </m:num>
                      <m:den>
                        <m:r>
                          <a:rPr lang="cs-CZ" sz="3600" b="1" i="0" smtClean="0">
                            <a:solidFill>
                              <a:srgbClr val="00B050"/>
                            </a:solidFill>
                            <a:latin typeface="Cambria Math"/>
                            <a:sym typeface="Wingdings" pitchFamily="2" charset="2"/>
                          </a:rPr>
                          <m:t>𝐭</m:t>
                        </m:r>
                      </m:den>
                    </m:f>
                  </m:oMath>
                </a14:m>
                <a:r>
                  <a:rPr lang="cs-CZ" sz="3600" b="1" dirty="0" smtClean="0">
                    <a:solidFill>
                      <a:srgbClr val="00B050"/>
                    </a:solidFill>
                  </a:rPr>
                  <a:t> = v   </a:t>
                </a:r>
              </a:p>
              <a:p>
                <a:r>
                  <a:rPr lang="cs-CZ" sz="2000" b="1" dirty="0" smtClean="0"/>
                  <a:t>Watt je jednotka malá. Častěji se užívají násobky:</a:t>
                </a:r>
              </a:p>
              <a:p>
                <a:r>
                  <a:rPr lang="cs-CZ" sz="2000" b="1" dirty="0" smtClean="0"/>
                  <a:t>1 kW = 1 000 W</a:t>
                </a:r>
              </a:p>
              <a:p>
                <a:r>
                  <a:rPr lang="cs-CZ" sz="2000" b="1" dirty="0" smtClean="0"/>
                  <a:t>1 MW = 1 000kW = 1 000 000W </a:t>
                </a:r>
                <a:r>
                  <a:rPr lang="cs-CZ" sz="3600" b="1" dirty="0" smtClean="0">
                    <a:solidFill>
                      <a:srgbClr val="00B050"/>
                    </a:solidFill>
                  </a:rPr>
                  <a:t> </a:t>
                </a:r>
              </a:p>
              <a:p>
                <a:endParaRPr lang="cs-CZ" sz="2000" b="1" dirty="0"/>
              </a:p>
            </p:txBody>
          </p:sp>
        </mc:Choice>
        <mc:Fallback>
          <p:sp>
            <p:nvSpPr>
              <p:cNvPr id="6" name="Zástupný symbol pro obsah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108" t="-16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835146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Budeme přemýšlet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000" b="1" dirty="0" smtClean="0"/>
              <a:t>Máte vynést dva kufry z přízemí do 4. patra.</a:t>
            </a:r>
          </a:p>
          <a:p>
            <a:pPr marL="0" indent="0">
              <a:buNone/>
            </a:pPr>
            <a:r>
              <a:rPr lang="cs-CZ" sz="2000" b="1" dirty="0" smtClean="0"/>
              <a:t> </a:t>
            </a:r>
          </a:p>
          <a:p>
            <a:r>
              <a:rPr lang="cs-CZ" sz="2000" b="1" dirty="0" smtClean="0"/>
              <a:t>Kdy vykonáme méně </a:t>
            </a:r>
            <a:r>
              <a:rPr lang="cs-CZ" sz="2000" b="1" dirty="0" smtClean="0">
                <a:solidFill>
                  <a:srgbClr val="C00000"/>
                </a:solidFill>
              </a:rPr>
              <a:t>práce</a:t>
            </a:r>
            <a:r>
              <a:rPr lang="cs-CZ" sz="2000" b="1" dirty="0" smtClean="0"/>
              <a:t>:  když je vyneseme najednou, nebo když půjdeme s každým zvlášť? </a:t>
            </a:r>
          </a:p>
          <a:p>
            <a:r>
              <a:rPr lang="cs-CZ" sz="2000" b="1" dirty="0" smtClean="0">
                <a:solidFill>
                  <a:schemeClr val="accent3">
                    <a:lumMod val="50000"/>
                  </a:schemeClr>
                </a:solidFill>
              </a:rPr>
              <a:t>Proč?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Stejné kufry bude vynášet Honza a stihne být ve 4. patře za 20 sekund.</a:t>
            </a:r>
          </a:p>
          <a:p>
            <a:r>
              <a:rPr lang="cs-CZ" sz="2000" b="1" dirty="0" smtClean="0"/>
              <a:t>Robert stejný úkol zvládne o 3 sekundy později. 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Kdo z nich má větší </a:t>
            </a:r>
            <a:r>
              <a:rPr lang="cs-CZ" sz="2000" b="1" dirty="0" smtClean="0">
                <a:solidFill>
                  <a:srgbClr val="0070C0"/>
                </a:solidFill>
              </a:rPr>
              <a:t>výkon</a:t>
            </a:r>
            <a:r>
              <a:rPr lang="cs-CZ" sz="2000" b="1" dirty="0" smtClean="0"/>
              <a:t>? </a:t>
            </a:r>
          </a:p>
          <a:p>
            <a:r>
              <a:rPr lang="cs-CZ" sz="2000" b="1" dirty="0" smtClean="0">
                <a:solidFill>
                  <a:schemeClr val="accent3">
                    <a:lumMod val="50000"/>
                  </a:schemeClr>
                </a:solidFill>
              </a:rPr>
              <a:t>Proč?</a:t>
            </a:r>
            <a:endParaRPr lang="cs-CZ" sz="20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35193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A budeme počítat </a:t>
            </a:r>
            <a:r>
              <a:rPr lang="cs-CZ" sz="2000" b="1" dirty="0" smtClean="0"/>
              <a:t>/</a:t>
            </a:r>
            <a:r>
              <a:rPr lang="cs-CZ" sz="2000" b="1" dirty="0" err="1" smtClean="0"/>
              <a:t>huráááááááááááá</a:t>
            </a:r>
            <a:r>
              <a:rPr lang="cs-CZ" sz="2000" b="1" dirty="0" smtClean="0"/>
              <a:t>/</a:t>
            </a:r>
            <a:endParaRPr lang="cs-CZ" sz="3200" b="1" dirty="0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>
                <a:normAutofit/>
              </a:bodyPr>
              <a:lstStyle/>
              <a:p>
                <a:r>
                  <a:rPr lang="cs-CZ" sz="2000" b="1" dirty="0" smtClean="0"/>
                  <a:t>Karel zvedl činku o hmotnosti 30 kg do výše 1,8 m za 1,0 s. Urči jeho výkon. Pohyb činky považuj za rovnoměrný.</a:t>
                </a:r>
              </a:p>
              <a:p>
                <a:endParaRPr lang="cs-CZ" sz="2000" b="1" dirty="0"/>
              </a:p>
              <a:p>
                <a:r>
                  <a:rPr lang="cs-CZ" sz="2000" b="1" dirty="0" smtClean="0"/>
                  <a:t>Zapíšeme:   m = 30 kg </a:t>
                </a:r>
                <a:r>
                  <a:rPr lang="cs-CZ" sz="2000" b="1" dirty="0" smtClean="0">
                    <a:sym typeface="Wingdings 3"/>
                  </a:rPr>
                  <a:t> F</a:t>
                </a:r>
                <a:r>
                  <a:rPr lang="cs-CZ" sz="2000" b="1" dirty="0" smtClean="0"/>
                  <a:t>  = 300 N    s = 1,8 m   t = 1,0 s   P = ?</a:t>
                </a:r>
              </a:p>
              <a:p>
                <a:r>
                  <a:rPr lang="cs-CZ" sz="2000" b="1" dirty="0" smtClean="0">
                    <a:solidFill>
                      <a:srgbClr val="FF0000"/>
                    </a:solidFill>
                  </a:rPr>
                  <a:t>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𝐅</m:t>
                        </m:r>
                        <m:r>
                          <a:rPr lang="cs-CZ" sz="2400" b="1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 .  </m:t>
                        </m:r>
                        <m:r>
                          <a:rPr lang="cs-CZ" sz="2400" b="1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𝐬</m:t>
                        </m:r>
                      </m:num>
                      <m:den>
                        <m:r>
                          <a:rPr lang="cs-CZ" sz="2400" b="1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𝐭</m:t>
                        </m:r>
                      </m:den>
                    </m:f>
                  </m:oMath>
                </a14:m>
                <a:endParaRPr lang="cs-CZ" sz="2400" b="1" dirty="0" smtClean="0">
                  <a:solidFill>
                    <a:srgbClr val="FF0000"/>
                  </a:solidFill>
                </a:endParaRPr>
              </a:p>
              <a:p>
                <a:r>
                  <a:rPr lang="cs-CZ" sz="2400" b="1" dirty="0" smtClean="0"/>
                  <a:t>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0" smtClean="0">
                            <a:latin typeface="Cambria Math"/>
                          </a:rPr>
                          <m:t>𝟑𝟎𝟎</m:t>
                        </m:r>
                        <m:r>
                          <a:rPr lang="cs-CZ" sz="2400" b="1" i="0" smtClean="0">
                            <a:latin typeface="Cambria Math"/>
                          </a:rPr>
                          <m:t> </m:t>
                        </m:r>
                        <m:r>
                          <a:rPr lang="cs-CZ" sz="2400" b="1" i="0" smtClean="0">
                            <a:latin typeface="Cambria Math"/>
                          </a:rPr>
                          <m:t>𝐍</m:t>
                        </m:r>
                        <m:r>
                          <a:rPr lang="cs-CZ" sz="2400" b="1" i="0" smtClean="0">
                            <a:latin typeface="Cambria Math"/>
                          </a:rPr>
                          <m:t> . </m:t>
                        </m:r>
                        <m:r>
                          <a:rPr lang="cs-CZ" sz="2400" b="1" i="0" smtClean="0">
                            <a:latin typeface="Cambria Math"/>
                          </a:rPr>
                          <m:t>𝟏</m:t>
                        </m:r>
                        <m:r>
                          <a:rPr lang="cs-CZ" sz="2400" b="1" i="0" smtClean="0">
                            <a:latin typeface="Cambria Math"/>
                          </a:rPr>
                          <m:t>,</m:t>
                        </m:r>
                        <m:r>
                          <a:rPr lang="cs-CZ" sz="2400" b="1" i="0" smtClean="0">
                            <a:latin typeface="Cambria Math"/>
                          </a:rPr>
                          <m:t>𝟖</m:t>
                        </m:r>
                        <m:r>
                          <a:rPr lang="cs-CZ" sz="2400" b="1" i="0" smtClean="0">
                            <a:latin typeface="Cambria Math"/>
                          </a:rPr>
                          <m:t> </m:t>
                        </m:r>
                        <m:r>
                          <a:rPr lang="cs-CZ" sz="2400" b="1" i="0" smtClean="0">
                            <a:latin typeface="Cambria Math"/>
                          </a:rPr>
                          <m:t>𝐦</m:t>
                        </m:r>
                      </m:num>
                      <m:den>
                        <m:r>
                          <a:rPr lang="cs-CZ" sz="2400" b="1" i="0" smtClean="0">
                            <a:latin typeface="Cambria Math"/>
                          </a:rPr>
                          <m:t>𝟏</m:t>
                        </m:r>
                        <m:r>
                          <a:rPr lang="cs-CZ" sz="2400" b="1" i="0" smtClean="0">
                            <a:latin typeface="Cambria Math"/>
                          </a:rPr>
                          <m:t>,</m:t>
                        </m:r>
                        <m:r>
                          <a:rPr lang="cs-CZ" sz="2400" b="1" i="0" smtClean="0">
                            <a:latin typeface="Cambria Math"/>
                          </a:rPr>
                          <m:t>𝟎</m:t>
                        </m:r>
                        <m:r>
                          <a:rPr lang="cs-CZ" sz="2400" b="1" i="0" smtClean="0">
                            <a:latin typeface="Cambria Math"/>
                          </a:rPr>
                          <m:t> </m:t>
                        </m:r>
                        <m:r>
                          <a:rPr lang="cs-CZ" sz="2400" b="1" i="0" smtClean="0">
                            <a:latin typeface="Cambria Math"/>
                          </a:rPr>
                          <m:t>𝐬</m:t>
                        </m:r>
                      </m:den>
                    </m:f>
                  </m:oMath>
                </a14:m>
                <a:r>
                  <a:rPr lang="cs-CZ" sz="2400" b="1" dirty="0" smtClean="0"/>
                  <a:t> </a:t>
                </a:r>
              </a:p>
              <a:p>
                <a:r>
                  <a:rPr lang="cs-CZ" sz="2000" b="1" u="sng" dirty="0" smtClean="0"/>
                  <a:t>P = 540 W</a:t>
                </a:r>
              </a:p>
              <a:p>
                <a:endParaRPr lang="cs-CZ" sz="2000" b="1" dirty="0" smtClean="0"/>
              </a:p>
              <a:p>
                <a:r>
                  <a:rPr lang="cs-CZ" sz="2000" b="1" dirty="0" smtClean="0"/>
                  <a:t>Karlův výkon je 540 W.</a:t>
                </a:r>
                <a:endParaRPr lang="cs-CZ" sz="2000" b="1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812" t="-4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3968481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00B0F0"/>
            </a:solidFill>
          </a:ln>
        </p:spPr>
        <p:txBody>
          <a:bodyPr>
            <a:normAutofit/>
          </a:bodyPr>
          <a:lstStyle/>
          <a:p>
            <a:r>
              <a:rPr lang="cs-CZ" sz="3200" b="1" dirty="0" smtClean="0"/>
              <a:t>A ještě jednou </a:t>
            </a:r>
            <a:r>
              <a:rPr lang="cs-CZ" sz="4000" b="1" dirty="0" smtClean="0">
                <a:solidFill>
                  <a:srgbClr val="FF0000"/>
                </a:solidFill>
                <a:sym typeface="Wingdings" pitchFamily="2" charset="2"/>
              </a:rPr>
              <a:t> </a:t>
            </a:r>
            <a:r>
              <a:rPr lang="cs-CZ" sz="2000" b="1" dirty="0" smtClean="0">
                <a:sym typeface="Wingdings" pitchFamily="2" charset="2"/>
              </a:rPr>
              <a:t>/raději  </a:t>
            </a:r>
            <a:r>
              <a:rPr lang="cs-CZ" sz="4000" b="1" dirty="0" smtClean="0">
                <a:solidFill>
                  <a:srgbClr val="00B0F0"/>
                </a:solidFill>
                <a:sym typeface="Wingdings" pitchFamily="2" charset="2"/>
              </a:rPr>
              <a:t></a:t>
            </a:r>
            <a:r>
              <a:rPr lang="cs-CZ" sz="2000" b="1" dirty="0" smtClean="0">
                <a:sym typeface="Wingdings" pitchFamily="2" charset="2"/>
              </a:rPr>
              <a:t>/</a:t>
            </a:r>
            <a:endParaRPr lang="cs-CZ" sz="2000" b="1" dirty="0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>
                <a:normAutofit/>
              </a:bodyPr>
              <a:lstStyle/>
              <a:p>
                <a:r>
                  <a:rPr lang="cs-CZ" sz="2000" b="1" dirty="0" smtClean="0"/>
                  <a:t>Těleso o hmotnosti 500 kg bylo zdviženo pomocí jeřábu svisle vzhůru po dráze 12 m rovnoměrným pohybem za 1 minutu. Urči průměrný výkon motoru jeřábu.</a:t>
                </a:r>
              </a:p>
              <a:p>
                <a:r>
                  <a:rPr lang="cs-CZ" sz="2000" b="1" dirty="0" smtClean="0"/>
                  <a:t>/ </a:t>
                </a:r>
                <a:r>
                  <a:rPr lang="cs-CZ" sz="2000" b="1" dirty="0" smtClean="0">
                    <a:solidFill>
                      <a:srgbClr val="00B0F0"/>
                    </a:solidFill>
                  </a:rPr>
                  <a:t>objasněme si nejprve proč </a:t>
                </a:r>
                <a:r>
                  <a:rPr lang="cs-CZ" sz="2000" b="1" i="1" dirty="0" smtClean="0">
                    <a:solidFill>
                      <a:srgbClr val="00B0F0"/>
                    </a:solidFill>
                  </a:rPr>
                  <a:t>rovnoměrným pohybem a </a:t>
                </a:r>
                <a:r>
                  <a:rPr lang="cs-CZ" sz="2000" b="1" dirty="0" smtClean="0">
                    <a:solidFill>
                      <a:srgbClr val="00B0F0"/>
                    </a:solidFill>
                  </a:rPr>
                  <a:t>proč </a:t>
                </a:r>
                <a:r>
                  <a:rPr lang="cs-CZ" sz="2000" b="1" i="1" dirty="0" smtClean="0">
                    <a:solidFill>
                      <a:srgbClr val="00B0F0"/>
                    </a:solidFill>
                  </a:rPr>
                  <a:t>průměrný výkon/</a:t>
                </a:r>
              </a:p>
              <a:p>
                <a:r>
                  <a:rPr lang="cs-CZ" sz="2000" b="1" dirty="0"/>
                  <a:t>m</a:t>
                </a:r>
                <a:r>
                  <a:rPr lang="cs-CZ" sz="2000" b="1" dirty="0" smtClean="0"/>
                  <a:t> = 500 kg  s = 12 m  t = 1 minuta  P = ?    </a:t>
                </a:r>
                <a:r>
                  <a:rPr lang="cs-CZ" sz="2000" b="1" dirty="0" smtClean="0">
                    <a:solidFill>
                      <a:srgbClr val="00B0F0"/>
                    </a:solidFill>
                  </a:rPr>
                  <a:t>/</a:t>
                </a:r>
                <a:r>
                  <a:rPr lang="cs-CZ" sz="2000" b="1" i="1" dirty="0">
                    <a:solidFill>
                      <a:srgbClr val="00B0F0"/>
                    </a:solidFill>
                  </a:rPr>
                  <a:t>M</a:t>
                </a:r>
                <a:r>
                  <a:rPr lang="cs-CZ" sz="2000" b="1" i="1" dirty="0" smtClean="0">
                    <a:solidFill>
                      <a:srgbClr val="00B0F0"/>
                    </a:solidFill>
                  </a:rPr>
                  <a:t>ohu tyto údaje dosadit?/</a:t>
                </a:r>
              </a:p>
              <a:p>
                <a:r>
                  <a:rPr lang="cs-CZ" sz="2000" b="1" dirty="0" smtClean="0">
                    <a:solidFill>
                      <a:srgbClr val="C00000"/>
                    </a:solidFill>
                  </a:rPr>
                  <a:t>F = 5 000 N  </a:t>
                </a:r>
                <a:r>
                  <a:rPr lang="cs-CZ" sz="2000" b="1" dirty="0" smtClean="0"/>
                  <a:t>s = 12 m  </a:t>
                </a:r>
                <a:r>
                  <a:rPr lang="cs-CZ" sz="2000" b="1" dirty="0" smtClean="0">
                    <a:solidFill>
                      <a:srgbClr val="C00000"/>
                    </a:solidFill>
                  </a:rPr>
                  <a:t>t = 60 sekund  </a:t>
                </a:r>
                <a:r>
                  <a:rPr lang="cs-CZ" sz="2000" b="1" dirty="0" smtClean="0"/>
                  <a:t>P = ?</a:t>
                </a:r>
              </a:p>
              <a:p>
                <a:r>
                  <a:rPr lang="cs-CZ" sz="2000" b="1" dirty="0" smtClean="0"/>
                  <a:t>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0" smtClean="0">
                            <a:latin typeface="Cambria Math"/>
                          </a:rPr>
                          <m:t>𝐅</m:t>
                        </m:r>
                        <m:r>
                          <a:rPr lang="cs-CZ" sz="2400" b="1" i="0" smtClean="0">
                            <a:latin typeface="Cambria Math"/>
                          </a:rPr>
                          <m:t> .  </m:t>
                        </m:r>
                        <m:r>
                          <a:rPr lang="cs-CZ" sz="2400" b="1" i="0" smtClean="0">
                            <a:latin typeface="Cambria Math"/>
                          </a:rPr>
                          <m:t>𝐬</m:t>
                        </m:r>
                      </m:num>
                      <m:den>
                        <m:r>
                          <a:rPr lang="cs-CZ" sz="2400" b="1" i="0" smtClean="0">
                            <a:latin typeface="Cambria Math"/>
                          </a:rPr>
                          <m:t>𝐭</m:t>
                        </m:r>
                      </m:den>
                    </m:f>
                  </m:oMath>
                </a14:m>
                <a:r>
                  <a:rPr lang="cs-CZ" sz="2400" b="1" dirty="0" smtClean="0"/>
                  <a:t>  </a:t>
                </a:r>
              </a:p>
              <a:p>
                <a:r>
                  <a:rPr lang="cs-CZ" sz="2000" b="1" dirty="0" smtClean="0"/>
                  <a:t>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0" smtClean="0">
                            <a:latin typeface="Cambria Math"/>
                          </a:rPr>
                          <m:t>𝟓</m:t>
                        </m:r>
                        <m:r>
                          <a:rPr lang="cs-CZ" sz="2400" b="1" i="0" smtClean="0">
                            <a:latin typeface="Cambria Math"/>
                          </a:rPr>
                          <m:t> </m:t>
                        </m:r>
                        <m:r>
                          <a:rPr lang="cs-CZ" sz="2400" b="1" i="0" smtClean="0">
                            <a:latin typeface="Cambria Math"/>
                          </a:rPr>
                          <m:t>𝟎𝟎𝟎</m:t>
                        </m:r>
                        <m:r>
                          <a:rPr lang="cs-CZ" sz="2400" b="1" i="0" smtClean="0">
                            <a:latin typeface="Cambria Math"/>
                          </a:rPr>
                          <m:t> </m:t>
                        </m:r>
                        <m:r>
                          <a:rPr lang="cs-CZ" sz="2400" b="1" i="0" smtClean="0">
                            <a:latin typeface="Cambria Math"/>
                          </a:rPr>
                          <m:t>𝐍</m:t>
                        </m:r>
                        <m:r>
                          <a:rPr lang="cs-CZ" sz="2400" b="1" i="0" smtClean="0">
                            <a:latin typeface="Cambria Math"/>
                          </a:rPr>
                          <m:t> . </m:t>
                        </m:r>
                        <m:r>
                          <a:rPr lang="cs-CZ" sz="2400" b="1" i="0" smtClean="0">
                            <a:latin typeface="Cambria Math"/>
                          </a:rPr>
                          <m:t>𝟏𝟐</m:t>
                        </m:r>
                        <m:r>
                          <a:rPr lang="cs-CZ" sz="2400" b="1" i="0" smtClean="0">
                            <a:latin typeface="Cambria Math"/>
                          </a:rPr>
                          <m:t> </m:t>
                        </m:r>
                        <m:r>
                          <a:rPr lang="cs-CZ" sz="2400" b="1" i="0" smtClean="0">
                            <a:latin typeface="Cambria Math"/>
                          </a:rPr>
                          <m:t>𝐦</m:t>
                        </m:r>
                      </m:num>
                      <m:den>
                        <m:r>
                          <a:rPr lang="cs-CZ" sz="2400" b="1" i="0" smtClean="0">
                            <a:latin typeface="Cambria Math"/>
                          </a:rPr>
                          <m:t>𝟔𝟎</m:t>
                        </m:r>
                        <m:r>
                          <a:rPr lang="cs-CZ" sz="2400" b="1" i="0" smtClean="0">
                            <a:latin typeface="Cambria Math"/>
                          </a:rPr>
                          <m:t> </m:t>
                        </m:r>
                        <m:r>
                          <a:rPr lang="cs-CZ" sz="2400" b="1" i="0" smtClean="0">
                            <a:latin typeface="Cambria Math"/>
                          </a:rPr>
                          <m:t>𝐬</m:t>
                        </m:r>
                      </m:den>
                    </m:f>
                  </m:oMath>
                </a14:m>
                <a:endParaRPr lang="cs-CZ" sz="2400" b="1" dirty="0" smtClean="0"/>
              </a:p>
              <a:p>
                <a:r>
                  <a:rPr lang="cs-CZ" sz="2000" b="1" u="sng" dirty="0" smtClean="0"/>
                  <a:t>P = 1 000 W</a:t>
                </a:r>
                <a:endParaRPr lang="cs-CZ" sz="2000" b="1" dirty="0" smtClean="0"/>
              </a:p>
              <a:p>
                <a:r>
                  <a:rPr lang="cs-CZ" sz="2000" b="1" dirty="0" smtClean="0"/>
                  <a:t>Průměrný výkon motoru jeřábu je 1 000 W – 1 kW.</a:t>
                </a:r>
                <a:endParaRPr lang="cs-CZ" sz="2000" b="1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443" t="-4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3281676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A nyní sami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b="1" dirty="0" smtClean="0"/>
              <a:t>Těleso o hmotnosti </a:t>
            </a:r>
            <a:r>
              <a:rPr lang="cs-CZ" sz="2400" b="1" dirty="0" smtClean="0">
                <a:solidFill>
                  <a:srgbClr val="00B050"/>
                </a:solidFill>
              </a:rPr>
              <a:t>50 kg </a:t>
            </a:r>
            <a:r>
              <a:rPr lang="cs-CZ" sz="2400" b="1" dirty="0" smtClean="0"/>
              <a:t>se má zvednout do výše </a:t>
            </a:r>
            <a:r>
              <a:rPr lang="cs-CZ" sz="2400" b="1" dirty="0" smtClean="0">
                <a:solidFill>
                  <a:srgbClr val="00B050"/>
                </a:solidFill>
              </a:rPr>
              <a:t>10 m</a:t>
            </a:r>
            <a:r>
              <a:rPr lang="cs-CZ" sz="2400" b="1" dirty="0" smtClean="0"/>
              <a:t> </a:t>
            </a:r>
          </a:p>
          <a:p>
            <a:pPr marL="0" indent="0">
              <a:buNone/>
            </a:pPr>
            <a:r>
              <a:rPr lang="cs-CZ" sz="2400" b="1" dirty="0"/>
              <a:t> </a:t>
            </a:r>
            <a:r>
              <a:rPr lang="cs-CZ" sz="2400" b="1" dirty="0" smtClean="0"/>
              <a:t>     za </a:t>
            </a:r>
            <a:r>
              <a:rPr lang="cs-CZ" sz="2400" b="1" dirty="0" smtClean="0">
                <a:solidFill>
                  <a:srgbClr val="00B050"/>
                </a:solidFill>
              </a:rPr>
              <a:t>15 s. </a:t>
            </a:r>
          </a:p>
          <a:p>
            <a:r>
              <a:rPr lang="cs-CZ" sz="2400" b="1" dirty="0" smtClean="0"/>
              <a:t>Jaký nejmenší výkon je k tomu potřeba?</a:t>
            </a:r>
          </a:p>
          <a:p>
            <a:endParaRPr lang="cs-CZ" sz="2400" b="1" dirty="0" smtClean="0"/>
          </a:p>
          <a:p>
            <a:r>
              <a:rPr lang="cs-CZ" sz="2000" b="1" dirty="0" smtClean="0"/>
              <a:t>Zapiš potřebné údaje.</a:t>
            </a:r>
          </a:p>
          <a:p>
            <a:r>
              <a:rPr lang="cs-CZ" sz="2000" b="1" i="1" dirty="0" smtClean="0"/>
              <a:t>Proveď jejich převod na základní jednotky, bude-li to nutné.</a:t>
            </a:r>
          </a:p>
          <a:p>
            <a:r>
              <a:rPr lang="cs-CZ" sz="2000" b="1" dirty="0" smtClean="0"/>
              <a:t>Napiš vzorec.</a:t>
            </a:r>
          </a:p>
          <a:p>
            <a:r>
              <a:rPr lang="cs-CZ" sz="2000" b="1" i="1" dirty="0" smtClean="0"/>
              <a:t>Dosaď a vypočítej.</a:t>
            </a:r>
          </a:p>
          <a:p>
            <a:r>
              <a:rPr lang="cs-CZ" sz="2000" b="1" dirty="0" smtClean="0"/>
              <a:t>Napiš odpověď</a:t>
            </a:r>
            <a:endParaRPr lang="cs-CZ" sz="2000" b="1" dirty="0"/>
          </a:p>
        </p:txBody>
      </p:sp>
    </p:spTree>
    <p:extLst>
      <p:ext uri="{BB962C8B-B14F-4D97-AF65-F5344CB8AC3E}">
        <p14:creationId xmlns="" xmlns:p14="http://schemas.microsoft.com/office/powerpoint/2010/main" val="1879306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Počítali jste </a:t>
            </a:r>
            <a:r>
              <a:rPr lang="cs-CZ" sz="3200" b="1" dirty="0"/>
              <a:t>s</a:t>
            </a:r>
            <a:r>
              <a:rPr lang="cs-CZ" sz="3200" b="1" dirty="0" smtClean="0"/>
              <a:t>právně?</a:t>
            </a:r>
            <a:endParaRPr lang="cs-CZ" sz="3200" b="1" dirty="0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>
                <a:normAutofit/>
              </a:bodyPr>
              <a:lstStyle/>
              <a:p>
                <a:r>
                  <a:rPr lang="cs-CZ" sz="2000" b="1" dirty="0" smtClean="0"/>
                  <a:t>m = 50 kg </a:t>
                </a:r>
                <a:r>
                  <a:rPr lang="cs-CZ" sz="2000" b="1" dirty="0" smtClean="0">
                    <a:sym typeface="Wingdings 3"/>
                  </a:rPr>
                  <a:t> </a:t>
                </a:r>
                <a:r>
                  <a:rPr lang="cs-CZ" sz="2000" b="1" dirty="0" smtClean="0">
                    <a:solidFill>
                      <a:srgbClr val="00B050"/>
                    </a:solidFill>
                    <a:sym typeface="Wingdings 3"/>
                  </a:rPr>
                  <a:t>F = 500 N</a:t>
                </a:r>
                <a:endParaRPr lang="cs-CZ" sz="2000" b="1" dirty="0" smtClean="0">
                  <a:solidFill>
                    <a:srgbClr val="00B050"/>
                  </a:solidFill>
                </a:endParaRPr>
              </a:p>
              <a:p>
                <a:r>
                  <a:rPr lang="cs-CZ" sz="2000" b="1" dirty="0" smtClean="0"/>
                  <a:t>s = 10 m</a:t>
                </a:r>
              </a:p>
              <a:p>
                <a:r>
                  <a:rPr lang="cs-CZ" sz="2000" b="1" dirty="0" smtClean="0"/>
                  <a:t>t = 15 s</a:t>
                </a:r>
              </a:p>
              <a:p>
                <a:r>
                  <a:rPr lang="cs-CZ" sz="2000" b="1" dirty="0" smtClean="0"/>
                  <a:t>P = ?</a:t>
                </a:r>
              </a:p>
              <a:p>
                <a:r>
                  <a:rPr lang="cs-CZ" sz="2000" b="1" dirty="0" smtClean="0"/>
                  <a:t>P </a:t>
                </a:r>
                <a:r>
                  <a:rPr lang="cs-CZ" sz="2400" b="1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0" smtClean="0">
                            <a:latin typeface="Cambria Math"/>
                          </a:rPr>
                          <m:t>𝐅</m:t>
                        </m:r>
                        <m:r>
                          <a:rPr lang="cs-CZ" sz="2400" b="1" i="0" smtClean="0">
                            <a:latin typeface="Cambria Math"/>
                          </a:rPr>
                          <m:t> .  </m:t>
                        </m:r>
                        <m:r>
                          <a:rPr lang="cs-CZ" sz="2400" b="1" i="0" smtClean="0">
                            <a:latin typeface="Cambria Math"/>
                          </a:rPr>
                          <m:t>𝐬</m:t>
                        </m:r>
                      </m:num>
                      <m:den>
                        <m:r>
                          <a:rPr lang="cs-CZ" sz="2400" b="1" i="0" smtClean="0">
                            <a:latin typeface="Cambria Math"/>
                          </a:rPr>
                          <m:t>𝐭</m:t>
                        </m:r>
                      </m:den>
                    </m:f>
                  </m:oMath>
                </a14:m>
                <a:r>
                  <a:rPr lang="cs-CZ" sz="2400" b="1" dirty="0" smtClean="0"/>
                  <a:t> </a:t>
                </a:r>
              </a:p>
              <a:p>
                <a:r>
                  <a:rPr lang="cs-CZ" sz="2000" b="1" dirty="0" smtClean="0"/>
                  <a:t>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0" smtClean="0">
                            <a:latin typeface="Cambria Math"/>
                          </a:rPr>
                          <m:t>𝟓𝟎𝟎</m:t>
                        </m:r>
                        <m:r>
                          <a:rPr lang="cs-CZ" sz="2400" b="1" i="0" smtClean="0">
                            <a:latin typeface="Cambria Math"/>
                          </a:rPr>
                          <m:t> </m:t>
                        </m:r>
                        <m:r>
                          <a:rPr lang="cs-CZ" sz="2400" b="1" i="0" smtClean="0">
                            <a:latin typeface="Cambria Math"/>
                          </a:rPr>
                          <m:t>𝐍</m:t>
                        </m:r>
                        <m:r>
                          <a:rPr lang="cs-CZ" sz="2400" b="1" i="0" smtClean="0">
                            <a:latin typeface="Cambria Math"/>
                          </a:rPr>
                          <m:t> . </m:t>
                        </m:r>
                        <m:r>
                          <a:rPr lang="cs-CZ" sz="2400" b="1" i="0" smtClean="0">
                            <a:latin typeface="Cambria Math"/>
                          </a:rPr>
                          <m:t>𝟏𝟎</m:t>
                        </m:r>
                        <m:r>
                          <a:rPr lang="cs-CZ" sz="2400" b="1" i="0" smtClean="0">
                            <a:latin typeface="Cambria Math"/>
                          </a:rPr>
                          <m:t> </m:t>
                        </m:r>
                        <m:r>
                          <a:rPr lang="cs-CZ" sz="2400" b="1" i="0" smtClean="0">
                            <a:latin typeface="Cambria Math"/>
                          </a:rPr>
                          <m:t>𝐦</m:t>
                        </m:r>
                      </m:num>
                      <m:den>
                        <m:r>
                          <a:rPr lang="cs-CZ" sz="2400" b="1" i="0" smtClean="0">
                            <a:latin typeface="Cambria Math"/>
                          </a:rPr>
                          <m:t>𝟏𝟓</m:t>
                        </m:r>
                        <m:r>
                          <a:rPr lang="cs-CZ" sz="2400" b="1" i="0" smtClean="0">
                            <a:latin typeface="Cambria Math"/>
                          </a:rPr>
                          <m:t> </m:t>
                        </m:r>
                        <m:r>
                          <a:rPr lang="cs-CZ" sz="2400" b="1" i="0" smtClean="0">
                            <a:latin typeface="Cambria Math"/>
                          </a:rPr>
                          <m:t>𝐬</m:t>
                        </m:r>
                      </m:den>
                    </m:f>
                  </m:oMath>
                </a14:m>
                <a:endParaRPr lang="cs-CZ" sz="2400" b="1" dirty="0" smtClean="0"/>
              </a:p>
              <a:p>
                <a:r>
                  <a:rPr lang="cs-CZ" sz="2000" b="1" u="sng" dirty="0" smtClean="0"/>
                  <a:t>P = 333,33 W</a:t>
                </a:r>
                <a:endParaRPr lang="cs-CZ" sz="2000" b="1" dirty="0" smtClean="0"/>
              </a:p>
              <a:p>
                <a:r>
                  <a:rPr lang="cs-CZ" sz="2000" b="1" dirty="0" smtClean="0"/>
                  <a:t>Ke zvednutí tělesa je potřebný nejmenší výkon 333 W.</a:t>
                </a:r>
                <a:endParaRPr lang="cs-CZ" sz="2000" b="1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443" t="-6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3436542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Mount Everest /pro odvážné/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>
            <a:solidFill>
              <a:srgbClr val="00B05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cs-CZ" sz="2000" dirty="0" smtClean="0"/>
          </a:p>
          <a:p>
            <a:endParaRPr lang="cs-CZ" sz="2000" b="1" dirty="0" smtClean="0"/>
          </a:p>
          <a:p>
            <a:r>
              <a:rPr lang="cs-CZ" sz="2400" b="1" dirty="0" smtClean="0"/>
              <a:t>Automobil se pohybuje rychlostí 72 km/h.</a:t>
            </a:r>
          </a:p>
          <a:p>
            <a:endParaRPr lang="cs-CZ" sz="2000" b="1" dirty="0" smtClean="0"/>
          </a:p>
          <a:p>
            <a:r>
              <a:rPr lang="cs-CZ" sz="2400" b="1" dirty="0" smtClean="0"/>
              <a:t>Jeho tažná síla 1200 N.</a:t>
            </a:r>
          </a:p>
          <a:p>
            <a:endParaRPr lang="cs-CZ" sz="2000" b="1" dirty="0" smtClean="0"/>
          </a:p>
          <a:p>
            <a:r>
              <a:rPr lang="cs-CZ" sz="2400" b="1" dirty="0" smtClean="0"/>
              <a:t>Jaký výkon má motor automobilu?</a:t>
            </a:r>
          </a:p>
          <a:p>
            <a:endParaRPr lang="cs-CZ" sz="2000" b="1" dirty="0"/>
          </a:p>
          <a:p>
            <a:endParaRPr lang="cs-CZ" sz="2000" b="1" dirty="0" smtClean="0"/>
          </a:p>
          <a:p>
            <a:endParaRPr lang="cs-CZ" sz="2000" b="1" dirty="0"/>
          </a:p>
        </p:txBody>
      </p:sp>
    </p:spTree>
    <p:extLst>
      <p:ext uri="{BB962C8B-B14F-4D97-AF65-F5344CB8AC3E}">
        <p14:creationId xmlns="" xmlns:p14="http://schemas.microsoft.com/office/powerpoint/2010/main" val="4175251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Někde tady je vrchol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cs-CZ" dirty="0" smtClean="0"/>
          </a:p>
          <a:p>
            <a:r>
              <a:rPr lang="cs-CZ" sz="2000" dirty="0" smtClean="0">
                <a:sym typeface="Wingdings"/>
                <a:hlinkClick r:id="rId2" action="ppaction://hlinksldjump"/>
              </a:rPr>
              <a:t></a:t>
            </a:r>
            <a:r>
              <a:rPr lang="cs-CZ" sz="2000" b="1" dirty="0" smtClean="0"/>
              <a:t>    1/  2,4 kW</a:t>
            </a:r>
          </a:p>
          <a:p>
            <a:endParaRPr lang="cs-CZ" sz="2000" b="1" dirty="0"/>
          </a:p>
          <a:p>
            <a:r>
              <a:rPr lang="cs-CZ" sz="2000" dirty="0">
                <a:sym typeface="Wingdings"/>
                <a:hlinkClick r:id="rId3" action="ppaction://hlinksldjump"/>
              </a:rPr>
              <a:t></a:t>
            </a:r>
            <a:r>
              <a:rPr lang="cs-CZ" sz="2000" b="1" dirty="0" smtClean="0">
                <a:hlinkClick r:id="rId3" action="ppaction://hlinksldjump"/>
              </a:rPr>
              <a:t> </a:t>
            </a:r>
            <a:r>
              <a:rPr lang="cs-CZ" sz="2000" b="1" dirty="0" smtClean="0"/>
              <a:t>   2/   24 kW</a:t>
            </a:r>
          </a:p>
          <a:p>
            <a:endParaRPr lang="cs-CZ" sz="2000" b="1" dirty="0"/>
          </a:p>
          <a:p>
            <a:r>
              <a:rPr lang="cs-CZ" sz="2000" dirty="0" smtClean="0">
                <a:sym typeface="Wingdings"/>
                <a:hlinkClick r:id="rId2" action="ppaction://hlinksldjump"/>
              </a:rPr>
              <a:t></a:t>
            </a:r>
            <a:r>
              <a:rPr lang="cs-CZ" sz="2000" b="1" dirty="0" smtClean="0"/>
              <a:t>  3/   240 kW</a:t>
            </a:r>
          </a:p>
          <a:p>
            <a:endParaRPr lang="cs-CZ" sz="2000" b="1" dirty="0"/>
          </a:p>
          <a:p>
            <a:r>
              <a:rPr lang="cs-CZ" sz="2000" dirty="0" smtClean="0">
                <a:sym typeface="Wingdings"/>
                <a:hlinkClick r:id="rId2" action="ppaction://hlinksldjump"/>
              </a:rPr>
              <a:t></a:t>
            </a:r>
            <a:r>
              <a:rPr lang="cs-CZ" sz="2000" b="1" dirty="0" smtClean="0">
                <a:hlinkClick r:id="rId3" action="ppaction://hlinksldjump"/>
              </a:rPr>
              <a:t> </a:t>
            </a:r>
            <a:r>
              <a:rPr lang="cs-CZ" sz="2000" b="1" dirty="0" smtClean="0"/>
              <a:t>  4/   0,24 kW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751262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2"/>
          <p:cNvSpPr>
            <a:spLocks noGrp="1"/>
          </p:cNvSpPr>
          <p:nvPr/>
        </p:nvSpPr>
        <p:spPr>
          <a:xfrm>
            <a:off x="457200" y="604254"/>
            <a:ext cx="8229600" cy="564949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sz="35000" dirty="0" smtClean="0">
                <a:solidFill>
                  <a:srgbClr val="FF0000"/>
                </a:solidFill>
                <a:sym typeface="Wingdings" pitchFamily="2" charset="2"/>
              </a:rPr>
              <a:t></a:t>
            </a:r>
            <a:endParaRPr lang="cs-CZ" sz="35000" b="1" dirty="0">
              <a:solidFill>
                <a:srgbClr val="FF0000"/>
              </a:solidFill>
              <a:hlinkClick r:id="rId2" action="ppaction://hlinksldjump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331640" y="4293096"/>
            <a:ext cx="871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hlinkClick r:id="rId3" action="ppaction://hlinksldjump"/>
              </a:rPr>
              <a:t>chybně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351036" y="4752058"/>
            <a:ext cx="8458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Vrať se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1380613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>
            <a:spLocks noGrp="1"/>
          </p:cNvSpPr>
          <p:nvPr/>
        </p:nvSpPr>
        <p:spPr>
          <a:xfrm>
            <a:off x="457200" y="476672"/>
            <a:ext cx="8229600" cy="564949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sz="35000" dirty="0" smtClean="0">
                <a:solidFill>
                  <a:srgbClr val="00B050"/>
                </a:solidFill>
                <a:sym typeface="Wingdings" pitchFamily="2" charset="2"/>
              </a:rPr>
              <a:t></a:t>
            </a:r>
            <a:endParaRPr lang="cs-CZ" sz="35000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03136" y="3888472"/>
            <a:ext cx="545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hlinkClick r:id="rId2" action="ppaction://hlinksldjump"/>
              </a:rPr>
              <a:t>ano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806477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Použitá literatura:</a:t>
            </a:r>
            <a:endParaRPr lang="cs-CZ" sz="2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BOHUNĚK, Jiří. </a:t>
            </a:r>
            <a:r>
              <a:rPr lang="cs-CZ" sz="2000" b="1" i="1" dirty="0" smtClean="0"/>
              <a:t>Sbírka úloh z fyziky pro ZŠ, 2. díl.</a:t>
            </a:r>
            <a:r>
              <a:rPr lang="cs-CZ" sz="2000" b="1" dirty="0" smtClean="0"/>
              <a:t> 2. vydání. Prometheus, 1993. ISBN 80-85849-15-1.</a:t>
            </a:r>
            <a:r>
              <a:rPr lang="cs-CZ" sz="2000" b="1" i="1" dirty="0" smtClean="0"/>
              <a:t> </a:t>
            </a:r>
          </a:p>
          <a:p>
            <a:r>
              <a:rPr lang="cs-CZ" sz="2000" b="1" i="1" dirty="0" smtClean="0"/>
              <a:t>www.office.</a:t>
            </a:r>
            <a:r>
              <a:rPr lang="cs-CZ" sz="2000" b="1" i="1" smtClean="0"/>
              <a:t>microsoft.com</a:t>
            </a:r>
            <a:endParaRPr lang="cs-CZ" sz="2000" b="1" dirty="0"/>
          </a:p>
        </p:txBody>
      </p:sp>
    </p:spTree>
    <p:extLst>
      <p:ext uri="{BB962C8B-B14F-4D97-AF65-F5344CB8AC3E}">
        <p14:creationId xmlns="" xmlns:p14="http://schemas.microsoft.com/office/powerpoint/2010/main" val="399687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323</Words>
  <Application>Microsoft Office PowerPoint</Application>
  <PresentationFormat>Předvádění na obrazovce (4:3)</PresentationFormat>
  <Paragraphs>84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Snímek 1</vt:lpstr>
      <vt:lpstr>Snímek 2</vt:lpstr>
      <vt:lpstr>Jak výkon vypočítáme?</vt:lpstr>
      <vt:lpstr>Budeme přemýšlet</vt:lpstr>
      <vt:lpstr>A budeme počítat /huráááááááááááá/</vt:lpstr>
      <vt:lpstr>A ještě jednou  /raději  /</vt:lpstr>
      <vt:lpstr>A nyní sami</vt:lpstr>
      <vt:lpstr>Počítali jste správně?</vt:lpstr>
      <vt:lpstr>Mount Everest /pro odvážné/</vt:lpstr>
      <vt:lpstr>Někde tady je vrchol</vt:lpstr>
      <vt:lpstr>Snímek 11</vt:lpstr>
      <vt:lpstr>Snímek 12</vt:lpstr>
      <vt:lpstr>Použitá literatura: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Jaroslava Vondráčková</dc:creator>
  <cp:lastModifiedBy>Dum</cp:lastModifiedBy>
  <cp:revision>39</cp:revision>
  <dcterms:created xsi:type="dcterms:W3CDTF">2011-04-17T20:13:12Z</dcterms:created>
  <dcterms:modified xsi:type="dcterms:W3CDTF">2012-04-10T16:19:26Z</dcterms:modified>
</cp:coreProperties>
</file>