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sldIdLst>
    <p:sldId id="257" r:id="rId2"/>
    <p:sldId id="275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70" r:id="rId14"/>
    <p:sldId id="271" r:id="rId15"/>
    <p:sldId id="272" r:id="rId16"/>
    <p:sldId id="273" r:id="rId17"/>
    <p:sldId id="274" r:id="rId18"/>
    <p:sldId id="27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EFC810-0FC3-4A3C-B36B-E817C04FC918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AFBE73-0F89-46C6-938B-0528C4CFA2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64277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AFBE73-0F89-46C6-938B-0528C4CFA26C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53285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AFBE73-0F89-46C6-938B-0528C4CFA26C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42150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perem doplň činitele.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AFBE73-0F89-46C6-938B-0528C4CFA26C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4846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činitele.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AFBE73-0F89-46C6-938B-0528C4CFA26C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73842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perem doplň činitele.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AFBE73-0F89-46C6-938B-0528C4CFA26C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83271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perem doplň výsledky.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AFBE73-0F89-46C6-938B-0528C4CFA26C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34597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šipky</a:t>
            </a:r>
            <a:r>
              <a:rPr lang="cs-CZ" baseline="0" dirty="0" smtClean="0"/>
              <a:t> s výsledky k příkladům.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AFBE73-0F89-46C6-938B-0528C4CFA26C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25404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perem doplň výsledky.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AFBE73-0F89-46C6-938B-0528C4CFA26C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39655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výsledky.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AFBE73-0F89-46C6-938B-0528C4CFA26C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5267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šipky</a:t>
            </a:r>
            <a:r>
              <a:rPr lang="cs-CZ" baseline="0" dirty="0" smtClean="0"/>
              <a:t> s výsledky k příkladům.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AFBE73-0F89-46C6-938B-0528C4CFA26C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20430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 výsledky.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AFBE73-0F89-46C6-938B-0528C4CFA26C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38623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 výsledky.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AFBE73-0F89-46C6-938B-0528C4CFA26C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1477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 výsledky.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AFBE73-0F89-46C6-938B-0528C4CFA26C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299145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 výsledky.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AFBE73-0F89-46C6-938B-0528C4CFA26C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658536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Přiřaď výsledky.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AFBE73-0F89-46C6-938B-0528C4CFA26C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2797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85800" y="3284984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smtClean="0"/>
              <a:t>VY_32_INOVACE_12</a:t>
            </a:r>
            <a:r>
              <a:rPr lang="cs-CZ" sz="3600" dirty="0" smtClean="0"/>
              <a:t>_ Násobilka a </a:t>
            </a:r>
            <a:r>
              <a:rPr lang="cs-CZ" sz="3600" smtClean="0"/>
              <a:t>dělení číslem3</a:t>
            </a:r>
            <a:endParaRPr lang="cs-CZ" sz="36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79276" y="2285583"/>
            <a:ext cx="51074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Matematika a její aplikace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73041" y="5157192"/>
            <a:ext cx="3724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Danuše Manová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01615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85351" y="1564516"/>
            <a:ext cx="625844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/>
              <a:t>ANOTACE</a:t>
            </a:r>
          </a:p>
          <a:p>
            <a:pPr algn="ctr"/>
            <a:r>
              <a:rPr lang="cs-CZ" sz="2400" smtClean="0"/>
              <a:t>DUM </a:t>
            </a:r>
            <a:r>
              <a:rPr lang="cs-CZ" sz="2400" dirty="0" smtClean="0"/>
              <a:t>slouží k procvičování násobení a dělení</a:t>
            </a:r>
          </a:p>
          <a:p>
            <a:pPr algn="ctr"/>
            <a:r>
              <a:rPr lang="cs-CZ" sz="2400" dirty="0" smtClean="0"/>
              <a:t>číslem 3</a:t>
            </a:r>
          </a:p>
        </p:txBody>
      </p:sp>
    </p:spTree>
    <p:extLst>
      <p:ext uri="{BB962C8B-B14F-4D97-AF65-F5344CB8AC3E}">
        <p14:creationId xmlns:p14="http://schemas.microsoft.com/office/powerpoint/2010/main" val="13441575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rak 1"/>
          <p:cNvSpPr/>
          <p:nvPr/>
        </p:nvSpPr>
        <p:spPr>
          <a:xfrm>
            <a:off x="2598283" y="1326249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3" name="Mrak 2"/>
          <p:cNvSpPr/>
          <p:nvPr/>
        </p:nvSpPr>
        <p:spPr>
          <a:xfrm>
            <a:off x="5004048" y="5589240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971600" y="3326239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4716016" y="1290805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6" name="Mrak 5"/>
          <p:cNvSpPr/>
          <p:nvPr/>
        </p:nvSpPr>
        <p:spPr>
          <a:xfrm>
            <a:off x="5912204" y="2910523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7" name="Mrak 6"/>
          <p:cNvSpPr/>
          <p:nvPr/>
        </p:nvSpPr>
        <p:spPr>
          <a:xfrm>
            <a:off x="683568" y="1604340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3248236" y="4725144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9</a:t>
            </a:r>
          </a:p>
        </p:txBody>
      </p:sp>
      <p:sp>
        <p:nvSpPr>
          <p:cNvPr id="9" name="Mrak 8"/>
          <p:cNvSpPr/>
          <p:nvPr/>
        </p:nvSpPr>
        <p:spPr>
          <a:xfrm>
            <a:off x="948342" y="5370643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0" name="Mrak 9"/>
          <p:cNvSpPr/>
          <p:nvPr/>
        </p:nvSpPr>
        <p:spPr>
          <a:xfrm>
            <a:off x="6732240" y="4869160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27</a:t>
            </a:r>
            <a:endParaRPr lang="cs-CZ" dirty="0"/>
          </a:p>
        </p:txBody>
      </p:sp>
      <p:sp>
        <p:nvSpPr>
          <p:cNvPr id="11" name="Mrak 10"/>
          <p:cNvSpPr/>
          <p:nvPr/>
        </p:nvSpPr>
        <p:spPr>
          <a:xfrm>
            <a:off x="6732240" y="1140913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12" name="Mrak 11"/>
          <p:cNvSpPr/>
          <p:nvPr/>
        </p:nvSpPr>
        <p:spPr>
          <a:xfrm>
            <a:off x="3534387" y="2636912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14" name="Šipka doprava 13"/>
          <p:cNvSpPr/>
          <p:nvPr/>
        </p:nvSpPr>
        <p:spPr>
          <a:xfrm>
            <a:off x="1619672" y="0"/>
            <a:ext cx="6552728" cy="6206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Srovnej násobky  od nuly (vzestupně)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4558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/>
          <p:cNvSpPr/>
          <p:nvPr/>
        </p:nvSpPr>
        <p:spPr>
          <a:xfrm>
            <a:off x="1187624" y="476672"/>
            <a:ext cx="6408712" cy="8640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Srovnej násobky  od 30 (sestupně)</a:t>
            </a:r>
            <a:endParaRPr lang="cs-CZ" dirty="0"/>
          </a:p>
        </p:txBody>
      </p:sp>
      <p:sp>
        <p:nvSpPr>
          <p:cNvPr id="15" name="6cípá hvězda 14"/>
          <p:cNvSpPr/>
          <p:nvPr/>
        </p:nvSpPr>
        <p:spPr>
          <a:xfrm>
            <a:off x="1475656" y="1916832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6" name="6cípá hvězda 15"/>
          <p:cNvSpPr/>
          <p:nvPr/>
        </p:nvSpPr>
        <p:spPr>
          <a:xfrm>
            <a:off x="3995936" y="1592796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7" name="6cípá hvězda 16"/>
          <p:cNvSpPr/>
          <p:nvPr/>
        </p:nvSpPr>
        <p:spPr>
          <a:xfrm>
            <a:off x="4004386" y="4026545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18" name="6cípá hvězda 17"/>
          <p:cNvSpPr/>
          <p:nvPr/>
        </p:nvSpPr>
        <p:spPr>
          <a:xfrm>
            <a:off x="6588224" y="5301208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19" name="6cípá hvězda 18"/>
          <p:cNvSpPr/>
          <p:nvPr/>
        </p:nvSpPr>
        <p:spPr>
          <a:xfrm>
            <a:off x="1232012" y="4365104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0" name="6cípá hvězda 19"/>
          <p:cNvSpPr/>
          <p:nvPr/>
        </p:nvSpPr>
        <p:spPr>
          <a:xfrm>
            <a:off x="6012160" y="2042297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27</a:t>
            </a:r>
            <a:endParaRPr lang="cs-CZ" dirty="0"/>
          </a:p>
        </p:txBody>
      </p:sp>
      <p:sp>
        <p:nvSpPr>
          <p:cNvPr id="21" name="6cípá hvězda 20"/>
          <p:cNvSpPr/>
          <p:nvPr/>
        </p:nvSpPr>
        <p:spPr>
          <a:xfrm>
            <a:off x="2574501" y="2996952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22" name="6cípá hvězda 21"/>
          <p:cNvSpPr/>
          <p:nvPr/>
        </p:nvSpPr>
        <p:spPr>
          <a:xfrm>
            <a:off x="2685699" y="5258351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3" name="6cípá hvězda 22"/>
          <p:cNvSpPr/>
          <p:nvPr/>
        </p:nvSpPr>
        <p:spPr>
          <a:xfrm>
            <a:off x="4758136" y="5258351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4" name="6cípá hvězda 23"/>
          <p:cNvSpPr/>
          <p:nvPr/>
        </p:nvSpPr>
        <p:spPr>
          <a:xfrm>
            <a:off x="4391980" y="2798512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25" name="6cípá hvězda 24"/>
          <p:cNvSpPr/>
          <p:nvPr/>
        </p:nvSpPr>
        <p:spPr>
          <a:xfrm>
            <a:off x="6631124" y="3479304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2642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013176"/>
            <a:ext cx="7272808" cy="1296144"/>
          </a:xfrm>
        </p:spPr>
        <p:txBody>
          <a:bodyPr/>
          <a:lstStyle/>
          <a:p>
            <a:pPr algn="ctr"/>
            <a:r>
              <a:rPr lang="cs-CZ" sz="3600" dirty="0" smtClean="0"/>
              <a:t>Doplň příklady k násobkům</a:t>
            </a:r>
            <a:endParaRPr lang="cs-CZ" sz="3600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297695305"/>
              </p:ext>
            </p:extLst>
          </p:nvPr>
        </p:nvGraphicFramePr>
        <p:xfrm>
          <a:off x="1143000" y="731838"/>
          <a:ext cx="6400800" cy="41178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0160"/>
                <a:gridCol w="1280160"/>
                <a:gridCol w="1280160"/>
                <a:gridCol w="1280160"/>
                <a:gridCol w="1280160"/>
              </a:tblGrid>
              <a:tr h="370840"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marL="67377" marR="67377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marL="67377" marR="67377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marL="67377" marR="67377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marL="67377" marR="67377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marL="67377" marR="67377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 marL="67377" marR="67377"/>
                </a:tc>
              </a:tr>
              <a:tr h="40948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 marL="67377" marR="67377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1450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899593" y="5085184"/>
            <a:ext cx="7406208" cy="1224136"/>
          </a:xfrm>
        </p:spPr>
        <p:txBody>
          <a:bodyPr/>
          <a:lstStyle/>
          <a:p>
            <a:pPr algn="ctr"/>
            <a:r>
              <a:rPr lang="cs-CZ" sz="3600" dirty="0" smtClean="0"/>
              <a:t>Doplň příklady k násobkům</a:t>
            </a:r>
            <a:endParaRPr lang="cs-CZ" sz="36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37161805"/>
              </p:ext>
            </p:extLst>
          </p:nvPr>
        </p:nvGraphicFramePr>
        <p:xfrm>
          <a:off x="1143000" y="731838"/>
          <a:ext cx="6400800" cy="41610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0160"/>
                <a:gridCol w="1280160"/>
                <a:gridCol w="1280160"/>
                <a:gridCol w="1280160"/>
                <a:gridCol w="1280160"/>
              </a:tblGrid>
              <a:tr h="370840"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marL="67377" marR="67377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marL="67377" marR="67377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marL="67377" marR="67377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marL="67377" marR="67377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30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 marL="67377" marR="67377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marL="67377" marR="67377"/>
                </a:tc>
              </a:tr>
              <a:tr h="45268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 marL="67377" marR="67377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8617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043609" y="5013176"/>
            <a:ext cx="6624735" cy="1368152"/>
          </a:xfrm>
        </p:spPr>
        <p:txBody>
          <a:bodyPr/>
          <a:lstStyle/>
          <a:p>
            <a:pPr algn="ctr"/>
            <a:r>
              <a:rPr lang="cs-CZ" sz="3600" dirty="0" smtClean="0"/>
              <a:t>Doplň příklady k násobkům</a:t>
            </a:r>
            <a:endParaRPr lang="cs-CZ" sz="36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489819009"/>
              </p:ext>
            </p:extLst>
          </p:nvPr>
        </p:nvGraphicFramePr>
        <p:xfrm>
          <a:off x="1143000" y="731838"/>
          <a:ext cx="64008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0160"/>
                <a:gridCol w="1280160"/>
                <a:gridCol w="1280160"/>
                <a:gridCol w="1280160"/>
                <a:gridCol w="12801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67377" marR="67377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67377" marR="67377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>
                        <a:solidFill>
                          <a:schemeClr val="tx1"/>
                        </a:solidFill>
                      </a:endParaRPr>
                    </a:p>
                  </a:txBody>
                  <a:tcPr marL="67377" marR="67377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67377" marR="67377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marL="67377" marR="67377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 marL="67377" marR="67377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0131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115617" y="5229200"/>
            <a:ext cx="6480719" cy="1008112"/>
          </a:xfrm>
        </p:spPr>
        <p:txBody>
          <a:bodyPr/>
          <a:lstStyle/>
          <a:p>
            <a:pPr algn="ctr"/>
            <a:r>
              <a:rPr lang="cs-CZ" dirty="0" smtClean="0"/>
              <a:t>Doplň výsledky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915931150"/>
              </p:ext>
            </p:extLst>
          </p:nvPr>
        </p:nvGraphicFramePr>
        <p:xfrm>
          <a:off x="1143000" y="731838"/>
          <a:ext cx="64008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0160"/>
                <a:gridCol w="1280160"/>
                <a:gridCol w="1280160"/>
                <a:gridCol w="1280160"/>
                <a:gridCol w="12801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 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marL="67377" marR="67377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 marL="67377" marR="67377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marL="67377" marR="67377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0231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ál 4"/>
          <p:cNvSpPr/>
          <p:nvPr/>
        </p:nvSpPr>
        <p:spPr>
          <a:xfrm>
            <a:off x="3534587" y="4018109"/>
            <a:ext cx="100811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10x3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7318379" y="588292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9x3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6861179" y="1255229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8x3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7696157" y="246821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7x3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2713899" y="513654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6x3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3628299" y="2433411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5x3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7681867" y="403340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2x3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5580112" y="2669081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1x3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4860032" y="588292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0x3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5399046" y="4578159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3x3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4306583" y="140439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4x3</a:t>
            </a:r>
            <a:endParaRPr lang="cs-CZ" dirty="0"/>
          </a:p>
        </p:txBody>
      </p:sp>
      <p:sp>
        <p:nvSpPr>
          <p:cNvPr id="27" name="Šipka doprava 26"/>
          <p:cNvSpPr/>
          <p:nvPr/>
        </p:nvSpPr>
        <p:spPr>
          <a:xfrm>
            <a:off x="611560" y="4248289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28" name="Šipka doprava 27"/>
          <p:cNvSpPr/>
          <p:nvPr/>
        </p:nvSpPr>
        <p:spPr>
          <a:xfrm>
            <a:off x="611560" y="5247647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9" name="Šipka doprava 28"/>
          <p:cNvSpPr/>
          <p:nvPr/>
        </p:nvSpPr>
        <p:spPr>
          <a:xfrm>
            <a:off x="611560" y="271053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30" name="Šipka doprava 29"/>
          <p:cNvSpPr/>
          <p:nvPr/>
        </p:nvSpPr>
        <p:spPr>
          <a:xfrm>
            <a:off x="539552" y="2225899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31" name="Šipka doprava 30"/>
          <p:cNvSpPr/>
          <p:nvPr/>
        </p:nvSpPr>
        <p:spPr>
          <a:xfrm>
            <a:off x="630026" y="621691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27</a:t>
            </a:r>
            <a:endParaRPr lang="cs-CZ" dirty="0"/>
          </a:p>
        </p:txBody>
      </p:sp>
      <p:sp>
        <p:nvSpPr>
          <p:cNvPr id="32" name="Šipka doprava 31"/>
          <p:cNvSpPr/>
          <p:nvPr/>
        </p:nvSpPr>
        <p:spPr>
          <a:xfrm>
            <a:off x="539552" y="172336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33" name="Šipka doprava 32"/>
          <p:cNvSpPr/>
          <p:nvPr/>
        </p:nvSpPr>
        <p:spPr>
          <a:xfrm>
            <a:off x="539552" y="116207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9</a:t>
            </a:r>
          </a:p>
        </p:txBody>
      </p:sp>
      <p:sp>
        <p:nvSpPr>
          <p:cNvPr id="34" name="Šipka doprava 33"/>
          <p:cNvSpPr/>
          <p:nvPr/>
        </p:nvSpPr>
        <p:spPr>
          <a:xfrm>
            <a:off x="611560" y="475482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35" name="Šipka doprava 34"/>
          <p:cNvSpPr/>
          <p:nvPr/>
        </p:nvSpPr>
        <p:spPr>
          <a:xfrm>
            <a:off x="611560" y="371833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36" name="Šipka doprava 35"/>
          <p:cNvSpPr/>
          <p:nvPr/>
        </p:nvSpPr>
        <p:spPr>
          <a:xfrm>
            <a:off x="611560" y="3195163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7" name="Šipka doprava 36"/>
          <p:cNvSpPr/>
          <p:nvPr/>
        </p:nvSpPr>
        <p:spPr>
          <a:xfrm>
            <a:off x="630026" y="5732279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042016" y="188640"/>
            <a:ext cx="444384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4800" dirty="0"/>
              <a:t>Přiřaď výsledky</a:t>
            </a:r>
          </a:p>
        </p:txBody>
      </p:sp>
    </p:spTree>
    <p:extLst>
      <p:ext uri="{BB962C8B-B14F-4D97-AF65-F5344CB8AC3E}">
        <p14:creationId xmlns:p14="http://schemas.microsoft.com/office/powerpoint/2010/main" val="4234905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259632" y="116632"/>
            <a:ext cx="6511925" cy="1143000"/>
          </a:xfrm>
        </p:spPr>
        <p:txBody>
          <a:bodyPr/>
          <a:lstStyle/>
          <a:p>
            <a:pPr algn="ctr"/>
            <a:r>
              <a:rPr lang="cs-CZ" dirty="0" smtClean="0"/>
              <a:t>Dělení číslem 3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5339518"/>
              </p:ext>
            </p:extLst>
          </p:nvPr>
        </p:nvGraphicFramePr>
        <p:xfrm>
          <a:off x="1043608" y="1772816"/>
          <a:ext cx="60960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:                             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6676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1403648" y="188640"/>
            <a:ext cx="6511925" cy="1143000"/>
          </a:xfrm>
        </p:spPr>
        <p:txBody>
          <a:bodyPr/>
          <a:lstStyle/>
          <a:p>
            <a:pPr algn="ctr"/>
            <a:r>
              <a:rPr lang="cs-CZ" dirty="0"/>
              <a:t>Dělení </a:t>
            </a:r>
            <a:r>
              <a:rPr lang="cs-CZ" dirty="0" smtClean="0"/>
              <a:t>číslem 3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8110486"/>
              </p:ext>
            </p:extLst>
          </p:nvPr>
        </p:nvGraphicFramePr>
        <p:xfrm>
          <a:off x="1115616" y="1988839"/>
          <a:ext cx="6096000" cy="42952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58686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7452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475656" y="46508"/>
            <a:ext cx="6511925" cy="1143000"/>
          </a:xfrm>
        </p:spPr>
        <p:txBody>
          <a:bodyPr/>
          <a:lstStyle/>
          <a:p>
            <a:pPr algn="ctr"/>
            <a:r>
              <a:rPr lang="cs-CZ" dirty="0" smtClean="0"/>
              <a:t>Přiřaď výsledky</a:t>
            </a:r>
            <a:endParaRPr lang="cs-CZ" dirty="0"/>
          </a:p>
        </p:txBody>
      </p:sp>
      <p:sp>
        <p:nvSpPr>
          <p:cNvPr id="3" name="Plaketa 2"/>
          <p:cNvSpPr/>
          <p:nvPr/>
        </p:nvSpPr>
        <p:spPr>
          <a:xfrm>
            <a:off x="3091355" y="5027875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12:3</a:t>
            </a:r>
            <a:endParaRPr lang="cs-CZ" dirty="0"/>
          </a:p>
        </p:txBody>
      </p:sp>
      <p:sp>
        <p:nvSpPr>
          <p:cNvPr id="4" name="Plaketa 3"/>
          <p:cNvSpPr/>
          <p:nvPr/>
        </p:nvSpPr>
        <p:spPr>
          <a:xfrm>
            <a:off x="3090837" y="4158843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27:3</a:t>
            </a:r>
            <a:endParaRPr lang="cs-CZ" dirty="0"/>
          </a:p>
        </p:txBody>
      </p:sp>
      <p:sp>
        <p:nvSpPr>
          <p:cNvPr id="5" name="Plaketa 4"/>
          <p:cNvSpPr/>
          <p:nvPr/>
        </p:nvSpPr>
        <p:spPr>
          <a:xfrm>
            <a:off x="3090516" y="3199075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24:3</a:t>
            </a:r>
            <a:endParaRPr lang="cs-CZ" dirty="0"/>
          </a:p>
        </p:txBody>
      </p:sp>
      <p:sp>
        <p:nvSpPr>
          <p:cNvPr id="6" name="Plaketa 5"/>
          <p:cNvSpPr/>
          <p:nvPr/>
        </p:nvSpPr>
        <p:spPr>
          <a:xfrm>
            <a:off x="3091355" y="2256308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21:3</a:t>
            </a:r>
            <a:endParaRPr lang="cs-CZ" dirty="0"/>
          </a:p>
        </p:txBody>
      </p:sp>
      <p:sp>
        <p:nvSpPr>
          <p:cNvPr id="7" name="Plaketa 6"/>
          <p:cNvSpPr/>
          <p:nvPr/>
        </p:nvSpPr>
        <p:spPr>
          <a:xfrm>
            <a:off x="3131840" y="1341908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18:3</a:t>
            </a:r>
            <a:endParaRPr lang="cs-CZ" dirty="0"/>
          </a:p>
        </p:txBody>
      </p:sp>
      <p:sp>
        <p:nvSpPr>
          <p:cNvPr id="8" name="Plaketa 7"/>
          <p:cNvSpPr/>
          <p:nvPr/>
        </p:nvSpPr>
        <p:spPr>
          <a:xfrm>
            <a:off x="3111834" y="5943600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0:3</a:t>
            </a:r>
            <a:endParaRPr lang="cs-CZ" dirty="0"/>
          </a:p>
        </p:txBody>
      </p:sp>
      <p:sp>
        <p:nvSpPr>
          <p:cNvPr id="9" name="Plaketa 8"/>
          <p:cNvSpPr/>
          <p:nvPr/>
        </p:nvSpPr>
        <p:spPr>
          <a:xfrm>
            <a:off x="430187" y="5682724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3:3</a:t>
            </a:r>
            <a:endParaRPr lang="cs-CZ" dirty="0"/>
          </a:p>
        </p:txBody>
      </p:sp>
      <p:sp>
        <p:nvSpPr>
          <p:cNvPr id="10" name="Plaketa 9"/>
          <p:cNvSpPr/>
          <p:nvPr/>
        </p:nvSpPr>
        <p:spPr>
          <a:xfrm>
            <a:off x="430187" y="4560957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9:3</a:t>
            </a:r>
            <a:endParaRPr lang="cs-CZ" dirty="0"/>
          </a:p>
        </p:txBody>
      </p:sp>
      <p:sp>
        <p:nvSpPr>
          <p:cNvPr id="11" name="Plaketa 10"/>
          <p:cNvSpPr/>
          <p:nvPr/>
        </p:nvSpPr>
        <p:spPr>
          <a:xfrm>
            <a:off x="430187" y="3486759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6:3</a:t>
            </a:r>
            <a:endParaRPr lang="cs-CZ" dirty="0"/>
          </a:p>
        </p:txBody>
      </p:sp>
      <p:sp>
        <p:nvSpPr>
          <p:cNvPr id="12" name="Plaketa 11"/>
          <p:cNvSpPr/>
          <p:nvPr/>
        </p:nvSpPr>
        <p:spPr>
          <a:xfrm>
            <a:off x="395536" y="2420888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15:3</a:t>
            </a:r>
            <a:endParaRPr lang="cs-CZ" dirty="0"/>
          </a:p>
        </p:txBody>
      </p:sp>
      <p:sp>
        <p:nvSpPr>
          <p:cNvPr id="13" name="Plaketa 12"/>
          <p:cNvSpPr/>
          <p:nvPr/>
        </p:nvSpPr>
        <p:spPr>
          <a:xfrm>
            <a:off x="395536" y="1189508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30:3</a:t>
            </a:r>
            <a:endParaRPr lang="cs-CZ" dirty="0"/>
          </a:p>
        </p:txBody>
      </p:sp>
      <p:sp>
        <p:nvSpPr>
          <p:cNvPr id="14" name="Šipka doleva 13"/>
          <p:cNvSpPr/>
          <p:nvPr/>
        </p:nvSpPr>
        <p:spPr>
          <a:xfrm>
            <a:off x="7853558" y="1287596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5" name="Šipka doleva 14"/>
          <p:cNvSpPr/>
          <p:nvPr/>
        </p:nvSpPr>
        <p:spPr>
          <a:xfrm>
            <a:off x="7873852" y="1790547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6" name="Šipka doleva 15"/>
          <p:cNvSpPr/>
          <p:nvPr/>
        </p:nvSpPr>
        <p:spPr>
          <a:xfrm>
            <a:off x="7873852" y="2275179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7" name="Šipka doleva 16"/>
          <p:cNvSpPr/>
          <p:nvPr/>
        </p:nvSpPr>
        <p:spPr>
          <a:xfrm>
            <a:off x="7863705" y="2759811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8" name="Šipka doleva 17"/>
          <p:cNvSpPr/>
          <p:nvPr/>
        </p:nvSpPr>
        <p:spPr>
          <a:xfrm>
            <a:off x="7873852" y="3244443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9" name="Šipka doleva 18"/>
          <p:cNvSpPr/>
          <p:nvPr/>
        </p:nvSpPr>
        <p:spPr>
          <a:xfrm>
            <a:off x="7870352" y="3701643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0" name="Šipka doleva 19"/>
          <p:cNvSpPr/>
          <p:nvPr/>
        </p:nvSpPr>
        <p:spPr>
          <a:xfrm>
            <a:off x="7906730" y="4158843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1" name="Šipka doleva 20"/>
          <p:cNvSpPr/>
          <p:nvPr/>
        </p:nvSpPr>
        <p:spPr>
          <a:xfrm>
            <a:off x="7906730" y="4694025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2" name="Šipka doleva 21"/>
          <p:cNvSpPr/>
          <p:nvPr/>
        </p:nvSpPr>
        <p:spPr>
          <a:xfrm>
            <a:off x="7870352" y="5176052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3" name="Šipka doleva 22"/>
          <p:cNvSpPr/>
          <p:nvPr/>
        </p:nvSpPr>
        <p:spPr>
          <a:xfrm>
            <a:off x="7849721" y="5660684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4" name="Šipka doleva 23"/>
          <p:cNvSpPr/>
          <p:nvPr/>
        </p:nvSpPr>
        <p:spPr>
          <a:xfrm>
            <a:off x="7849721" y="6172454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9302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899592" y="0"/>
            <a:ext cx="7128792" cy="1143000"/>
          </a:xfrm>
        </p:spPr>
        <p:txBody>
          <a:bodyPr/>
          <a:lstStyle/>
          <a:p>
            <a:pPr lvl="1" algn="ctr"/>
            <a:r>
              <a:rPr lang="cs-CZ" sz="3600" dirty="0" smtClean="0"/>
              <a:t>Násobení a dělení číslem 3</a:t>
            </a:r>
            <a:endParaRPr lang="cs-CZ" sz="36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0595564"/>
              </p:ext>
            </p:extLst>
          </p:nvPr>
        </p:nvGraphicFramePr>
        <p:xfrm>
          <a:off x="1259632" y="1916832"/>
          <a:ext cx="60960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glow rad="101600">
                              <a:srgbClr val="92D050">
                                <a:alpha val="60000"/>
                              </a:srgbClr>
                            </a:glow>
                          </a:effectLst>
                        </a:rPr>
                        <a:t>0 x 3 =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glow rad="101600">
                              <a:srgbClr val="92D050">
                                <a:alpha val="60000"/>
                              </a:srgbClr>
                            </a:glow>
                          </a:effectLst>
                        </a:rPr>
                        <a:t>27 : 3 =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101600">
                            <a:srgbClr val="92D05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glow rad="228600">
                              <a:srgbClr val="00B0F0">
                                <a:alpha val="40000"/>
                              </a:srgbClr>
                            </a:glow>
                          </a:effectLst>
                        </a:rPr>
                        <a:t>0 : 3 =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228600">
                            <a:srgbClr val="00B0F0">
                              <a:alpha val="40000"/>
                            </a:srgbClr>
                          </a:glo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18 : 3 =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7 x 3 =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5 x 3 =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10 x 3 =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21 : 3 =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3 : 3 =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8 x 3 =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9 : 3 =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24 : 3 =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3 x 3 =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15 : 3 =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12 : 3 =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1 x 3 =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6 x 3 =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6 : 3 =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2 x 3 =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4 x 3 =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30 : 3 =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9 x 3 =</a:t>
                      </a:r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37755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315906" y="548680"/>
            <a:ext cx="8686800" cy="841248"/>
          </a:xfrm>
        </p:spPr>
        <p:txBody>
          <a:bodyPr/>
          <a:lstStyle/>
          <a:p>
            <a:pPr algn="ctr"/>
            <a:r>
              <a:rPr lang="cs-CZ" dirty="0" smtClean="0"/>
              <a:t>Násobení a dělení třemi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790789" y="2967335"/>
            <a:ext cx="5562421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6 x 3 =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954295" y="4725144"/>
            <a:ext cx="5235409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">
              <a:avLst/>
            </a:prstTxWarp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18: 3 =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20127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16632"/>
            <a:ext cx="6512511" cy="1143000"/>
          </a:xfrm>
        </p:spPr>
        <p:txBody>
          <a:bodyPr/>
          <a:lstStyle/>
          <a:p>
            <a:pPr algn="ctr"/>
            <a:r>
              <a:rPr lang="cs-CZ" sz="3600" dirty="0" smtClean="0"/>
              <a:t>Násobení číslem 2,3</a:t>
            </a:r>
            <a:endParaRPr lang="cs-CZ" sz="3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0669718"/>
              </p:ext>
            </p:extLst>
          </p:nvPr>
        </p:nvGraphicFramePr>
        <p:xfrm>
          <a:off x="1524000" y="1397000"/>
          <a:ext cx="609600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 x 4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x 6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 x 3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x 7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 x 9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x 3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 x 2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 x 3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 x 2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x 8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 x 1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x 3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 x 2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x 2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 x 3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x 2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 x 3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x 5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 x 2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 x 3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 x 0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x 0 =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49057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74674" y="100419"/>
            <a:ext cx="6512511" cy="1143000"/>
          </a:xfrm>
        </p:spPr>
        <p:txBody>
          <a:bodyPr/>
          <a:lstStyle/>
          <a:p>
            <a:pPr algn="ctr"/>
            <a:r>
              <a:rPr lang="cs-CZ" sz="3600" dirty="0" smtClean="0"/>
              <a:t>Dělení číslem 3</a:t>
            </a:r>
            <a:endParaRPr lang="cs-CZ" sz="36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0055909"/>
              </p:ext>
            </p:extLst>
          </p:nvPr>
        </p:nvGraphicFramePr>
        <p:xfrm>
          <a:off x="1524000" y="1397000"/>
          <a:ext cx="609600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27 : 3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 : 3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15 : 3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 : 2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16 : 2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: 2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20 : 2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: 3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24 : 3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: 3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 : 3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 : 2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 : 2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 : 2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18 : 2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 : 3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18 : 3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: 2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30 : 3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 : 2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 : 3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: 2 =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15683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1468"/>
            <a:ext cx="6512511" cy="1143000"/>
          </a:xfrm>
        </p:spPr>
        <p:txBody>
          <a:bodyPr/>
          <a:lstStyle/>
          <a:p>
            <a:pPr algn="ctr"/>
            <a:r>
              <a:rPr lang="cs-CZ" sz="3600" dirty="0" smtClean="0"/>
              <a:t>Násobení a dělení číslem2,3</a:t>
            </a:r>
            <a:endParaRPr lang="cs-CZ" sz="3600" dirty="0"/>
          </a:p>
        </p:txBody>
      </p:sp>
      <p:sp>
        <p:nvSpPr>
          <p:cNvPr id="4" name="Rámeček 3"/>
          <p:cNvSpPr/>
          <p:nvPr/>
        </p:nvSpPr>
        <p:spPr>
          <a:xfrm>
            <a:off x="5004048" y="1806352"/>
            <a:ext cx="914400" cy="9144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12:3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5004048" y="5928573"/>
            <a:ext cx="914400" cy="9144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3x6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8028384" y="4869160"/>
            <a:ext cx="914400" cy="9144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18:2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8053071" y="1663349"/>
            <a:ext cx="914400" cy="9144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 x 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Rámeček 7"/>
          <p:cNvSpPr/>
          <p:nvPr/>
        </p:nvSpPr>
        <p:spPr>
          <a:xfrm>
            <a:off x="8028384" y="587152"/>
            <a:ext cx="914400" cy="9144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16:2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Rámeček 8"/>
          <p:cNvSpPr/>
          <p:nvPr/>
        </p:nvSpPr>
        <p:spPr>
          <a:xfrm>
            <a:off x="8053071" y="2741522"/>
            <a:ext cx="914400" cy="9144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27:3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Rámeček 9"/>
          <p:cNvSpPr/>
          <p:nvPr/>
        </p:nvSpPr>
        <p:spPr>
          <a:xfrm>
            <a:off x="5004048" y="776543"/>
            <a:ext cx="914400" cy="9144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8x3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Rámeček 10"/>
          <p:cNvSpPr/>
          <p:nvPr/>
        </p:nvSpPr>
        <p:spPr>
          <a:xfrm>
            <a:off x="8028384" y="5943600"/>
            <a:ext cx="914400" cy="9144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6x2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Rámeček 11"/>
          <p:cNvSpPr/>
          <p:nvPr/>
        </p:nvSpPr>
        <p:spPr>
          <a:xfrm>
            <a:off x="8028384" y="3789040"/>
            <a:ext cx="914400" cy="9144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 x 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Rámeček 12"/>
          <p:cNvSpPr/>
          <p:nvPr/>
        </p:nvSpPr>
        <p:spPr>
          <a:xfrm>
            <a:off x="5004048" y="2787313"/>
            <a:ext cx="914400" cy="9144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9x2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Rámeček 13"/>
          <p:cNvSpPr/>
          <p:nvPr/>
        </p:nvSpPr>
        <p:spPr>
          <a:xfrm>
            <a:off x="5004048" y="4869160"/>
            <a:ext cx="914400" cy="9144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3x5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Rámeček 14"/>
          <p:cNvSpPr/>
          <p:nvPr/>
        </p:nvSpPr>
        <p:spPr>
          <a:xfrm>
            <a:off x="5010551" y="3789040"/>
            <a:ext cx="914400" cy="91440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18:3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Vývojový diagram: zpoždění 15"/>
          <p:cNvSpPr/>
          <p:nvPr/>
        </p:nvSpPr>
        <p:spPr>
          <a:xfrm>
            <a:off x="683568" y="1044352"/>
            <a:ext cx="612648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7" name="Vývojový diagram: zpoždění 16"/>
          <p:cNvSpPr/>
          <p:nvPr/>
        </p:nvSpPr>
        <p:spPr>
          <a:xfrm>
            <a:off x="1829767" y="1778604"/>
            <a:ext cx="612648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8" name="Vývojový diagram: zpoždění 17"/>
          <p:cNvSpPr/>
          <p:nvPr/>
        </p:nvSpPr>
        <p:spPr>
          <a:xfrm>
            <a:off x="2987824" y="2263552"/>
            <a:ext cx="612648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9" name="Vývojový diagram: zpoždění 18"/>
          <p:cNvSpPr/>
          <p:nvPr/>
        </p:nvSpPr>
        <p:spPr>
          <a:xfrm>
            <a:off x="1278105" y="2715000"/>
            <a:ext cx="612648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20" name="Vývojový diagram: zpoždění 19"/>
          <p:cNvSpPr/>
          <p:nvPr/>
        </p:nvSpPr>
        <p:spPr>
          <a:xfrm>
            <a:off x="2868069" y="4588506"/>
            <a:ext cx="612648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21" name="Vývojový diagram: zpoždění 20"/>
          <p:cNvSpPr/>
          <p:nvPr/>
        </p:nvSpPr>
        <p:spPr>
          <a:xfrm>
            <a:off x="1891074" y="5994085"/>
            <a:ext cx="612648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22" name="Vývojový diagram: zpoždění 21"/>
          <p:cNvSpPr/>
          <p:nvPr/>
        </p:nvSpPr>
        <p:spPr>
          <a:xfrm>
            <a:off x="3131840" y="1126537"/>
            <a:ext cx="612648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23" name="Vývojový diagram: zpoždění 22"/>
          <p:cNvSpPr/>
          <p:nvPr/>
        </p:nvSpPr>
        <p:spPr>
          <a:xfrm>
            <a:off x="2210616" y="3467843"/>
            <a:ext cx="612648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4" name="Vývojový diagram: zpoždění 23"/>
          <p:cNvSpPr/>
          <p:nvPr/>
        </p:nvSpPr>
        <p:spPr>
          <a:xfrm>
            <a:off x="375720" y="3939916"/>
            <a:ext cx="612648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25" name="Vývojový diagram: zpoždění 24"/>
          <p:cNvSpPr/>
          <p:nvPr/>
        </p:nvSpPr>
        <p:spPr>
          <a:xfrm>
            <a:off x="1278426" y="4090792"/>
            <a:ext cx="612648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6" name="Vývojový diagram: zpoždění 25"/>
          <p:cNvSpPr/>
          <p:nvPr/>
        </p:nvSpPr>
        <p:spPr>
          <a:xfrm>
            <a:off x="377244" y="5477236"/>
            <a:ext cx="612648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24</a:t>
            </a:r>
            <a:endParaRPr lang="cs-CZ" dirty="0"/>
          </a:p>
        </p:txBody>
      </p:sp>
      <p:sp>
        <p:nvSpPr>
          <p:cNvPr id="27" name="Vývojový diagram: zpoždění 26"/>
          <p:cNvSpPr/>
          <p:nvPr/>
        </p:nvSpPr>
        <p:spPr>
          <a:xfrm>
            <a:off x="1890753" y="927419"/>
            <a:ext cx="612648" cy="612648"/>
          </a:xfrm>
          <a:prstGeom prst="flowChartDela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42969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124744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Danuše Manová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          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Vytvořeno:  2011, upraveno 2013</a:t>
            </a:r>
          </a:p>
        </p:txBody>
      </p:sp>
    </p:spTree>
    <p:extLst>
      <p:ext uri="{BB962C8B-B14F-4D97-AF65-F5344CB8AC3E}">
        <p14:creationId xmlns:p14="http://schemas.microsoft.com/office/powerpoint/2010/main" val="427869304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405</TotalTime>
  <Words>858</Words>
  <Application>Microsoft Office PowerPoint</Application>
  <PresentationFormat>Předvádění na obrazovce (4:3)</PresentationFormat>
  <Paragraphs>483</Paragraphs>
  <Slides>18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Doplň příklady k násobkům</vt:lpstr>
      <vt:lpstr>Doplň příklady k násobkům</vt:lpstr>
      <vt:lpstr>Doplň příklady k násobkům</vt:lpstr>
      <vt:lpstr>Doplň výsledky</vt:lpstr>
      <vt:lpstr>Prezentace aplikace PowerPoint</vt:lpstr>
      <vt:lpstr>Dělení číslem 3</vt:lpstr>
      <vt:lpstr>Dělení číslem 3</vt:lpstr>
      <vt:lpstr>Přiřaď výsledky</vt:lpstr>
      <vt:lpstr>Násobení a dělení číslem 3</vt:lpstr>
      <vt:lpstr>Násobení a dělení třemi</vt:lpstr>
      <vt:lpstr>Násobení číslem 2,3</vt:lpstr>
      <vt:lpstr>Dělení číslem 3</vt:lpstr>
      <vt:lpstr>Násobení a dělení číslem2,3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VLASTNIK</cp:lastModifiedBy>
  <cp:revision>56</cp:revision>
  <dcterms:modified xsi:type="dcterms:W3CDTF">2013-03-27T09:23:10Z</dcterms:modified>
</cp:coreProperties>
</file>