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78" r:id="rId3"/>
    <p:sldId id="273" r:id="rId4"/>
    <p:sldId id="261" r:id="rId5"/>
    <p:sldId id="262" r:id="rId6"/>
    <p:sldId id="263" r:id="rId7"/>
    <p:sldId id="274" r:id="rId8"/>
    <p:sldId id="264" r:id="rId9"/>
    <p:sldId id="275" r:id="rId10"/>
    <p:sldId id="266" r:id="rId11"/>
    <p:sldId id="276" r:id="rId12"/>
    <p:sldId id="269" r:id="rId13"/>
    <p:sldId id="270" r:id="rId14"/>
    <p:sldId id="271" r:id="rId15"/>
    <p:sldId id="277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F1E645B-92D8-446B-9E7B-AE5F7E9924BD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B3A2DF3-2FF1-43CF-8A3B-6D3E0BB248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C0D122D-A034-421A-9F8F-02A55847DE4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činitele.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96ACCE-8E13-44FF-A540-C2649E80A9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96AEB0-D806-4A60-B956-FC9E5BC26F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činitele.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ED873F-CB99-42B8-AB55-8ACE37187FD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Pamatuj! 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EB75F7-688C-4E89-8BAE-E2D81533C1B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DBADAFC-A9B8-47D3-A20C-E039A7F884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2BC487-E088-4A18-82D7-3F7F570E29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4B8F3A-F160-4EC1-AF2E-7B36AD6517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Přetáhni šipky s výsledky k příkladům. Neukládej!</a:t>
            </a:r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A5DEF5-5EDE-4E06-BF76-E11DD7DF92D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Přetáhni šipky s výsledky k příkladům. Neukládej!</a:t>
            </a:r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DDD29F-EB75-40B9-AD38-B0AEA6C4596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</a:t>
            </a:r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D371E09-56C5-42B2-AB31-C442F6036F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Pomocí klávesnice nebo perem doplň výsledky. Neukládej!</a:t>
            </a:r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95233F-3C97-41DE-B439-55140F0438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7B09F-7406-4F7E-B735-DE68816CCDAB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B70A6B-454E-4C9F-AE72-51CC0EBF1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DE41-A1ED-4D8F-BB41-51037AD14031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2F2CE-CD1E-4502-9DDE-B54AFD67C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FC964-A84E-4514-81BD-3F0085FE9F92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2BA82-F1D2-4375-B433-A4845C91A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FE917-5CBA-4799-BDF0-AA6489C00724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FCF101-DDEC-4441-95A5-516927890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A0673-2E71-4025-8BE3-16C1DAB32526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4A6A24-EA0D-45F6-866A-4F26392781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26A63-23E7-4DA2-8AD0-507FC498D68C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6F773-A643-4346-B688-BBA8118C4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4CBDE-7535-4437-BAC8-F898023004BF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BB0EF-7EA5-4F5B-BD49-B40D084BD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A784E-F288-4EBC-8FD2-831D6B1020EF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1BEB6-97F4-4AB7-940C-8028E472D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0DA4C-A4BA-4805-940D-746B82EDE95C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348C9-C2F9-4750-83AA-6DF464490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F555A4-286D-45B7-88FF-7BFEB299AEB8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445C0-6F93-43AE-973B-9FF9F0006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BD8F4-AE2F-4664-8220-4E4213D2DCC1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6BC59-5154-4786-BD0B-867FE528F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55EABA-8017-4D67-AEEB-C523791AA45D}" type="datetimeFigureOut">
              <a:rPr lang="cs-CZ"/>
              <a:pPr>
                <a:defRPr/>
              </a:pPr>
              <a:t>25.7.2014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F8ECE0-F797-4276-850C-F74D2A827B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 txBox="1">
            <a:spLocks/>
          </p:cNvSpPr>
          <p:nvPr/>
        </p:nvSpPr>
        <p:spPr bwMode="auto">
          <a:xfrm>
            <a:off x="685800" y="3284538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3600">
                <a:latin typeface="Franklin Gothic Medium" pitchFamily="34" charset="0"/>
              </a:rPr>
              <a:t>VY_32_INOVACE_15_ Násobení a dělení čísly 0 a 1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1879600" y="2286000"/>
            <a:ext cx="4899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Matematika a její aplikace</a:t>
            </a:r>
          </a:p>
        </p:txBody>
      </p: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2873375" y="5157788"/>
            <a:ext cx="3724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 pitchFamily="34" charset="0"/>
              </a:rPr>
              <a:t>Mgr. Danuše Manová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2"/>
          <p:cNvSpPr txBox="1">
            <a:spLocks noChangeArrowheads="1"/>
          </p:cNvSpPr>
          <p:nvPr/>
        </p:nvSpPr>
        <p:spPr bwMode="auto">
          <a:xfrm>
            <a:off x="1446213" y="1565275"/>
            <a:ext cx="59372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>
                <a:latin typeface="Franklin Gothic Book" pitchFamily="34" charset="0"/>
              </a:rPr>
              <a:t>ANOTACE</a:t>
            </a:r>
          </a:p>
          <a:p>
            <a:pPr algn="ctr"/>
            <a:r>
              <a:rPr lang="cs-CZ" sz="2400">
                <a:latin typeface="Franklin Gothic Book" pitchFamily="34" charset="0"/>
              </a:rPr>
              <a:t>DUM slouží k procvičování násobení a dělení</a:t>
            </a:r>
          </a:p>
          <a:p>
            <a:pPr algn="ctr"/>
            <a:r>
              <a:rPr lang="cs-CZ" sz="2400">
                <a:latin typeface="Franklin Gothic Book" pitchFamily="34" charset="0"/>
              </a:rPr>
              <a:t>čísly 0 a</a:t>
            </a:r>
            <a:r>
              <a:rPr lang="cs-CZ" sz="2400"/>
              <a:t> </a:t>
            </a:r>
            <a:r>
              <a:rPr lang="cs-CZ" sz="2400">
                <a:latin typeface="Franklin Gothic Book" pitchFamily="34" charset="0"/>
              </a:rPr>
              <a:t>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Násobení číslem 0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76 x 0 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 x 0 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x 0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x 55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 x 100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49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x 0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x 0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Doplň příklady - násobení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117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094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příklady  - násobení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1608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5268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Doplň příklady  - násobení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827088" y="692150"/>
            <a:ext cx="7632700" cy="631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>
                <a:latin typeface="Franklin Gothic Book" pitchFamily="34" charset="0"/>
              </a:rPr>
              <a:t>Číslem nula není možné dělit!</a:t>
            </a:r>
          </a:p>
          <a:p>
            <a:pPr algn="ctr"/>
            <a:endParaRPr lang="cs-CZ" sz="6000">
              <a:latin typeface="Franklin Gothic Book" pitchFamily="34" charset="0"/>
            </a:endParaRPr>
          </a:p>
          <a:p>
            <a:pPr algn="ctr"/>
            <a:endParaRPr lang="cs-CZ" sz="6000">
              <a:latin typeface="Franklin Gothic Book" pitchFamily="34" charset="0"/>
            </a:endParaRPr>
          </a:p>
          <a:p>
            <a:pPr algn="ctr"/>
            <a:r>
              <a:rPr lang="cs-CZ" sz="3600">
                <a:latin typeface="Franklin Gothic Book" pitchFamily="34" charset="0"/>
              </a:rPr>
              <a:t>Srdce tu je, ale nul</a:t>
            </a:r>
            <a:r>
              <a:rPr lang="cs-CZ" sz="3600"/>
              <a:t>a</a:t>
            </a:r>
            <a:r>
              <a:rPr lang="cs-CZ" sz="3600">
                <a:latin typeface="Franklin Gothic Book" pitchFamily="34" charset="0"/>
              </a:rPr>
              <a:t> částí z něj neoddělíme. Když vydělíme číslem 1, dáme ho někomu celé: </a:t>
            </a:r>
            <a:r>
              <a:rPr lang="cs-CZ" sz="3600" b="1">
                <a:latin typeface="Franklin Gothic Book" pitchFamily="34" charset="0"/>
              </a:rPr>
              <a:t>1 : 1 = 1 </a:t>
            </a:r>
          </a:p>
          <a:p>
            <a:pPr algn="ctr"/>
            <a:endParaRPr lang="cs-CZ" sz="6000">
              <a:latin typeface="Franklin Gothic Book" pitchFamily="34" charset="0"/>
            </a:endParaRPr>
          </a:p>
        </p:txBody>
      </p:sp>
      <p:sp>
        <p:nvSpPr>
          <p:cNvPr id="3" name="Srdce 2"/>
          <p:cNvSpPr/>
          <p:nvPr/>
        </p:nvSpPr>
        <p:spPr>
          <a:xfrm>
            <a:off x="3281363" y="2727325"/>
            <a:ext cx="2298700" cy="15621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 číslem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 číslem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Dělení číslem 1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40798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:                                       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Přiřaď výsledky násobení číslem 1, 0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535363" y="4017963"/>
            <a:ext cx="100806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10x0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318375" y="58832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1x9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861175" y="1255713"/>
            <a:ext cx="116681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83x0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696200" y="246856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7x0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714625" y="513715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0x2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629025" y="24336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5x0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681913" y="4033838"/>
            <a:ext cx="10668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23x0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580063" y="266858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1x5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859338" y="5883275"/>
            <a:ext cx="100806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31x1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772150" y="41354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3x0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06888" y="140493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1x0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611188" y="4248150"/>
            <a:ext cx="979487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8" name="Šipka doprava 27"/>
          <p:cNvSpPr/>
          <p:nvPr/>
        </p:nvSpPr>
        <p:spPr>
          <a:xfrm>
            <a:off x="611188" y="5248275"/>
            <a:ext cx="979487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9" name="Šipka doprava 28"/>
          <p:cNvSpPr/>
          <p:nvPr/>
        </p:nvSpPr>
        <p:spPr>
          <a:xfrm>
            <a:off x="611188" y="2709863"/>
            <a:ext cx="979487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539750" y="2225675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630238" y="6216650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539750" y="1724025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539750" y="1162050"/>
            <a:ext cx="9779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611188" y="4754563"/>
            <a:ext cx="979487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611188" y="3717925"/>
            <a:ext cx="979487" cy="4857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611188" y="3195638"/>
            <a:ext cx="979487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630238" y="5732463"/>
            <a:ext cx="977900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white"/>
                </a:solidFill>
              </a:rPr>
              <a:t>1</a:t>
            </a:r>
            <a:endParaRPr lang="cs-CZ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dirty="0" smtClean="0"/>
              <a:t>Přiřaď výsledky násobení a dělení číslem1,0</a:t>
            </a:r>
            <a:endParaRPr lang="cs-CZ" sz="2800" dirty="0"/>
          </a:p>
        </p:txBody>
      </p:sp>
      <p:sp>
        <p:nvSpPr>
          <p:cNvPr id="3" name="Plaketa 2"/>
          <p:cNvSpPr/>
          <p:nvPr/>
        </p:nvSpPr>
        <p:spPr>
          <a:xfrm>
            <a:off x="3090863" y="50276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3x0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3090863" y="41132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9:1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3132138" y="31988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5x0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3090863" y="22558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10:1</a:t>
            </a:r>
            <a:endParaRPr lang="cs-CZ" dirty="0"/>
          </a:p>
        </p:txBody>
      </p:sp>
      <p:sp>
        <p:nvSpPr>
          <p:cNvPr id="7" name="Plaketa 6"/>
          <p:cNvSpPr/>
          <p:nvPr/>
        </p:nvSpPr>
        <p:spPr>
          <a:xfrm>
            <a:off x="3132138" y="13414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0x8</a:t>
            </a:r>
            <a:endParaRPr lang="cs-CZ" dirty="0"/>
          </a:p>
        </p:txBody>
      </p:sp>
      <p:sp>
        <p:nvSpPr>
          <p:cNvPr id="8" name="Plaketa 7"/>
          <p:cNvSpPr/>
          <p:nvPr/>
        </p:nvSpPr>
        <p:spPr>
          <a:xfrm>
            <a:off x="3111500" y="594360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0:2</a:t>
            </a:r>
            <a:endParaRPr lang="cs-CZ" dirty="0"/>
          </a:p>
        </p:txBody>
      </p:sp>
      <p:sp>
        <p:nvSpPr>
          <p:cNvPr id="9" name="Plaketa 8"/>
          <p:cNvSpPr/>
          <p:nvPr/>
        </p:nvSpPr>
        <p:spPr>
          <a:xfrm>
            <a:off x="431800" y="568801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 x9</a:t>
            </a:r>
            <a:endParaRPr lang="cs-CZ" dirty="0"/>
          </a:p>
        </p:txBody>
      </p:sp>
      <p:sp>
        <p:nvSpPr>
          <p:cNvPr id="10" name="Plaketa 9"/>
          <p:cNvSpPr/>
          <p:nvPr/>
        </p:nvSpPr>
        <p:spPr>
          <a:xfrm>
            <a:off x="430213" y="456088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10x1</a:t>
            </a:r>
            <a:endParaRPr lang="cs-CZ" dirty="0"/>
          </a:p>
        </p:txBody>
      </p:sp>
      <p:sp>
        <p:nvSpPr>
          <p:cNvPr id="11" name="Plaketa 10"/>
          <p:cNvSpPr/>
          <p:nvPr/>
        </p:nvSpPr>
        <p:spPr>
          <a:xfrm>
            <a:off x="430213" y="348615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0:1</a:t>
            </a:r>
            <a:endParaRPr lang="cs-CZ" dirty="0"/>
          </a:p>
        </p:txBody>
      </p:sp>
      <p:sp>
        <p:nvSpPr>
          <p:cNvPr id="12" name="Plaketa 11"/>
          <p:cNvSpPr/>
          <p:nvPr/>
        </p:nvSpPr>
        <p:spPr>
          <a:xfrm>
            <a:off x="395288" y="24209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16:1</a:t>
            </a:r>
            <a:endParaRPr lang="cs-CZ" dirty="0"/>
          </a:p>
        </p:txBody>
      </p:sp>
      <p:sp>
        <p:nvSpPr>
          <p:cNvPr id="13" name="Plaketa 12"/>
          <p:cNvSpPr/>
          <p:nvPr/>
        </p:nvSpPr>
        <p:spPr>
          <a:xfrm>
            <a:off x="395288" y="118903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20:1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853363" y="1287463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874000" y="179070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874000" y="2274888"/>
            <a:ext cx="977900" cy="484187"/>
          </a:xfrm>
          <a:prstGeom prst="leftArrow">
            <a:avLst>
              <a:gd name="adj1" fmla="val 38735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 rot="168323">
            <a:off x="7864475" y="2800350"/>
            <a:ext cx="977900" cy="484188"/>
          </a:xfrm>
          <a:prstGeom prst="leftArrow">
            <a:avLst>
              <a:gd name="adj1" fmla="val 44082"/>
              <a:gd name="adj2" fmla="val 5000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74000" y="32448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19" name="Šipka doleva 18"/>
          <p:cNvSpPr/>
          <p:nvPr/>
        </p:nvSpPr>
        <p:spPr>
          <a:xfrm>
            <a:off x="7870825" y="37020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7907338" y="415925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7907338" y="4694238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870825" y="5176838"/>
            <a:ext cx="977900" cy="484187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0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7850188" y="5661025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7850188" y="6172200"/>
            <a:ext cx="977900" cy="484188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Vypočítej Násobení a dělení číslem 1,0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1418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5 x 0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0 x 32 =</a:t>
                      </a:r>
                      <a:endParaRPr lang="cs-CZ" dirty="0">
                        <a:solidFill>
                          <a:schemeClr val="tx1"/>
                        </a:solidFill>
                        <a:effectLst>
                          <a:glow rad="101600">
                            <a:srgbClr val="92D05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rgbClr val="00B0F0">
                                <a:alpha val="40000"/>
                              </a:srgbClr>
                            </a:glow>
                          </a:effectLst>
                        </a:rPr>
                        <a:t>8 : 1 =</a:t>
                      </a:r>
                      <a:endParaRPr lang="cs-CZ" dirty="0">
                        <a:effectLst>
                          <a:glow rad="228600">
                            <a:srgbClr val="00B0F0">
                              <a:alpha val="4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60 x 1=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16 : 1=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4 : 1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9 x 0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10 : 1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404624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x 1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18 : 1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: 1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12 : 1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14 : 1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20 x 1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0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99648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0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52 x 0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8 x 0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46 x 1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0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100 x 0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21206" y="332656"/>
            <a:ext cx="8686800" cy="84124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Násobení a dělení číslem 0, 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0789" y="2967335"/>
            <a:ext cx="5562421" cy="923330"/>
          </a:xfrm>
          <a:prstGeom prst="rect">
            <a:avLst/>
          </a:prstGeom>
          <a:noFill/>
        </p:spPr>
        <p:txBody>
          <a:bodyPr wrap="none">
            <a:prstTxWarp prst="textTriangleInverted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  <a:cs typeface="+mn-cs"/>
              </a:rPr>
              <a:t>16 x 0 =</a:t>
            </a:r>
            <a:endParaRPr lang="cs-CZ" sz="5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295" y="4725144"/>
            <a:ext cx="5235409" cy="923330"/>
          </a:xfrm>
          <a:prstGeom prst="rect">
            <a:avLst/>
          </a:prstGeom>
          <a:noFill/>
        </p:spPr>
        <p:txBody>
          <a:bodyPr wrap="none">
            <a:prstTxWarp prst="textTriangle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16: 1 =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Obdélník 1"/>
          <p:cNvSpPr>
            <a:spLocks noChangeArrowheads="1"/>
          </p:cNvSpPr>
          <p:nvPr/>
        </p:nvSpPr>
        <p:spPr bwMode="auto">
          <a:xfrm>
            <a:off x="827088" y="1125538"/>
            <a:ext cx="7921625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Autor: Mgr. Danuše Manová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Škola: Základní škola a mateřská škola Liběšice, okres Louny, příspěvková            organizace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Zpracováno v programu Microsoft Office 2010</a:t>
            </a: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endParaRPr lang="cs-CZ">
              <a:latin typeface="Franklin Gothic Book" pitchFamily="34" charset="0"/>
            </a:endParaRPr>
          </a:p>
          <a:p>
            <a:r>
              <a:rPr lang="cs-CZ">
                <a:latin typeface="Franklin Gothic Book" pitchFamily="34" charset="0"/>
              </a:rPr>
              <a:t>Vytvořeno:  2011, upraveno 2013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</TotalTime>
  <Words>459</Words>
  <Application>Microsoft Office PowerPoint</Application>
  <PresentationFormat>On-screen Show (4:3)</PresentationFormat>
  <Paragraphs>372</Paragraphs>
  <Slides>15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15</vt:i4>
      </vt:variant>
    </vt:vector>
  </HeadingPairs>
  <TitlesOfParts>
    <vt:vector size="29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53</cp:revision>
  <dcterms:modified xsi:type="dcterms:W3CDTF">2014-07-25T17:33:57Z</dcterms:modified>
</cp:coreProperties>
</file>