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7" r:id="rId2"/>
    <p:sldId id="278" r:id="rId3"/>
    <p:sldId id="273" r:id="rId4"/>
    <p:sldId id="261" r:id="rId5"/>
    <p:sldId id="262" r:id="rId6"/>
    <p:sldId id="263" r:id="rId7"/>
    <p:sldId id="274" r:id="rId8"/>
    <p:sldId id="264" r:id="rId9"/>
    <p:sldId id="275" r:id="rId10"/>
    <p:sldId id="266" r:id="rId11"/>
    <p:sldId id="276" r:id="rId12"/>
    <p:sldId id="269" r:id="rId13"/>
    <p:sldId id="270" r:id="rId14"/>
    <p:sldId id="277" r:id="rId15"/>
    <p:sldId id="271" r:id="rId16"/>
    <p:sldId id="279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05" autoAdjust="0"/>
    <p:restoredTop sz="86387" autoAdjust="0"/>
  </p:normalViewPr>
  <p:slideViewPr>
    <p:cSldViewPr>
      <p:cViewPr varScale="1">
        <p:scale>
          <a:sx n="38" d="100"/>
          <a:sy n="38" d="100"/>
        </p:scale>
        <p:origin x="-1422" y="-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780E0EA-4DDA-470F-970E-4490ACBAB34C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940803E-4B75-4B24-9972-96FC2BEC89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Pomocí klávesnice nebo perem doplň součin. Neukládej!</a:t>
            </a:r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E244609-D73D-4CEA-8AAF-8F6104FB117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Pomocí klávesnice nebo perem doplň činitele. Neukládej!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213B29C-FA34-46CD-A840-5F2B2BD5BB4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Pomocí klávesnice nebo perem doplň součin. Neukládej!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B42D00A-B624-462E-9DA9-7AC75910F16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Pomocí klávesnice nebo perem doplň činitele. Neukládej!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409215C-3358-4491-8B86-3BE0D24E664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Pamatuj!</a:t>
            </a:r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CE30DB7-CC8A-4212-B015-ACFC67FC4D1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Pomocí klávesnice nebo perem doplň součin. Neukládej!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202C97D-3FD5-4E96-8DEB-18677ACBCFA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Pomocí klávesnice nebo perem doplň součin. Neukládej!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214685E-5D27-4440-A582-96EAED0059F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Pomocí klávesnice nebo perem doplň podíl. Neukládej!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03EAEB5-A511-47DE-A3AB-DCCE05E0B24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Šipky s výsledky přetáhni k příkladům. Neukládej!</a:t>
            </a:r>
          </a:p>
        </p:txBody>
      </p:sp>
      <p:sp>
        <p:nvSpPr>
          <p:cNvPr id="3379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106D23E-9807-45C1-8760-15F6FDF370A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Šipky s výsledky přetáhni k příkladům. Neukládej!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584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BC47621-23FD-4AAC-B740-08E778DEDDE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Pomocí klávesnice nebo perem doplň výsledky. Neukládej!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789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B8BD2B8-D1CE-4C00-BD29-5B06C387CEB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Pomocí klávesnice nebo perem doplň znaménka. Neukládej!</a:t>
            </a:r>
          </a:p>
        </p:txBody>
      </p:sp>
      <p:sp>
        <p:nvSpPr>
          <p:cNvPr id="399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B94E686-FFC7-49DD-8E4D-C090CF09DCC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Pomocí klávesnice nebo perem doplň výsledky. Neukládej!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19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238B059-3D4D-4F8D-8435-44C818AD06A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84CC8C-83ED-471F-892C-DC0DBE91B017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8EF588-BC51-4433-A08E-E73D6E1F85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3D44D-A9FA-4DED-A069-674EFE7FA848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AEFB66-E190-4731-A20B-4A13CD0C63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3A473D-DB62-4241-990A-227B886E5182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A063F-3C3A-4742-8AC8-EA3DDE4918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6223F-1857-40EF-B9A8-666C0EAC0DB1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2C3BC5-A989-449E-AF6B-EE1251B005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BF3088-5443-4381-AD66-FA707248E721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10BCC2-211A-44CE-A809-09C26A92C4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D7A46-2E2D-4573-9CE5-CCD285900A4B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6C2006-6F60-48A3-88AA-EB510FB8CC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37F3C3-E775-404F-BC04-8B50DC50871D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EC89B8-603E-41DD-8A30-6CDE43DB7E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07E0A4-16CC-488D-B03C-70E0746361F9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3C43B-1918-454D-BD37-758CFB91F3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6FD4D0-8CDD-4C6A-BF66-3688BB23774B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BE95FE-E989-4DA6-988C-F0614DD8E9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3EA33F-C2D0-40DE-AC56-C75CECB56A09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EAE98-C27B-44F1-8693-E629EF7B88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4C681-E031-48A2-B478-D863B84627BD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EFE3D9-0D41-4F01-A29A-0C31D870AD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9F53682-0B6C-439A-8F80-79D8CDC0173D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235CC2C-E1FE-4324-8142-AF875691E1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 txBox="1">
            <a:spLocks/>
          </p:cNvSpPr>
          <p:nvPr/>
        </p:nvSpPr>
        <p:spPr bwMode="auto">
          <a:xfrm>
            <a:off x="685800" y="3284538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3600">
                <a:latin typeface="Franklin Gothic Medium" pitchFamily="34" charset="0"/>
              </a:rPr>
              <a:t>VY_32_INOVACE_16_ Násobení a dělení čísly 0 až 5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4339" name="TextovéPole 5"/>
          <p:cNvSpPr txBox="1">
            <a:spLocks noChangeArrowheads="1"/>
          </p:cNvSpPr>
          <p:nvPr/>
        </p:nvSpPr>
        <p:spPr bwMode="auto">
          <a:xfrm>
            <a:off x="1879600" y="2286000"/>
            <a:ext cx="48990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Matematika a její aplikace</a:t>
            </a:r>
          </a:p>
        </p:txBody>
      </p:sp>
      <p:sp>
        <p:nvSpPr>
          <p:cNvPr id="14340" name="TextovéPole 6"/>
          <p:cNvSpPr txBox="1">
            <a:spLocks noChangeArrowheads="1"/>
          </p:cNvSpPr>
          <p:nvPr/>
        </p:nvSpPr>
        <p:spPr bwMode="auto">
          <a:xfrm>
            <a:off x="2873375" y="5157788"/>
            <a:ext cx="37242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Mgr. Danuše Manová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2"/>
          <p:cNvSpPr txBox="1">
            <a:spLocks noChangeArrowheads="1"/>
          </p:cNvSpPr>
          <p:nvPr/>
        </p:nvSpPr>
        <p:spPr bwMode="auto">
          <a:xfrm>
            <a:off x="1446213" y="1565275"/>
            <a:ext cx="59372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>
                <a:latin typeface="Franklin Gothic Book" pitchFamily="34" charset="0"/>
              </a:rPr>
              <a:t>ANOTACE</a:t>
            </a:r>
          </a:p>
          <a:p>
            <a:pPr algn="ctr"/>
            <a:r>
              <a:rPr lang="cs-CZ" sz="2400">
                <a:latin typeface="Franklin Gothic Book" pitchFamily="34" charset="0"/>
              </a:rPr>
              <a:t>DUM slouží k procvičování násobení a dělení</a:t>
            </a:r>
          </a:p>
          <a:p>
            <a:pPr algn="ctr"/>
            <a:r>
              <a:rPr lang="cs-CZ" sz="2400">
                <a:latin typeface="Franklin Gothic Book" pitchFamily="34" charset="0"/>
              </a:rPr>
              <a:t>čísly 0 až 5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Násobení čísly 0 až 5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 x 4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x 1 =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 x 3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 x 0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0 x 5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x 6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 x 4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x 4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 x 5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 x 3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 x 2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x 2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 x 4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 x 3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 x 3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x 8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 x 3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 x 5 =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Doplň příklady - násobení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1179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4094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Vypočítej příklady  - násobení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1608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5268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0798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Doplň příklady  - násobení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1"/>
          <p:cNvSpPr txBox="1">
            <a:spLocks noChangeArrowheads="1"/>
          </p:cNvSpPr>
          <p:nvPr/>
        </p:nvSpPr>
        <p:spPr bwMode="auto">
          <a:xfrm>
            <a:off x="827088" y="692150"/>
            <a:ext cx="7632700" cy="631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6000">
                <a:latin typeface="Franklin Gothic Book" pitchFamily="34" charset="0"/>
              </a:rPr>
              <a:t>Číslem nula není možné dělit!</a:t>
            </a:r>
          </a:p>
          <a:p>
            <a:pPr algn="ctr"/>
            <a:endParaRPr lang="cs-CZ" sz="6000">
              <a:latin typeface="Franklin Gothic Book" pitchFamily="34" charset="0"/>
            </a:endParaRPr>
          </a:p>
          <a:p>
            <a:pPr algn="ctr"/>
            <a:endParaRPr lang="cs-CZ" sz="6000">
              <a:latin typeface="Franklin Gothic Book" pitchFamily="34" charset="0"/>
            </a:endParaRPr>
          </a:p>
          <a:p>
            <a:pPr algn="ctr"/>
            <a:r>
              <a:rPr lang="cs-CZ" sz="3600">
                <a:latin typeface="Franklin Gothic Book" pitchFamily="34" charset="0"/>
              </a:rPr>
              <a:t>Srdce tu je, ale nul</a:t>
            </a:r>
            <a:r>
              <a:rPr lang="cs-CZ" sz="3600"/>
              <a:t>a</a:t>
            </a:r>
            <a:r>
              <a:rPr lang="cs-CZ" sz="3600">
                <a:latin typeface="Franklin Gothic Book" pitchFamily="34" charset="0"/>
              </a:rPr>
              <a:t> částí z něj neoddělíme. Když vydělíme číslem 1, dáme ho někomu celé: </a:t>
            </a:r>
            <a:r>
              <a:rPr lang="cs-CZ" sz="3600" b="1">
                <a:latin typeface="Franklin Gothic Book" pitchFamily="34" charset="0"/>
              </a:rPr>
              <a:t>1 : 1 = 1 </a:t>
            </a:r>
          </a:p>
          <a:p>
            <a:pPr algn="ctr"/>
            <a:endParaRPr lang="cs-CZ" sz="6000">
              <a:latin typeface="Franklin Gothic Book" pitchFamily="34" charset="0"/>
            </a:endParaRPr>
          </a:p>
        </p:txBody>
      </p:sp>
      <p:sp>
        <p:nvSpPr>
          <p:cNvPr id="3" name="Srdce 2"/>
          <p:cNvSpPr/>
          <p:nvPr/>
        </p:nvSpPr>
        <p:spPr>
          <a:xfrm>
            <a:off x="3281363" y="2727325"/>
            <a:ext cx="2298700" cy="15621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0798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Vypočítej Násobení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0798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Vypočítej Násobení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Vypočítej Dělení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397000"/>
          <a:ext cx="6096000" cy="40798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24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 :                                        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Přiřaď výsledky dělení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535363" y="4017963"/>
            <a:ext cx="100806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10:5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7318375" y="588327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9:3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861175" y="1255713"/>
            <a:ext cx="1166813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3:1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696200" y="2468563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45:5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714625" y="513715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27:3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629025" y="243363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8:4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681913" y="4033838"/>
            <a:ext cx="10668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32:4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580063" y="266858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18:2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859338" y="5883275"/>
            <a:ext cx="100806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40:4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5772150" y="413543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6:2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06888" y="140493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2:2 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7" name="Šipka doprava 26"/>
          <p:cNvSpPr/>
          <p:nvPr/>
        </p:nvSpPr>
        <p:spPr>
          <a:xfrm>
            <a:off x="611188" y="4248150"/>
            <a:ext cx="979487" cy="4841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8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8" name="Šipka doprava 27"/>
          <p:cNvSpPr/>
          <p:nvPr/>
        </p:nvSpPr>
        <p:spPr>
          <a:xfrm>
            <a:off x="611188" y="5248275"/>
            <a:ext cx="979487" cy="4841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2</a:t>
            </a:r>
          </a:p>
        </p:txBody>
      </p:sp>
      <p:sp>
        <p:nvSpPr>
          <p:cNvPr id="29" name="Šipka doprava 28"/>
          <p:cNvSpPr/>
          <p:nvPr/>
        </p:nvSpPr>
        <p:spPr>
          <a:xfrm>
            <a:off x="611188" y="2709863"/>
            <a:ext cx="979487" cy="485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3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0" name="Šipka doprava 29"/>
          <p:cNvSpPr/>
          <p:nvPr/>
        </p:nvSpPr>
        <p:spPr>
          <a:xfrm>
            <a:off x="539750" y="2225675"/>
            <a:ext cx="977900" cy="4841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9</a:t>
            </a:r>
          </a:p>
        </p:txBody>
      </p:sp>
      <p:sp>
        <p:nvSpPr>
          <p:cNvPr id="31" name="Šipka doprava 30"/>
          <p:cNvSpPr/>
          <p:nvPr/>
        </p:nvSpPr>
        <p:spPr>
          <a:xfrm>
            <a:off x="630238" y="6216650"/>
            <a:ext cx="977900" cy="4841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1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2" name="Šipka doprava 31"/>
          <p:cNvSpPr/>
          <p:nvPr/>
        </p:nvSpPr>
        <p:spPr>
          <a:xfrm>
            <a:off x="538163" y="1741488"/>
            <a:ext cx="977900" cy="4841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10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3" name="Šipka doprava 32"/>
          <p:cNvSpPr/>
          <p:nvPr/>
        </p:nvSpPr>
        <p:spPr>
          <a:xfrm>
            <a:off x="539750" y="1162050"/>
            <a:ext cx="977900" cy="4841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9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4" name="Šipka doprava 33"/>
          <p:cNvSpPr/>
          <p:nvPr/>
        </p:nvSpPr>
        <p:spPr>
          <a:xfrm>
            <a:off x="611188" y="4754563"/>
            <a:ext cx="979487" cy="4841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9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5" name="Šipka doprava 34"/>
          <p:cNvSpPr/>
          <p:nvPr/>
        </p:nvSpPr>
        <p:spPr>
          <a:xfrm>
            <a:off x="611188" y="3717925"/>
            <a:ext cx="979487" cy="485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3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6" name="Šipka doprava 35"/>
          <p:cNvSpPr/>
          <p:nvPr/>
        </p:nvSpPr>
        <p:spPr>
          <a:xfrm>
            <a:off x="611188" y="3195638"/>
            <a:ext cx="979487" cy="4841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3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7" name="Šipka doprava 36"/>
          <p:cNvSpPr/>
          <p:nvPr/>
        </p:nvSpPr>
        <p:spPr>
          <a:xfrm>
            <a:off x="630238" y="5732463"/>
            <a:ext cx="977900" cy="4841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2</a:t>
            </a:r>
            <a:endParaRPr lang="cs-CZ" dirty="0">
              <a:solidFill>
                <a:prstClr val="white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Přiřaď výsledky násobení a dělení</a:t>
            </a:r>
            <a:endParaRPr lang="cs-CZ" dirty="0"/>
          </a:p>
        </p:txBody>
      </p:sp>
      <p:sp>
        <p:nvSpPr>
          <p:cNvPr id="3" name="Plaketa 2"/>
          <p:cNvSpPr/>
          <p:nvPr/>
        </p:nvSpPr>
        <p:spPr>
          <a:xfrm>
            <a:off x="3090863" y="5027613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2x8</a:t>
            </a:r>
            <a:endParaRPr lang="cs-CZ" dirty="0"/>
          </a:p>
        </p:txBody>
      </p:sp>
      <p:sp>
        <p:nvSpPr>
          <p:cNvPr id="4" name="Plaketa 3"/>
          <p:cNvSpPr/>
          <p:nvPr/>
        </p:nvSpPr>
        <p:spPr>
          <a:xfrm>
            <a:off x="3090863" y="4113213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9:3</a:t>
            </a:r>
            <a:endParaRPr lang="cs-CZ" dirty="0"/>
          </a:p>
        </p:txBody>
      </p:sp>
      <p:sp>
        <p:nvSpPr>
          <p:cNvPr id="5" name="Plaketa 4"/>
          <p:cNvSpPr/>
          <p:nvPr/>
        </p:nvSpPr>
        <p:spPr>
          <a:xfrm>
            <a:off x="3132138" y="3198813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5x6</a:t>
            </a:r>
            <a:endParaRPr lang="cs-CZ" dirty="0"/>
          </a:p>
        </p:txBody>
      </p:sp>
      <p:sp>
        <p:nvSpPr>
          <p:cNvPr id="6" name="Plaketa 5"/>
          <p:cNvSpPr/>
          <p:nvPr/>
        </p:nvSpPr>
        <p:spPr>
          <a:xfrm>
            <a:off x="3090863" y="2255838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10:5</a:t>
            </a:r>
            <a:endParaRPr lang="cs-CZ" dirty="0"/>
          </a:p>
        </p:txBody>
      </p:sp>
      <p:sp>
        <p:nvSpPr>
          <p:cNvPr id="7" name="Plaketa 6"/>
          <p:cNvSpPr/>
          <p:nvPr/>
        </p:nvSpPr>
        <p:spPr>
          <a:xfrm>
            <a:off x="3132138" y="1341438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3x9</a:t>
            </a:r>
            <a:endParaRPr lang="cs-CZ" dirty="0"/>
          </a:p>
        </p:txBody>
      </p:sp>
      <p:sp>
        <p:nvSpPr>
          <p:cNvPr id="8" name="Plaketa 7"/>
          <p:cNvSpPr/>
          <p:nvPr/>
        </p:nvSpPr>
        <p:spPr>
          <a:xfrm>
            <a:off x="3111500" y="5943600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18:3</a:t>
            </a:r>
            <a:endParaRPr lang="cs-CZ" dirty="0"/>
          </a:p>
        </p:txBody>
      </p:sp>
      <p:sp>
        <p:nvSpPr>
          <p:cNvPr id="9" name="Plaketa 8"/>
          <p:cNvSpPr/>
          <p:nvPr/>
        </p:nvSpPr>
        <p:spPr>
          <a:xfrm>
            <a:off x="431800" y="5688013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0x9</a:t>
            </a:r>
            <a:endParaRPr lang="cs-CZ" dirty="0"/>
          </a:p>
        </p:txBody>
      </p:sp>
      <p:sp>
        <p:nvSpPr>
          <p:cNvPr id="10" name="Plaketa 9"/>
          <p:cNvSpPr/>
          <p:nvPr/>
        </p:nvSpPr>
        <p:spPr>
          <a:xfrm>
            <a:off x="430213" y="4560888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10x2</a:t>
            </a:r>
            <a:endParaRPr lang="cs-CZ" dirty="0"/>
          </a:p>
        </p:txBody>
      </p:sp>
      <p:sp>
        <p:nvSpPr>
          <p:cNvPr id="11" name="Plaketa 10"/>
          <p:cNvSpPr/>
          <p:nvPr/>
        </p:nvSpPr>
        <p:spPr>
          <a:xfrm>
            <a:off x="430213" y="3486150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5x8</a:t>
            </a:r>
            <a:endParaRPr lang="cs-CZ" dirty="0"/>
          </a:p>
        </p:txBody>
      </p:sp>
      <p:sp>
        <p:nvSpPr>
          <p:cNvPr id="12" name="Plaketa 11"/>
          <p:cNvSpPr/>
          <p:nvPr/>
        </p:nvSpPr>
        <p:spPr>
          <a:xfrm>
            <a:off x="395288" y="2420938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16:2</a:t>
            </a:r>
            <a:endParaRPr lang="cs-CZ" dirty="0"/>
          </a:p>
        </p:txBody>
      </p:sp>
      <p:sp>
        <p:nvSpPr>
          <p:cNvPr id="13" name="Plaketa 12"/>
          <p:cNvSpPr/>
          <p:nvPr/>
        </p:nvSpPr>
        <p:spPr>
          <a:xfrm>
            <a:off x="395288" y="1189038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20:4</a:t>
            </a:r>
            <a:endParaRPr lang="cs-CZ" dirty="0"/>
          </a:p>
        </p:txBody>
      </p:sp>
      <p:sp>
        <p:nvSpPr>
          <p:cNvPr id="14" name="Šipka doleva 13"/>
          <p:cNvSpPr/>
          <p:nvPr/>
        </p:nvSpPr>
        <p:spPr>
          <a:xfrm>
            <a:off x="7853363" y="1287463"/>
            <a:ext cx="977900" cy="484187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40</a:t>
            </a:r>
            <a:endParaRPr lang="cs-CZ" dirty="0"/>
          </a:p>
        </p:txBody>
      </p:sp>
      <p:sp>
        <p:nvSpPr>
          <p:cNvPr id="15" name="Šipka doleva 14"/>
          <p:cNvSpPr/>
          <p:nvPr/>
        </p:nvSpPr>
        <p:spPr>
          <a:xfrm>
            <a:off x="7874000" y="1790700"/>
            <a:ext cx="977900" cy="484188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20</a:t>
            </a:r>
            <a:endParaRPr lang="cs-CZ" dirty="0"/>
          </a:p>
        </p:txBody>
      </p:sp>
      <p:sp>
        <p:nvSpPr>
          <p:cNvPr id="16" name="Šipka doleva 15"/>
          <p:cNvSpPr/>
          <p:nvPr/>
        </p:nvSpPr>
        <p:spPr>
          <a:xfrm>
            <a:off x="7874000" y="2274888"/>
            <a:ext cx="977900" cy="484187"/>
          </a:xfrm>
          <a:prstGeom prst="leftArrow">
            <a:avLst>
              <a:gd name="adj1" fmla="val 38735"/>
              <a:gd name="adj2" fmla="val 50000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0</a:t>
            </a:r>
            <a:endParaRPr lang="cs-CZ" dirty="0"/>
          </a:p>
        </p:txBody>
      </p:sp>
      <p:sp>
        <p:nvSpPr>
          <p:cNvPr id="17" name="Šipka doleva 16"/>
          <p:cNvSpPr/>
          <p:nvPr/>
        </p:nvSpPr>
        <p:spPr>
          <a:xfrm rot="168323">
            <a:off x="7864475" y="2800350"/>
            <a:ext cx="977900" cy="484188"/>
          </a:xfrm>
          <a:prstGeom prst="leftArrow">
            <a:avLst>
              <a:gd name="adj1" fmla="val 44082"/>
              <a:gd name="adj2" fmla="val 50000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8</a:t>
            </a:r>
            <a:endParaRPr lang="cs-CZ" dirty="0"/>
          </a:p>
        </p:txBody>
      </p:sp>
      <p:sp>
        <p:nvSpPr>
          <p:cNvPr id="18" name="Šipka doleva 17"/>
          <p:cNvSpPr/>
          <p:nvPr/>
        </p:nvSpPr>
        <p:spPr>
          <a:xfrm>
            <a:off x="7874000" y="3244850"/>
            <a:ext cx="977900" cy="484188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5</a:t>
            </a:r>
            <a:endParaRPr lang="cs-CZ" dirty="0"/>
          </a:p>
        </p:txBody>
      </p:sp>
      <p:sp>
        <p:nvSpPr>
          <p:cNvPr id="19" name="Šipka doleva 18"/>
          <p:cNvSpPr/>
          <p:nvPr/>
        </p:nvSpPr>
        <p:spPr>
          <a:xfrm>
            <a:off x="7870825" y="3702050"/>
            <a:ext cx="977900" cy="484188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27</a:t>
            </a:r>
            <a:endParaRPr lang="cs-CZ" dirty="0"/>
          </a:p>
        </p:txBody>
      </p:sp>
      <p:sp>
        <p:nvSpPr>
          <p:cNvPr id="20" name="Šipka doleva 19"/>
          <p:cNvSpPr/>
          <p:nvPr/>
        </p:nvSpPr>
        <p:spPr>
          <a:xfrm>
            <a:off x="7907338" y="4159250"/>
            <a:ext cx="977900" cy="484188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6</a:t>
            </a:r>
          </a:p>
        </p:txBody>
      </p:sp>
      <p:sp>
        <p:nvSpPr>
          <p:cNvPr id="21" name="Šipka doleva 20"/>
          <p:cNvSpPr/>
          <p:nvPr/>
        </p:nvSpPr>
        <p:spPr>
          <a:xfrm>
            <a:off x="7907338" y="4694238"/>
            <a:ext cx="977900" cy="484187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16</a:t>
            </a:r>
            <a:endParaRPr lang="cs-CZ" dirty="0"/>
          </a:p>
        </p:txBody>
      </p:sp>
      <p:sp>
        <p:nvSpPr>
          <p:cNvPr id="22" name="Šipka doleva 21"/>
          <p:cNvSpPr/>
          <p:nvPr/>
        </p:nvSpPr>
        <p:spPr>
          <a:xfrm>
            <a:off x="7870825" y="5176838"/>
            <a:ext cx="977900" cy="484187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30</a:t>
            </a:r>
            <a:endParaRPr lang="cs-CZ" dirty="0"/>
          </a:p>
        </p:txBody>
      </p:sp>
      <p:sp>
        <p:nvSpPr>
          <p:cNvPr id="23" name="Šipka doleva 22"/>
          <p:cNvSpPr/>
          <p:nvPr/>
        </p:nvSpPr>
        <p:spPr>
          <a:xfrm>
            <a:off x="7850188" y="5661025"/>
            <a:ext cx="977900" cy="484188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</a:t>
            </a:r>
            <a:endParaRPr lang="cs-CZ" dirty="0"/>
          </a:p>
        </p:txBody>
      </p:sp>
      <p:sp>
        <p:nvSpPr>
          <p:cNvPr id="24" name="Šipka doleva 23"/>
          <p:cNvSpPr/>
          <p:nvPr/>
        </p:nvSpPr>
        <p:spPr>
          <a:xfrm>
            <a:off x="7850188" y="6172200"/>
            <a:ext cx="977900" cy="484188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Vypočítej Násobení a dělení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24000" y="1397000"/>
          <a:ext cx="6096000" cy="41418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92D050">
                                <a:alpha val="60000"/>
                              </a:srgbClr>
                            </a:glow>
                          </a:effectLst>
                        </a:rPr>
                        <a:t>5 x 5 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92D050">
                                <a:alpha val="60000"/>
                              </a:srgbClr>
                            </a:glow>
                          </a:effectLst>
                        </a:rPr>
                        <a:t>0 x 26 =</a:t>
                      </a:r>
                      <a:endParaRPr lang="cs-CZ" dirty="0">
                        <a:effectLst>
                          <a:glow rad="101600">
                            <a:srgbClr val="92D05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rgbClr val="00B0F0">
                                <a:alpha val="40000"/>
                              </a:srgbClr>
                            </a:glow>
                          </a:effectLst>
                        </a:rPr>
                        <a:t>8 : 2 =</a:t>
                      </a:r>
                      <a:endParaRPr lang="cs-CZ" dirty="0">
                        <a:effectLst>
                          <a:glow rad="228600">
                            <a:srgbClr val="00B0F0">
                              <a:alpha val="4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6 x 4=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16 : 2=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4 : 1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9 x 4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45 : 5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</a:tr>
              <a:tr h="404624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9 x 3=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18 : 3 =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6 : 3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12 : 4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14 : 2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7 x 2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20 x 1 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5 x 7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</a:tr>
              <a:tr h="399648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5 x 3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2 x 3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8 x 3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6 x 5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8 x 2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3 x 10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Doplň znaménka + </a:t>
            </a:r>
            <a:r>
              <a:rPr lang="cs-CZ" smtClean="0"/>
              <a:t>- </a:t>
            </a:r>
            <a:r>
              <a:rPr lang="cs-CZ"/>
              <a:t>x</a:t>
            </a:r>
            <a:r>
              <a:rPr lang="cs-CZ" smtClean="0"/>
              <a:t> </a:t>
            </a:r>
            <a:r>
              <a:rPr lang="cs-CZ" dirty="0" smtClean="0"/>
              <a:t>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228599" y="332656"/>
            <a:ext cx="8686800" cy="841248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mtClean="0"/>
              <a:t>Násobení a dělení číslem 0, 1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790789" y="2967335"/>
            <a:ext cx="5562421" cy="923330"/>
          </a:xfrm>
          <a:prstGeom prst="rect">
            <a:avLst/>
          </a:prstGeom>
          <a:noFill/>
        </p:spPr>
        <p:txBody>
          <a:bodyPr wrap="none">
            <a:prstTxWarp prst="textTriangleInverted">
              <a:avLst/>
            </a:prstTxWarp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+mn-lt"/>
                <a:cs typeface="+mn-cs"/>
              </a:rPr>
              <a:t>6 x 4 =</a:t>
            </a:r>
            <a:endParaRPr lang="cs-CZ" sz="54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954295" y="4725144"/>
            <a:ext cx="5235409" cy="923330"/>
          </a:xfrm>
          <a:prstGeom prst="rect">
            <a:avLst/>
          </a:prstGeom>
          <a:noFill/>
        </p:spPr>
        <p:txBody>
          <a:bodyPr wrap="none">
            <a:prstTxWarp prst="textTriangle">
              <a:avLst/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15: 3 =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Obdélník 1"/>
          <p:cNvSpPr>
            <a:spLocks noChangeArrowheads="1"/>
          </p:cNvSpPr>
          <p:nvPr/>
        </p:nvSpPr>
        <p:spPr bwMode="auto">
          <a:xfrm>
            <a:off x="827088" y="1125538"/>
            <a:ext cx="7921625" cy="3138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Autor: Mgr. Danuše Manová</a:t>
            </a:r>
          </a:p>
          <a:p>
            <a:endParaRPr lang="cs-CZ">
              <a:latin typeface="Franklin Gothic Book" pitchFamily="34" charset="0"/>
            </a:endParaRPr>
          </a:p>
          <a:p>
            <a:r>
              <a:rPr lang="cs-CZ">
                <a:latin typeface="Franklin Gothic Book" pitchFamily="34" charset="0"/>
              </a:rPr>
              <a:t>Škola: Základní škola a mateřská škola Liběšice, okres Louny, příspěvková            organizace</a:t>
            </a:r>
          </a:p>
          <a:p>
            <a:endParaRPr lang="cs-CZ">
              <a:latin typeface="Franklin Gothic Book" pitchFamily="34" charset="0"/>
            </a:endParaRPr>
          </a:p>
          <a:p>
            <a:r>
              <a:rPr lang="cs-CZ">
                <a:latin typeface="Franklin Gothic Book" pitchFamily="34" charset="0"/>
              </a:rPr>
              <a:t>Zpracováno v programu Microsoft Office 2010</a:t>
            </a:r>
          </a:p>
          <a:p>
            <a:endParaRPr lang="cs-CZ">
              <a:latin typeface="Franklin Gothic Book" pitchFamily="34" charset="0"/>
            </a:endParaRPr>
          </a:p>
          <a:p>
            <a:endParaRPr lang="cs-CZ">
              <a:latin typeface="Franklin Gothic Book" pitchFamily="34" charset="0"/>
            </a:endParaRPr>
          </a:p>
          <a:p>
            <a:endParaRPr lang="cs-CZ">
              <a:latin typeface="Franklin Gothic Book" pitchFamily="34" charset="0"/>
            </a:endParaRPr>
          </a:p>
          <a:p>
            <a:endParaRPr lang="cs-CZ">
              <a:latin typeface="Franklin Gothic Book" pitchFamily="34" charset="0"/>
            </a:endParaRPr>
          </a:p>
          <a:p>
            <a:r>
              <a:rPr lang="cs-CZ">
                <a:latin typeface="Franklin Gothic Book" pitchFamily="34" charset="0"/>
              </a:rPr>
              <a:t>Vytvořeno:  2011, upraveno 2013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odul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544</TotalTime>
  <Words>487</Words>
  <Application>Microsoft Office PowerPoint</Application>
  <PresentationFormat>On-screen Show (4:3)</PresentationFormat>
  <Paragraphs>408</Paragraphs>
  <Slides>16</Slides>
  <Notes>13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16</vt:i4>
      </vt:variant>
    </vt:vector>
  </HeadingPairs>
  <TitlesOfParts>
    <vt:vector size="30" baseType="lpstr">
      <vt:lpstr>Franklin Gothic Book</vt:lpstr>
      <vt:lpstr>Arial</vt:lpstr>
      <vt:lpstr>Franklin Gothic Medium</vt:lpstr>
      <vt:lpstr>Wingdings 2</vt:lpstr>
      <vt:lpstr>Calibri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DUM</cp:lastModifiedBy>
  <cp:revision>68</cp:revision>
  <dcterms:modified xsi:type="dcterms:W3CDTF">2014-07-25T17:35:59Z</dcterms:modified>
</cp:coreProperties>
</file>