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7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A9-412A-45FE-A010-5728A8427E1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47B9-C785-422F-AED9-F07A01CD3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5064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A9-412A-45FE-A010-5728A8427E1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47B9-C785-422F-AED9-F07A01CD3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117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A9-412A-45FE-A010-5728A8427E1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47B9-C785-422F-AED9-F07A01CD3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6228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A9-412A-45FE-A010-5728A8427E1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47B9-C785-422F-AED9-F07A01CD3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2877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A9-412A-45FE-A010-5728A8427E1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47B9-C785-422F-AED9-F07A01CD3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7174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A9-412A-45FE-A010-5728A8427E1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47B9-C785-422F-AED9-F07A01CD3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3392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A9-412A-45FE-A010-5728A8427E1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47B9-C785-422F-AED9-F07A01CD3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5081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A9-412A-45FE-A010-5728A8427E1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47B9-C785-422F-AED9-F07A01CD3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730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A9-412A-45FE-A010-5728A8427E1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47B9-C785-422F-AED9-F07A01CD3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8287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A9-412A-45FE-A010-5728A8427E1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47B9-C785-422F-AED9-F07A01CD3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873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E9EA9-412A-45FE-A010-5728A8427E1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947B9-C785-422F-AED9-F07A01CD3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9487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E9EA9-412A-45FE-A010-5728A8427E1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D947B9-C785-422F-AED9-F07A01CD3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8750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5652" y="515719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292752" y="458112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83768" y="764704"/>
            <a:ext cx="3782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Mechanika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1292752" y="2132856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69997116"/>
              </p:ext>
            </p:extLst>
          </p:nvPr>
        </p:nvGraphicFramePr>
        <p:xfrm>
          <a:off x="1292752" y="2132856"/>
          <a:ext cx="6400800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79048"/>
                <a:gridCol w="4921752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VI. r. VII. r.  VIII. r.  IX.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Mechanika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Fyzikální veličiny a jejich jednotky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28.3.2011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Přehled fyzikálních veličin a jejich jednotek, úlohy na jejich procvičení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23749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96831" y="2967335"/>
            <a:ext cx="715035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Fyzikální veličiny a jejich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jednotky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7015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Fyzikální veličiny a jejich jednotky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rgbClr val="00B050"/>
            </a:solidFill>
          </a:ln>
        </p:spPr>
        <p:txBody>
          <a:bodyPr/>
          <a:lstStyle/>
          <a:p>
            <a:endParaRPr lang="cs-CZ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Vlastnosti</a:t>
            </a:r>
            <a:r>
              <a:rPr lang="cs-CZ" sz="2000" b="1" dirty="0" smtClean="0"/>
              <a:t> těles, které můžeme </a:t>
            </a:r>
            <a:r>
              <a:rPr lang="cs-CZ" sz="2400" b="1" dirty="0" smtClean="0"/>
              <a:t>změřit</a:t>
            </a:r>
            <a:r>
              <a:rPr lang="cs-CZ" sz="2000" b="1" dirty="0" smtClean="0"/>
              <a:t>, nazýváme </a:t>
            </a:r>
            <a:r>
              <a:rPr lang="cs-CZ" sz="2000" b="1" dirty="0" smtClean="0">
                <a:solidFill>
                  <a:srgbClr val="FF0000"/>
                </a:solidFill>
              </a:rPr>
              <a:t>fyzikální veličiny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/>
              <a:t>K</a:t>
            </a:r>
            <a:r>
              <a:rPr lang="cs-CZ" sz="2000" b="1" dirty="0" smtClean="0"/>
              <a:t> porovnání vlastností různých těles užíváme </a:t>
            </a:r>
            <a:r>
              <a:rPr lang="cs-CZ" sz="2000" b="1" dirty="0" smtClean="0">
                <a:solidFill>
                  <a:srgbClr val="00B050"/>
                </a:solidFill>
              </a:rPr>
              <a:t>fyzikální jednotky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 smtClean="0"/>
              <a:t>Každá fyzikální veličina má své fyzikální jednotky –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základní jednotku 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a její díly a </a:t>
            </a:r>
            <a:r>
              <a:rPr lang="cs-CZ" sz="2000" b="1" dirty="0" smtClean="0"/>
              <a:t>násobky.</a:t>
            </a:r>
            <a:endParaRPr lang="cs-CZ" sz="2000" b="1" dirty="0" smtClean="0"/>
          </a:p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Základní jednotky </a:t>
            </a:r>
            <a:r>
              <a:rPr lang="cs-CZ" sz="2000" b="1" dirty="0" smtClean="0">
                <a:solidFill>
                  <a:srgbClr val="00B050"/>
                </a:solidFill>
              </a:rPr>
              <a:t>– metr, kilogram, sekunda, </a:t>
            </a:r>
            <a:r>
              <a:rPr lang="cs-CZ" sz="2000" b="1" dirty="0" smtClean="0">
                <a:solidFill>
                  <a:srgbClr val="00B050"/>
                </a:solidFill>
              </a:rPr>
              <a:t>Kelvin</a:t>
            </a:r>
            <a:endParaRPr lang="cs-CZ" sz="2000" b="1" dirty="0" smtClean="0">
              <a:solidFill>
                <a:srgbClr val="00B050"/>
              </a:solidFill>
            </a:endParaRP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4400" b="1" dirty="0">
                <a:solidFill>
                  <a:srgbClr val="7030A0"/>
                </a:solidFill>
                <a:sym typeface="Wingdings" pitchFamily="2" charset="2"/>
              </a:rPr>
              <a:t></a:t>
            </a:r>
            <a:r>
              <a:rPr lang="cs-CZ" sz="2000" b="1" dirty="0">
                <a:solidFill>
                  <a:srgbClr val="7030A0"/>
                </a:solidFill>
                <a:sym typeface="Wingdings" pitchFamily="2" charset="2"/>
              </a:rPr>
              <a:t> </a:t>
            </a:r>
            <a:r>
              <a:rPr lang="cs-CZ" sz="2000" b="1" dirty="0" smtClean="0"/>
              <a:t>Umíš zařadit základní jednotky k fyzikální veličině?   </a:t>
            </a:r>
            <a:r>
              <a:rPr lang="cs-CZ" sz="4400" b="1" dirty="0" smtClean="0">
                <a:solidFill>
                  <a:srgbClr val="7030A0"/>
                </a:solidFill>
                <a:sym typeface="Wingdings" pitchFamily="2" charset="2"/>
              </a:rPr>
              <a:t></a:t>
            </a:r>
            <a:endParaRPr lang="cs-CZ" sz="4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5349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6. ročník</a:t>
            </a:r>
            <a:endParaRPr lang="cs-CZ" sz="28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 w="38100">
                <a:solidFill>
                  <a:srgbClr val="00B050"/>
                </a:solidFill>
              </a:ln>
            </p:spPr>
            <p:txBody>
              <a:bodyPr>
                <a:normAutofit fontScale="92500" lnSpcReduction="10000"/>
              </a:bodyPr>
              <a:lstStyle/>
              <a:p>
                <a:r>
                  <a:rPr lang="cs-CZ" b="1" dirty="0" smtClean="0"/>
                  <a:t>Délka</a:t>
                </a:r>
                <a:r>
                  <a:rPr lang="cs-CZ" dirty="0" smtClean="0"/>
                  <a:t> 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d, l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𝒎</m:t>
                        </m:r>
                      </m:e>
                    </m:d>
                  </m:oMath>
                </a14:m>
                <a:r>
                  <a:rPr lang="cs-CZ" b="1" dirty="0" smtClean="0"/>
                  <a:t>           </a:t>
                </a:r>
                <a:r>
                  <a:rPr lang="cs-CZ" sz="2400" b="1" dirty="0" smtClean="0"/>
                  <a:t>mm, cm, dm, km</a:t>
                </a:r>
              </a:p>
              <a:p>
                <a:r>
                  <a:rPr lang="cs-CZ" b="1" dirty="0" smtClean="0"/>
                  <a:t>Plocha / obsah /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S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4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𝒎</m:t>
                            </m:r>
                          </m:e>
                          <m:sup>
                            <m:r>
                              <a:rPr lang="cs-CZ" sz="24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e>
                    </m:d>
                  </m:oMath>
                </a14:m>
                <a:r>
                  <a:rPr lang="cs-CZ" sz="2400" b="1" dirty="0" smtClean="0">
                    <a:solidFill>
                      <a:srgbClr val="0070C0"/>
                    </a:solidFill>
                  </a:rPr>
                  <a:t>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𝐦𝐦</m:t>
                        </m:r>
                      </m:e>
                      <m:sup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400" b="1" i="0" dirty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𝐜𝐦</m:t>
                        </m:r>
                      </m:e>
                      <m:sup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400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𝐝𝐦</m:t>
                        </m:r>
                      </m:e>
                      <m:sup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sSup>
                      <m:sSupPr>
                        <m:ctrlPr>
                          <a:rPr lang="cs-CZ" sz="24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𝐤𝐦</m:t>
                        </m:r>
                      </m:e>
                      <m:sup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sz="2400" b="1" dirty="0" smtClean="0">
                  <a:solidFill>
                    <a:schemeClr val="tx1"/>
                  </a:solidFill>
                </a:endParaRPr>
              </a:p>
              <a:p>
                <a:r>
                  <a:rPr lang="cs-CZ" b="1" dirty="0" smtClean="0"/>
                  <a:t>Objem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V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8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𝒎</m:t>
                            </m:r>
                          </m:e>
                          <m:sup>
                            <m:r>
                              <a:rPr lang="cs-CZ" sz="28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e>
                    </m:d>
                  </m:oMath>
                </a14:m>
                <a:r>
                  <a:rPr lang="cs-CZ" sz="2400" b="1" dirty="0" smtClean="0">
                    <a:solidFill>
                      <a:srgbClr val="0070C0"/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2400" b="1" i="0" dirty="0" smtClean="0">
                        <a:solidFill>
                          <a:schemeClr val="tx1"/>
                        </a:solidFill>
                        <a:latin typeface="Cambria Math"/>
                      </a:rPr>
                      <m:t>     </m:t>
                    </m:r>
                    <m:sSup>
                      <m:sSupPr>
                        <m:ctrlPr>
                          <a:rPr lang="cs-CZ" sz="24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𝐦𝐦</m:t>
                        </m:r>
                      </m:e>
                      <m:sup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sz="2400" b="1" i="0" dirty="0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24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𝐜𝐦</m:t>
                        </m:r>
                      </m:e>
                      <m:sup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  <m:sSup>
                      <m:sSupPr>
                        <m:ctrlPr>
                          <a:rPr lang="cs-CZ" sz="24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𝐝𝐦</m:t>
                        </m:r>
                      </m:e>
                      <m:sup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  <m:sSup>
                      <m:sSupPr>
                        <m:ctrlPr>
                          <a:rPr lang="cs-CZ" sz="24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𝐤𝐦</m:t>
                        </m:r>
                      </m:e>
                      <m:sup>
                        <m:r>
                          <a:rPr lang="cs-CZ" sz="2400" b="1" i="0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3500" b="1" dirty="0" smtClean="0"/>
                  <a:t>l, ml, hl</a:t>
                </a:r>
                <a:endParaRPr lang="cs-CZ" sz="3500" dirty="0" smtClean="0"/>
              </a:p>
              <a:p>
                <a:r>
                  <a:rPr lang="cs-CZ" b="1" dirty="0" smtClean="0"/>
                  <a:t>Hmotnost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m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 </m:t>
                    </m:r>
                    <m:d>
                      <m:dPr>
                        <m:begChr m:val="["/>
                        <m:endChr m:val="]"/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𝒌𝒈</m:t>
                        </m:r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      </a:t>
                </a:r>
                <a:r>
                  <a:rPr lang="cs-CZ" sz="2400" b="1" dirty="0" smtClean="0"/>
                  <a:t>g,  mg,  t,  q</a:t>
                </a:r>
                <a:endParaRPr lang="cs-CZ" sz="2800" b="1" dirty="0" smtClean="0"/>
              </a:p>
              <a:p>
                <a:r>
                  <a:rPr lang="cs-CZ" b="1" dirty="0" smtClean="0"/>
                  <a:t>Hustota</a:t>
                </a:r>
                <a14:m>
                  <m:oMath xmlns:m="http://schemas.openxmlformats.org/officeDocument/2006/math">
                    <m:r>
                      <a:rPr lang="cs-CZ" sz="3000" b="1" i="0" smtClean="0">
                        <a:latin typeface="Cambria Math"/>
                      </a:rPr>
                      <m:t> </m:t>
                    </m:r>
                    <m:r>
                      <a:rPr lang="el-GR" sz="3000" b="1" i="0" smtClean="0">
                        <a:solidFill>
                          <a:srgbClr val="FF0000"/>
                        </a:solidFill>
                        <a:latin typeface="Cambria Math"/>
                      </a:rPr>
                      <m:t>𝛠</m:t>
                    </m:r>
                    <m:r>
                      <a:rPr lang="cs-CZ" sz="3000" b="1" i="0" smtClean="0">
                        <a:solidFill>
                          <a:srgbClr val="FF0000"/>
                        </a:solidFill>
                        <a:latin typeface="Cambria Math"/>
                      </a:rPr>
                      <m:t>  </m:t>
                    </m:r>
                    <m:d>
                      <m:dPr>
                        <m:begChr m:val="["/>
                        <m:endChr m:val="]"/>
                        <m:ctrlPr>
                          <a:rPr lang="el-GR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l-GR" sz="30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𝒌𝒈</m:t>
                            </m:r>
                          </m:num>
                          <m:den>
                            <m:sSup>
                              <m:sSupPr>
                                <m:ctrlPr>
                                  <a:rPr lang="el-GR" sz="3000" b="1" i="1" smtClean="0">
                                    <a:solidFill>
                                      <a:srgbClr val="0070C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3000" b="1" i="1" smtClean="0">
                                    <a:solidFill>
                                      <a:srgbClr val="0070C0"/>
                                    </a:solidFill>
                                    <a:latin typeface="Cambria Math"/>
                                  </a:rPr>
                                  <m:t>𝒎</m:t>
                                </m:r>
                              </m:e>
                              <m:sup>
                                <m:r>
                                  <a:rPr lang="cs-CZ" sz="3000" b="1" i="1" smtClean="0">
                                    <a:solidFill>
                                      <a:srgbClr val="0070C0"/>
                                    </a:solidFill>
                                    <a:latin typeface="Cambria Math"/>
                                  </a:rPr>
                                  <m:t>𝟑</m:t>
                                </m:r>
                              </m:sup>
                            </m:sSup>
                          </m:den>
                        </m:f>
                      </m:e>
                    </m:d>
                  </m:oMath>
                </a14:m>
                <a:r>
                  <a:rPr lang="cs-CZ" sz="3000" b="1" dirty="0" smtClean="0"/>
                  <a:t>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0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1" i="0" dirty="0" smtClean="0">
                            <a:latin typeface="Cambria Math"/>
                          </a:rPr>
                          <m:t>𝐠</m:t>
                        </m:r>
                      </m:num>
                      <m:den>
                        <m:sSup>
                          <m:sSupPr>
                            <m:ctrlPr>
                              <a:rPr lang="cs-CZ" sz="3000" b="1" i="1" dirty="0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000" b="1" i="0" dirty="0" smtClean="0">
                                <a:latin typeface="Cambria Math"/>
                              </a:rPr>
                              <m:t>𝐜𝐦</m:t>
                            </m:r>
                          </m:e>
                          <m:sup>
                            <m:r>
                              <a:rPr lang="cs-CZ" sz="3000" b="1" i="0" dirty="0" smtClean="0"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den>
                    </m:f>
                  </m:oMath>
                </a14:m>
                <a:endParaRPr lang="cs-CZ" sz="3000" b="1" dirty="0" smtClean="0"/>
              </a:p>
              <a:p>
                <a:r>
                  <a:rPr lang="cs-CZ" b="1" dirty="0" smtClean="0"/>
                  <a:t>Čas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t 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𝒔</m:t>
                        </m:r>
                      </m:e>
                    </m:d>
                  </m:oMath>
                </a14:m>
                <a:r>
                  <a:rPr lang="cs-CZ" sz="2400" i="1" dirty="0" smtClean="0">
                    <a:solidFill>
                      <a:srgbClr val="FF0000"/>
                    </a:solidFill>
                  </a:rPr>
                  <a:t>         </a:t>
                </a:r>
                <a:r>
                  <a:rPr lang="cs-CZ" sz="2400" b="1" dirty="0" smtClean="0"/>
                  <a:t>min  h den týden měsíc rok</a:t>
                </a:r>
                <a:endParaRPr lang="cs-CZ" b="1" dirty="0" smtClean="0"/>
              </a:p>
              <a:p>
                <a:r>
                  <a:rPr lang="cs-CZ" b="1" dirty="0" smtClean="0"/>
                  <a:t>Teplota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t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𝑲</m:t>
                        </m:r>
                      </m:e>
                    </m:d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      </a:t>
                </a:r>
                <a:r>
                  <a:rPr lang="cs-CZ" sz="2800" b="1" dirty="0" smtClean="0"/>
                  <a:t>°C</a:t>
                </a:r>
              </a:p>
              <a:p>
                <a:r>
                  <a:rPr lang="cs-CZ" b="1" dirty="0" smtClean="0"/>
                  <a:t>Síla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F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𝑵</m:t>
                        </m:r>
                      </m:e>
                    </m:d>
                  </m:oMath>
                </a14:m>
                <a:endParaRPr lang="cs-CZ" sz="2800" b="1" dirty="0" smtClean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254" t="-2273"/>
                </a:stretch>
              </a:blipFill>
              <a:ln w="38100">
                <a:solidFill>
                  <a:srgbClr val="00B05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626085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7. ročník</a:t>
            </a:r>
            <a:endParaRPr lang="cs-CZ" sz="32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 w="38100">
                <a:solidFill>
                  <a:srgbClr val="0070C0"/>
                </a:solidFill>
              </a:ln>
            </p:spPr>
            <p:txBody>
              <a:bodyPr>
                <a:normAutofit lnSpcReduction="10000"/>
              </a:bodyPr>
              <a:lstStyle/>
              <a:p>
                <a:r>
                  <a:rPr lang="cs-CZ" b="1" dirty="0" smtClean="0"/>
                  <a:t>Dráha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s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𝒎</m:t>
                        </m:r>
                      </m:e>
                    </m:d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                 </a:t>
                </a:r>
                <a:r>
                  <a:rPr lang="cs-CZ" sz="2400" b="1" i="1" dirty="0" smtClean="0"/>
                  <a:t>mm cm dm km</a:t>
                </a:r>
                <a:endParaRPr lang="cs-CZ" sz="2800" b="1" dirty="0" smtClean="0"/>
              </a:p>
              <a:p>
                <a:r>
                  <a:rPr lang="cs-CZ" b="1" dirty="0" smtClean="0"/>
                  <a:t>Rychlost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v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𝒎</m:t>
                            </m:r>
                          </m:num>
                          <m:den>
                            <m:r>
                              <a:rPr lang="cs-CZ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𝒔</m:t>
                            </m:r>
                          </m:den>
                        </m:f>
                      </m:e>
                    </m:d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𝒌𝒎</m:t>
                        </m:r>
                      </m:num>
                      <m:den>
                        <m:r>
                          <a:rPr lang="cs-CZ" sz="24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𝒉</m:t>
                        </m:r>
                      </m:den>
                    </m:f>
                  </m:oMath>
                </a14:m>
                <a:endParaRPr lang="cs-CZ" sz="2400" b="1" dirty="0" smtClean="0">
                  <a:solidFill>
                    <a:srgbClr val="FF0000"/>
                  </a:solidFill>
                </a:endParaRPr>
              </a:p>
              <a:p>
                <a:r>
                  <a:rPr lang="cs-CZ" b="1" dirty="0" smtClean="0"/>
                  <a:t>Gravitační síla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𝒈</m:t>
                        </m:r>
                      </m:sub>
                    </m:sSub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𝑵</m:t>
                        </m:r>
                      </m:e>
                    </m:d>
                  </m:oMath>
                </a14:m>
                <a:r>
                  <a:rPr lang="cs-CZ" sz="2800" b="1" dirty="0" smtClean="0"/>
                  <a:t>     </a:t>
                </a:r>
                <a:r>
                  <a:rPr lang="cs-CZ" sz="2400" b="1" i="1" dirty="0" smtClean="0"/>
                  <a:t>kN</a:t>
                </a:r>
              </a:p>
              <a:p>
                <a:r>
                  <a:rPr lang="cs-CZ" b="1" dirty="0" smtClean="0"/>
                  <a:t>Poměr mezi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b="1" i="0" smtClean="0">
                            <a:latin typeface="Cambria Math"/>
                          </a:rPr>
                          <m:t>𝐠</m:t>
                        </m:r>
                      </m:sub>
                    </m:sSub>
                  </m:oMath>
                </a14:m>
                <a:r>
                  <a:rPr lang="cs-CZ" b="1" dirty="0" smtClean="0"/>
                  <a:t> a m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g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8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𝟏𝟎</m:t>
                            </m:r>
                            <m:r>
                              <a:rPr lang="cs-CZ" sz="28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 </m:t>
                            </m:r>
                            <m:r>
                              <a:rPr lang="cs-CZ" sz="28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𝑵</m:t>
                            </m:r>
                          </m:num>
                          <m:den>
                            <m:r>
                              <a:rPr lang="cs-CZ" sz="28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𝒌𝒈</m:t>
                            </m:r>
                          </m:den>
                        </m:f>
                      </m:e>
                    </m:d>
                  </m:oMath>
                </a14:m>
                <a:endParaRPr lang="cs-CZ" sz="2800" b="1" dirty="0" smtClean="0">
                  <a:solidFill>
                    <a:srgbClr val="FF0000"/>
                  </a:solidFill>
                </a:endParaRPr>
              </a:p>
              <a:p>
                <a:r>
                  <a:rPr lang="cs-CZ" b="1" dirty="0" smtClean="0"/>
                  <a:t>Moment síly 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M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𝑵𝒎</m:t>
                        </m:r>
                      </m:e>
                    </m:d>
                  </m:oMath>
                </a14:m>
                <a:endParaRPr lang="cs-CZ" sz="2800" b="1" dirty="0" smtClean="0">
                  <a:solidFill>
                    <a:srgbClr val="FF0000"/>
                  </a:solidFill>
                </a:endParaRPr>
              </a:p>
              <a:p>
                <a:r>
                  <a:rPr lang="cs-CZ" b="1" dirty="0" smtClean="0"/>
                  <a:t>Vztlaková síla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 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𝒗𝒛</m:t>
                        </m:r>
                      </m:sub>
                    </m:sSub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𝑵</m:t>
                        </m:r>
                      </m:e>
                    </m:d>
                  </m:oMath>
                </a14:m>
                <a:endParaRPr lang="cs-CZ" sz="2800" b="1" dirty="0" smtClean="0"/>
              </a:p>
              <a:p>
                <a:r>
                  <a:rPr lang="cs-CZ" b="1" dirty="0" smtClean="0"/>
                  <a:t>Tlak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p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𝑷𝒂</m:t>
                        </m:r>
                      </m:e>
                    </m:d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       </m:t>
                    </m:r>
                  </m:oMath>
                </a14:m>
                <a:r>
                  <a:rPr lang="cs-CZ" sz="2400" b="1" i="1" dirty="0" err="1" smtClean="0"/>
                  <a:t>kPa</a:t>
                </a:r>
                <a:r>
                  <a:rPr lang="cs-CZ" sz="2400" b="1" i="1" dirty="0" smtClean="0"/>
                  <a:t> </a:t>
                </a:r>
                <a:r>
                  <a:rPr lang="cs-CZ" sz="2400" b="1" i="1" dirty="0" err="1" smtClean="0"/>
                  <a:t>MPa</a:t>
                </a:r>
                <a:endParaRPr lang="cs-CZ" b="1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401" t="-2406"/>
                </a:stretch>
              </a:blipFill>
              <a:ln w="38100">
                <a:solidFill>
                  <a:srgbClr val="0070C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49822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8. ročník</a:t>
            </a:r>
            <a:endParaRPr lang="cs-CZ" sz="32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 w="38100">
                <a:solidFill>
                  <a:srgbClr val="7030A0"/>
                </a:solidFill>
              </a:ln>
            </p:spPr>
            <p:txBody>
              <a:bodyPr>
                <a:normAutofit fontScale="92500" lnSpcReduction="20000"/>
              </a:bodyPr>
              <a:lstStyle/>
              <a:p>
                <a:r>
                  <a:rPr lang="cs-CZ" b="1" dirty="0" smtClean="0"/>
                  <a:t>Energie 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E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𝑱</m:t>
                        </m:r>
                        <m:r>
                          <a:rPr lang="cs-CZ" sz="3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3000" dirty="0" smtClean="0">
                    <a:solidFill>
                      <a:srgbClr val="FF0000"/>
                    </a:solidFill>
                  </a:rPr>
                  <a:t>      </a:t>
                </a:r>
                <a:r>
                  <a:rPr lang="cs-CZ" sz="2400" b="1" dirty="0" err="1" smtClean="0"/>
                  <a:t>kJ</a:t>
                </a:r>
                <a:r>
                  <a:rPr lang="cs-CZ" sz="2400" b="1" dirty="0" smtClean="0"/>
                  <a:t>  MJ</a:t>
                </a:r>
                <a:endParaRPr lang="cs-CZ" sz="3000" b="1" dirty="0" smtClean="0">
                  <a:solidFill>
                    <a:srgbClr val="FF0000"/>
                  </a:solidFill>
                </a:endParaRPr>
              </a:p>
              <a:p>
                <a:r>
                  <a:rPr lang="cs-CZ" b="1" dirty="0" smtClean="0"/>
                  <a:t>Práce 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W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𝑱</m:t>
                        </m:r>
                        <m:r>
                          <a:rPr lang="cs-CZ" sz="3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2400" i="1" dirty="0" smtClean="0">
                    <a:solidFill>
                      <a:srgbClr val="FF0000"/>
                    </a:solidFill>
                  </a:rPr>
                  <a:t>       </a:t>
                </a:r>
                <a:r>
                  <a:rPr lang="cs-CZ" sz="2600" b="1" i="1" dirty="0" err="1" smtClean="0"/>
                  <a:t>kJ</a:t>
                </a:r>
                <a:r>
                  <a:rPr lang="cs-CZ" sz="2600" b="1" i="1" dirty="0" smtClean="0"/>
                  <a:t>   MJ</a:t>
                </a:r>
                <a:endParaRPr lang="cs-CZ" sz="2600" b="1" dirty="0" smtClean="0"/>
              </a:p>
              <a:p>
                <a:r>
                  <a:rPr lang="cs-CZ" b="1" dirty="0" smtClean="0"/>
                  <a:t>Výkon 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P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𝑾</m:t>
                        </m:r>
                      </m:e>
                    </m:d>
                  </m:oMath>
                </a14:m>
                <a:r>
                  <a:rPr lang="cs-CZ" sz="3000" b="1" dirty="0" smtClean="0">
                    <a:solidFill>
                      <a:srgbClr val="FF0000"/>
                    </a:solidFill>
                  </a:rPr>
                  <a:t>   </a:t>
                </a:r>
                <a:r>
                  <a:rPr lang="cs-CZ" sz="2600" b="1" i="1" dirty="0" smtClean="0"/>
                  <a:t>kW MW</a:t>
                </a:r>
              </a:p>
              <a:p>
                <a:r>
                  <a:rPr lang="cs-CZ" b="1" dirty="0" smtClean="0"/>
                  <a:t>Teplo 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Q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𝑱</m:t>
                        </m:r>
                        <m:r>
                          <a:rPr lang="cs-CZ" sz="3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3000" b="1" dirty="0" smtClean="0">
                    <a:solidFill>
                      <a:srgbClr val="FF0000"/>
                    </a:solidFill>
                  </a:rPr>
                  <a:t>     </a:t>
                </a:r>
                <a:r>
                  <a:rPr lang="cs-CZ" sz="2600" b="1" i="1" dirty="0" err="1" smtClean="0"/>
                  <a:t>kJ</a:t>
                </a:r>
                <a:r>
                  <a:rPr lang="cs-CZ" sz="2600" b="1" i="1" dirty="0" smtClean="0"/>
                  <a:t>    MJ</a:t>
                </a:r>
              </a:p>
              <a:p>
                <a:r>
                  <a:rPr lang="cs-CZ" b="1" dirty="0" smtClean="0"/>
                  <a:t>Měrná tepelná kapacita 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c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cs-CZ" sz="30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𝒌𝑱</m:t>
                            </m:r>
                          </m:num>
                          <m:den>
                            <m:r>
                              <a:rPr lang="cs-CZ" sz="30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𝒌𝒈</m:t>
                            </m:r>
                            <m:r>
                              <a:rPr lang="cs-CZ" sz="30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°</m:t>
                            </m:r>
                            <m:r>
                              <a:rPr lang="cs-CZ" sz="3000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𝑪</m:t>
                            </m:r>
                          </m:den>
                        </m:f>
                        <m:r>
                          <a:rPr lang="cs-CZ" sz="3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 </m:t>
                        </m:r>
                      </m:e>
                    </m:d>
                  </m:oMath>
                </a14:m>
                <a:endParaRPr lang="cs-CZ" sz="3000" b="1" dirty="0" smtClean="0">
                  <a:solidFill>
                    <a:srgbClr val="FF0000"/>
                  </a:solidFill>
                </a:endParaRPr>
              </a:p>
              <a:p>
                <a:r>
                  <a:rPr lang="cs-CZ" b="1" dirty="0" smtClean="0"/>
                  <a:t>Napětí 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U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𝑽</m:t>
                        </m:r>
                        <m:r>
                          <a:rPr lang="cs-CZ" sz="3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3000" b="1" dirty="0" smtClean="0">
                    <a:solidFill>
                      <a:srgbClr val="FF0000"/>
                    </a:solidFill>
                  </a:rPr>
                  <a:t>    </a:t>
                </a:r>
                <a:r>
                  <a:rPr lang="cs-CZ" sz="2600" b="1" i="1" dirty="0" smtClean="0"/>
                  <a:t>kV</a:t>
                </a:r>
              </a:p>
              <a:p>
                <a:r>
                  <a:rPr lang="cs-CZ" b="1" dirty="0" smtClean="0"/>
                  <a:t>Proud 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I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𝑨</m:t>
                        </m:r>
                        <m:r>
                          <a:rPr lang="cs-CZ" sz="3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3000" b="1" dirty="0" smtClean="0">
                    <a:solidFill>
                      <a:srgbClr val="FF0000"/>
                    </a:solidFill>
                  </a:rPr>
                  <a:t>      </a:t>
                </a:r>
                <a:r>
                  <a:rPr lang="cs-CZ" sz="2600" b="1" i="1" dirty="0" smtClean="0"/>
                  <a:t>mA</a:t>
                </a:r>
              </a:p>
              <a:p>
                <a:r>
                  <a:rPr lang="cs-CZ" b="1" dirty="0" smtClean="0"/>
                  <a:t>Odpor 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R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el-GR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𝛺</m:t>
                        </m:r>
                        <m:r>
                          <a:rPr lang="cs-CZ" sz="28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sz="3000" b="1" dirty="0" smtClean="0">
                    <a:solidFill>
                      <a:srgbClr val="FF0000"/>
                    </a:solidFill>
                  </a:rPr>
                  <a:t>     </a:t>
                </a:r>
                <a:r>
                  <a:rPr lang="cs-CZ" sz="2600" b="1" i="1" dirty="0" smtClean="0"/>
                  <a:t>k</a:t>
                </a:r>
                <a:r>
                  <a:rPr lang="el-GR" sz="2600" b="1" i="1" dirty="0" smtClean="0"/>
                  <a:t>Ω</a:t>
                </a:r>
                <a:endParaRPr lang="cs-CZ" sz="2600" b="1" i="1" dirty="0" smtClean="0"/>
              </a:p>
              <a:p>
                <a:r>
                  <a:rPr lang="cs-CZ" b="1" dirty="0" smtClean="0"/>
                  <a:t>Účinnost  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Ƞ     </a:t>
                </a:r>
                <a:r>
                  <a:rPr lang="cs-CZ" sz="2400" b="1" i="1" dirty="0" smtClean="0"/>
                  <a:t>/ udává se v % /</a:t>
                </a:r>
                <a:endParaRPr lang="cs-CZ" b="1" dirty="0" smtClean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254" t="-3075"/>
                </a:stretch>
              </a:blipFill>
              <a:ln w="38100">
                <a:solidFill>
                  <a:srgbClr val="7030A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27043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9. ročník</a:t>
            </a:r>
            <a:endParaRPr lang="cs-CZ" sz="32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 w="38100">
                <a:solidFill>
                  <a:srgbClr val="FFFF00"/>
                </a:solidFill>
              </a:ln>
            </p:spPr>
            <p:txBody>
              <a:bodyPr/>
              <a:lstStyle/>
              <a:p>
                <a:endParaRPr lang="cs-CZ" b="1" dirty="0" smtClean="0"/>
              </a:p>
              <a:p>
                <a:r>
                  <a:rPr lang="cs-CZ" b="1" dirty="0" smtClean="0"/>
                  <a:t>Frekvence</a:t>
                </a:r>
                <a:r>
                  <a:rPr lang="cs-CZ" dirty="0" smtClean="0"/>
                  <a:t> / kmitočet / </a:t>
                </a:r>
                <a:r>
                  <a:rPr lang="cs-CZ" b="1" dirty="0" smtClean="0"/>
                  <a:t>f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𝐇𝐳</m:t>
                        </m:r>
                      </m:e>
                    </m:d>
                  </m:oMath>
                </a14:m>
                <a:r>
                  <a:rPr lang="cs-CZ" sz="2800" b="1" dirty="0" smtClean="0"/>
                  <a:t>  </a:t>
                </a:r>
                <a:r>
                  <a:rPr lang="cs-CZ" sz="2400" i="1" dirty="0" smtClean="0"/>
                  <a:t>kHz     MHz</a:t>
                </a:r>
                <a:endParaRPr lang="cs-CZ" sz="2800" b="1" dirty="0" smtClean="0"/>
              </a:p>
              <a:p>
                <a:r>
                  <a:rPr lang="cs-CZ" b="1" dirty="0" smtClean="0"/>
                  <a:t>Počet závitů cívky N </a:t>
                </a: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401"/>
                </a:stretch>
              </a:blipFill>
              <a:ln w="38100">
                <a:solidFill>
                  <a:srgbClr val="FFFF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172396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Procvičení jednotek</a:t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B050"/>
                </a:solidFill>
              </a:rPr>
              <a:t>6. ročník</a:t>
            </a:r>
            <a:endParaRPr lang="cs-CZ" sz="32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12776"/>
                <a:ext cx="8229600" cy="4752528"/>
              </a:xfrm>
              <a:ln w="38100">
                <a:solidFill>
                  <a:srgbClr val="00B050"/>
                </a:solidFill>
              </a:ln>
            </p:spPr>
            <p:txBody>
              <a:bodyPr>
                <a:normAutofit fontScale="25000" lnSpcReduction="20000"/>
              </a:bodyPr>
              <a:lstStyle/>
              <a:p>
                <a:pPr marL="0" indent="0">
                  <a:buNone/>
                </a:pPr>
                <a:endParaRPr lang="cs-CZ" sz="7200" b="1" dirty="0" smtClean="0"/>
              </a:p>
              <a:p>
                <a:pPr marL="0" indent="0">
                  <a:buNone/>
                </a:pPr>
                <a:r>
                  <a:rPr lang="cs-CZ" sz="7200" b="1" dirty="0" smtClean="0">
                    <a:solidFill>
                      <a:srgbClr val="00B050"/>
                    </a:solidFill>
                  </a:rPr>
                  <a:t>1/  </a:t>
                </a:r>
                <a:r>
                  <a:rPr lang="cs-CZ" sz="7200" b="1" dirty="0" smtClean="0">
                    <a:solidFill>
                      <a:srgbClr val="C00000"/>
                    </a:solidFill>
                  </a:rPr>
                  <a:t>5 m = </a:t>
                </a:r>
                <a:r>
                  <a:rPr lang="cs-CZ" sz="7200" b="1" dirty="0" smtClean="0"/>
                  <a:t>? </a:t>
                </a:r>
                <a:r>
                  <a:rPr lang="cs-CZ" sz="7200" b="1" dirty="0" smtClean="0">
                    <a:solidFill>
                      <a:srgbClr val="C00000"/>
                    </a:solidFill>
                  </a:rPr>
                  <a:t>k</a:t>
                </a:r>
                <a:r>
                  <a:rPr lang="cs-CZ" sz="7200" b="1" dirty="0">
                    <a:solidFill>
                      <a:srgbClr val="C00000"/>
                    </a:solidFill>
                  </a:rPr>
                  <a:t>m</a:t>
                </a:r>
                <a:r>
                  <a:rPr lang="cs-CZ" sz="7200" b="1" dirty="0" smtClean="0">
                    <a:solidFill>
                      <a:srgbClr val="C00000"/>
                    </a:solidFill>
                  </a:rPr>
                  <a:t>    42 cm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C00000"/>
                    </a:solidFill>
                  </a:rPr>
                  <a:t> mm     30 dm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C00000"/>
                    </a:solidFill>
                  </a:rPr>
                  <a:t> m     30 dm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7200" b="1" dirty="0">
                    <a:solidFill>
                      <a:srgbClr val="C00000"/>
                    </a:solidFill>
                  </a:rPr>
                  <a:t>m</a:t>
                </a:r>
                <a:r>
                  <a:rPr lang="cs-CZ" sz="7200" b="1" dirty="0" smtClean="0">
                    <a:solidFill>
                      <a:srgbClr val="C00000"/>
                    </a:solidFill>
                  </a:rPr>
                  <a:t>m    1,5 km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C00000"/>
                    </a:solidFill>
                  </a:rPr>
                  <a:t> m</a:t>
                </a:r>
              </a:p>
              <a:p>
                <a:pPr marL="0" indent="0">
                  <a:buNone/>
                </a:pPr>
                <a:endParaRPr lang="cs-CZ" sz="5000" b="1" dirty="0"/>
              </a:p>
              <a:p>
                <a:pPr marL="0" indent="0">
                  <a:buNone/>
                </a:pPr>
                <a:endParaRPr lang="cs-CZ" sz="5000" b="1" dirty="0" smtClean="0"/>
              </a:p>
              <a:p>
                <a:pPr marL="0" indent="0">
                  <a:buNone/>
                </a:pPr>
                <a:r>
                  <a:rPr lang="cs-CZ" sz="7200" b="1" dirty="0" smtClean="0">
                    <a:solidFill>
                      <a:srgbClr val="00B050"/>
                    </a:solidFill>
                  </a:rPr>
                  <a:t>2/  2 kg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00B050"/>
                    </a:solidFill>
                  </a:rPr>
                  <a:t> g   2 t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00B050"/>
                    </a:solidFill>
                  </a:rPr>
                  <a:t> kg   2 g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00B050"/>
                    </a:solidFill>
                  </a:rPr>
                  <a:t> kg   2 kg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00B050"/>
                    </a:solidFill>
                  </a:rPr>
                  <a:t> t   30 kg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00B050"/>
                    </a:solidFill>
                  </a:rPr>
                  <a:t> g   30 kg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00B050"/>
                    </a:solidFill>
                  </a:rPr>
                  <a:t> t </a:t>
                </a:r>
              </a:p>
              <a:p>
                <a:pPr marL="0" indent="0">
                  <a:buNone/>
                </a:pPr>
                <a:r>
                  <a:rPr lang="cs-CZ" sz="5000" b="1" dirty="0" smtClean="0"/>
                  <a:t>      </a:t>
                </a:r>
              </a:p>
              <a:p>
                <a:pPr marL="0" indent="0">
                  <a:buNone/>
                </a:pPr>
                <a:endParaRPr lang="cs-CZ" sz="5000" b="1" dirty="0" smtClean="0"/>
              </a:p>
              <a:p>
                <a:pPr marL="0" indent="0">
                  <a:buNone/>
                </a:pPr>
                <a:r>
                  <a:rPr lang="cs-CZ" sz="7200" b="1" dirty="0" smtClean="0">
                    <a:solidFill>
                      <a:srgbClr val="00B050"/>
                    </a:solidFill>
                  </a:rPr>
                  <a:t>3/  </a:t>
                </a:r>
                <a:r>
                  <a:rPr lang="cs-CZ" sz="7200" b="1" dirty="0" smtClean="0">
                    <a:solidFill>
                      <a:srgbClr val="0070C0"/>
                    </a:solidFill>
                  </a:rPr>
                  <a:t>10 l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0070C0"/>
                    </a:solidFill>
                  </a:rPr>
                  <a:t> </a:t>
                </a:r>
                <a:r>
                  <a:rPr lang="cs-CZ" sz="7200" b="1" dirty="0">
                    <a:solidFill>
                      <a:srgbClr val="0070C0"/>
                    </a:solidFill>
                  </a:rPr>
                  <a:t>m</a:t>
                </a:r>
                <a:r>
                  <a:rPr lang="cs-CZ" sz="7200" b="1" dirty="0" smtClean="0">
                    <a:solidFill>
                      <a:srgbClr val="0070C0"/>
                    </a:solidFill>
                  </a:rPr>
                  <a:t>l   10 hl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0070C0"/>
                    </a:solidFill>
                  </a:rPr>
                  <a:t> l   6 ml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0070C0"/>
                    </a:solidFill>
                  </a:rPr>
                  <a:t> l   7 l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0070C0"/>
                    </a:solidFill>
                  </a:rPr>
                  <a:t> hl   8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7200" b="1" dirty="0" smtClean="0">
                    <a:solidFill>
                      <a:srgbClr val="0070C0"/>
                    </a:solidFill>
                  </a:rPr>
                  <a:t>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0070C0"/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𝐝𝐦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7200" b="1" dirty="0" smtClean="0">
                    <a:solidFill>
                      <a:srgbClr val="0070C0"/>
                    </a:solidFill>
                  </a:rPr>
                  <a:t>   9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𝐝𝐦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7200" b="1" dirty="0" smtClean="0">
                    <a:solidFill>
                      <a:srgbClr val="0070C0"/>
                    </a:solidFill>
                  </a:rPr>
                  <a:t>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0070C0"/>
                    </a:solidFill>
                  </a:rPr>
                  <a:t> l   </a:t>
                </a:r>
              </a:p>
              <a:p>
                <a:pPr marL="0" indent="0">
                  <a:buNone/>
                </a:pPr>
                <a:endParaRPr lang="cs-CZ" sz="5000" b="1" dirty="0" smtClean="0"/>
              </a:p>
              <a:p>
                <a:pPr marL="0" indent="0">
                  <a:buNone/>
                </a:pPr>
                <a:endParaRPr lang="cs-CZ" sz="2000" b="1" dirty="0"/>
              </a:p>
              <a:p>
                <a:pPr marL="0" indent="0">
                  <a:buNone/>
                </a:pPr>
                <a:r>
                  <a:rPr lang="cs-CZ" sz="7200" b="1" dirty="0" smtClean="0">
                    <a:solidFill>
                      <a:srgbClr val="00B050"/>
                    </a:solidFill>
                  </a:rPr>
                  <a:t>4/  </a:t>
                </a:r>
                <a:r>
                  <a:rPr lang="cs-CZ" sz="7200" b="1" dirty="0" smtClean="0">
                    <a:solidFill>
                      <a:srgbClr val="002060"/>
                    </a:solidFill>
                  </a:rPr>
                  <a:t>100 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𝐜𝐦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7200" b="1" dirty="0" smtClean="0">
                    <a:solidFill>
                      <a:srgbClr val="002060"/>
                    </a:solidFill>
                  </a:rPr>
                  <a:t>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002060"/>
                    </a:solidFill>
                  </a:rPr>
                  <a:t> kg/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7200" b="1" dirty="0" smtClean="0">
                    <a:solidFill>
                      <a:srgbClr val="002060"/>
                    </a:solidFill>
                  </a:rPr>
                  <a:t>   4 kg/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7200" b="1" dirty="0" smtClean="0">
                    <a:solidFill>
                      <a:srgbClr val="002060"/>
                    </a:solidFill>
                  </a:rPr>
                  <a:t>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002060"/>
                    </a:solidFill>
                  </a:rPr>
                  <a:t> 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𝐜𝐦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7200" b="1" dirty="0" smtClean="0">
                    <a:solidFill>
                      <a:srgbClr val="002060"/>
                    </a:solidFill>
                  </a:rPr>
                  <a:t>   500g/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 dirty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dirty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𝐜𝐦</m:t>
                        </m:r>
                      </m:e>
                      <m:sup>
                        <m:r>
                          <a:rPr lang="cs-CZ" sz="7200" b="1" i="0" dirty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7200" b="1" dirty="0" smtClean="0">
                    <a:solidFill>
                      <a:srgbClr val="002060"/>
                    </a:solidFill>
                  </a:rPr>
                  <a:t>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002060"/>
                    </a:solidFill>
                  </a:rPr>
                  <a:t> kg/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endParaRPr lang="cs-CZ" sz="72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5000" b="1" dirty="0" smtClean="0"/>
              </a:p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7200" b="1" dirty="0" smtClean="0">
                    <a:solidFill>
                      <a:srgbClr val="00B050"/>
                    </a:solidFill>
                  </a:rPr>
                  <a:t>5/</a:t>
                </a:r>
                <a:r>
                  <a:rPr lang="cs-CZ" sz="7200" b="1" dirty="0" smtClean="0">
                    <a:solidFill>
                      <a:srgbClr val="7030A0"/>
                    </a:solidFill>
                  </a:rPr>
                  <a:t>  0,5 hod. = </a:t>
                </a:r>
                <a:r>
                  <a:rPr lang="cs-CZ" sz="7200" b="1" dirty="0" smtClean="0"/>
                  <a:t>? </a:t>
                </a:r>
                <a:r>
                  <a:rPr lang="cs-CZ" sz="7200" b="1" dirty="0">
                    <a:solidFill>
                      <a:srgbClr val="7030A0"/>
                    </a:solidFill>
                  </a:rPr>
                  <a:t>m</a:t>
                </a:r>
                <a:r>
                  <a:rPr lang="cs-CZ" sz="7200" b="1" dirty="0" smtClean="0">
                    <a:solidFill>
                      <a:srgbClr val="7030A0"/>
                    </a:solidFill>
                  </a:rPr>
                  <a:t>in.   30 min.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7030A0"/>
                    </a:solidFill>
                  </a:rPr>
                  <a:t> s   36 hod.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7030A0"/>
                    </a:solidFill>
                  </a:rPr>
                  <a:t> dnů  12 min.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7030A0"/>
                    </a:solidFill>
                  </a:rPr>
                  <a:t> </a:t>
                </a:r>
                <a:r>
                  <a:rPr lang="cs-CZ" sz="7200" b="1" dirty="0">
                    <a:solidFill>
                      <a:srgbClr val="7030A0"/>
                    </a:solidFill>
                  </a:rPr>
                  <a:t>h</a:t>
                </a:r>
                <a:r>
                  <a:rPr lang="cs-CZ" sz="7200" b="1" dirty="0" smtClean="0">
                    <a:solidFill>
                      <a:srgbClr val="7030A0"/>
                    </a:solidFill>
                  </a:rPr>
                  <a:t>od.   54 s 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rgbClr val="7030A0"/>
                    </a:solidFill>
                  </a:rPr>
                  <a:t> min</a:t>
                </a:r>
              </a:p>
              <a:p>
                <a:pPr marL="0" indent="0">
                  <a:buNone/>
                </a:pPr>
                <a:endParaRPr lang="cs-CZ" sz="4200" b="1" dirty="0"/>
              </a:p>
              <a:p>
                <a:pPr marL="0" indent="0">
                  <a:buNone/>
                </a:pPr>
                <a:endParaRPr lang="cs-CZ" sz="2400" b="1" dirty="0" smtClean="0"/>
              </a:p>
              <a:p>
                <a:pPr marL="0" indent="0">
                  <a:buNone/>
                </a:pPr>
                <a:endParaRPr lang="cs-CZ" sz="2400" b="1" dirty="0"/>
              </a:p>
              <a:p>
                <a:pPr marL="0" indent="0">
                  <a:buNone/>
                </a:pPr>
                <a:endParaRPr lang="cs-CZ" sz="2400" b="1" dirty="0" smtClean="0"/>
              </a:p>
              <a:p>
                <a:pPr marL="0" indent="0">
                  <a:buNone/>
                </a:pPr>
                <a:r>
                  <a:rPr lang="cs-CZ" sz="7200" b="1" dirty="0" smtClean="0">
                    <a:solidFill>
                      <a:srgbClr val="00B050"/>
                    </a:solidFill>
                  </a:rPr>
                  <a:t>6/</a:t>
                </a:r>
                <a:r>
                  <a:rPr lang="cs-CZ" sz="72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  2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7200" b="1" i="0" smtClean="0">
                        <a:solidFill>
                          <a:schemeClr val="accent2">
                            <a:lumMod val="75000"/>
                          </a:schemeClr>
                        </a:solidFill>
                        <a:latin typeface="Cambria Math"/>
                      </a:rPr>
                      <m:t>= </m:t>
                    </m:r>
                    <m:r>
                      <a:rPr lang="cs-CZ" sz="7200" b="1" i="0" smtClean="0">
                        <a:solidFill>
                          <a:schemeClr val="tx1"/>
                        </a:solidFill>
                        <a:latin typeface="Cambria Math"/>
                      </a:rPr>
                      <m:t>?</m:t>
                    </m:r>
                    <m:sSup>
                      <m:sSupPr>
                        <m:ctrlPr>
                          <a:rPr lang="cs-CZ" sz="7200" b="1" i="1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𝐝𝐦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72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     4</a:t>
                </a:r>
                <a:r>
                  <a:rPr lang="cs-CZ" sz="7200" b="1" dirty="0">
                    <a:solidFill>
                      <a:schemeClr val="accent2">
                        <a:lumMod val="7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𝐜𝐦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72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= </a:t>
                </a:r>
                <a:r>
                  <a:rPr lang="cs-CZ" sz="7200" b="1" dirty="0" smtClean="0"/>
                  <a:t>?</a:t>
                </a:r>
                <a:r>
                  <a:rPr lang="cs-CZ" sz="72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𝐦𝐦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72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    10</a:t>
                </a:r>
                <a:r>
                  <a:rPr lang="cs-CZ" sz="7200" b="1" dirty="0">
                    <a:solidFill>
                      <a:schemeClr val="accent2">
                        <a:lumMod val="7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𝐦𝐦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72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 = </a:t>
                </a:r>
                <a:r>
                  <a:rPr lang="cs-CZ" sz="7200" b="1" dirty="0" smtClean="0"/>
                  <a:t>?</a:t>
                </a:r>
                <a:r>
                  <a:rPr lang="cs-CZ" sz="7200" b="1" dirty="0">
                    <a:solidFill>
                      <a:schemeClr val="accent2">
                        <a:lumMod val="7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𝐜𝐦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72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  7</a:t>
                </a:r>
                <a:r>
                  <a:rPr lang="cs-CZ" sz="7200" b="1" dirty="0">
                    <a:solidFill>
                      <a:schemeClr val="accent2">
                        <a:lumMod val="7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𝐝𝐦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72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 = </a:t>
                </a:r>
                <a:r>
                  <a:rPr lang="cs-CZ" sz="7200" b="1" dirty="0" smtClean="0"/>
                  <a:t>?</a:t>
                </a:r>
                <a:r>
                  <a:rPr lang="cs-CZ" sz="7200" b="1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7200" b="1" i="1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72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sz="7200" b="1" dirty="0">
                  <a:solidFill>
                    <a:schemeClr val="accent2">
                      <a:lumMod val="75000"/>
                    </a:schemeClr>
                  </a:solidFill>
                </a:endParaRPr>
              </a:p>
              <a:p>
                <a:pPr marL="0" indent="0">
                  <a:buNone/>
                </a:pPr>
                <a:endParaRPr lang="cs-CZ" sz="2400" b="1" dirty="0"/>
              </a:p>
              <a:p>
                <a:pPr marL="0" indent="0">
                  <a:buNone/>
                </a:pPr>
                <a:endParaRPr lang="cs-CZ" sz="2400" b="1" dirty="0" smtClean="0"/>
              </a:p>
              <a:p>
                <a:pPr marL="0" indent="0">
                  <a:buNone/>
                </a:pPr>
                <a:endParaRPr lang="cs-CZ" sz="2000" b="1" dirty="0"/>
              </a:p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b="1" dirty="0" smtClean="0"/>
                  <a:t>  </a:t>
                </a:r>
              </a:p>
              <a:p>
                <a:pPr marL="0" indent="0">
                  <a:buNone/>
                </a:pPr>
                <a:endParaRPr lang="cs-CZ" sz="2000" b="1" dirty="0"/>
              </a:p>
              <a:p>
                <a:pPr marL="0" indent="0">
                  <a:buNone/>
                </a:pPr>
                <a:r>
                  <a:rPr lang="cs-CZ" sz="2000" b="1" dirty="0" smtClean="0"/>
                  <a:t>            </a:t>
                </a:r>
                <a:endParaRPr lang="cs-CZ" sz="20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12776"/>
                <a:ext cx="8229600" cy="4752528"/>
              </a:xfrm>
              <a:blipFill rotWithShape="1">
                <a:blip r:embed="rId2" cstate="print"/>
                <a:stretch>
                  <a:fillRect l="-369"/>
                </a:stretch>
              </a:blipFill>
              <a:ln w="38100">
                <a:solidFill>
                  <a:srgbClr val="00B05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10834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Procvičení jednotek</a:t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0070C0"/>
                </a:solidFill>
              </a:rPr>
              <a:t>7. ročník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rgbClr val="0070C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1/</a:t>
            </a:r>
            <a:r>
              <a:rPr lang="cs-CZ" sz="2400" b="1" dirty="0" smtClean="0"/>
              <a:t>  50 m/s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km/h      12 m/s = </a:t>
            </a:r>
            <a:r>
              <a:rPr lang="cs-CZ" sz="2400" b="1" dirty="0" smtClean="0">
                <a:solidFill>
                  <a:srgbClr val="FF0000"/>
                </a:solidFill>
              </a:rPr>
              <a:t>? </a:t>
            </a:r>
            <a:r>
              <a:rPr lang="cs-CZ" sz="2400" b="1" dirty="0" smtClean="0"/>
              <a:t>km/h     36 km/h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m/s    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2/</a:t>
            </a:r>
            <a:r>
              <a:rPr lang="cs-CZ" sz="2400" b="1" dirty="0" smtClean="0"/>
              <a:t>  9 m/s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km/h         50 km/h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m/s     108 km/h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m/s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3/</a:t>
            </a:r>
            <a:r>
              <a:rPr lang="cs-CZ" sz="2400" b="1" dirty="0" smtClean="0"/>
              <a:t>  120 Pa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kPa</a:t>
            </a:r>
            <a:r>
              <a:rPr lang="cs-CZ" sz="2400" b="1" dirty="0" smtClean="0"/>
              <a:t>          1,2 Pa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kPa</a:t>
            </a:r>
            <a:r>
              <a:rPr lang="cs-CZ" sz="2400" b="1" dirty="0" smtClean="0"/>
              <a:t>           750 Pa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kPa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4/</a:t>
            </a:r>
            <a:r>
              <a:rPr lang="cs-CZ" sz="2400" b="1" dirty="0" smtClean="0"/>
              <a:t>  200 </a:t>
            </a:r>
            <a:r>
              <a:rPr lang="cs-CZ" sz="2400" b="1" dirty="0" err="1" smtClean="0"/>
              <a:t>kPa</a:t>
            </a:r>
            <a:r>
              <a:rPr lang="cs-CZ" sz="2400" b="1" dirty="0" smtClean="0"/>
              <a:t>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Mpa</a:t>
            </a:r>
            <a:r>
              <a:rPr lang="cs-CZ" sz="2400" b="1" dirty="0" smtClean="0"/>
              <a:t>       1 </a:t>
            </a:r>
            <a:r>
              <a:rPr lang="cs-CZ" sz="2400" b="1" dirty="0" err="1" smtClean="0"/>
              <a:t>kPa</a:t>
            </a:r>
            <a:r>
              <a:rPr lang="cs-CZ" sz="2400" b="1" dirty="0" smtClean="0"/>
              <a:t>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Pa             654 Pa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MPa</a:t>
            </a:r>
            <a:r>
              <a:rPr lang="cs-CZ" sz="2400" b="1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194593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Procvičení jednotek</a:t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7030A0"/>
                </a:solidFill>
              </a:rPr>
              <a:t>8. ročník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rgbClr val="7030A0"/>
            </a:solidFill>
          </a:ln>
        </p:spPr>
        <p:txBody>
          <a:bodyPr/>
          <a:lstStyle/>
          <a:p>
            <a:endParaRPr lang="cs-CZ" sz="2000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1/</a:t>
            </a:r>
            <a:r>
              <a:rPr lang="cs-CZ" sz="2400" b="1" dirty="0" smtClean="0"/>
              <a:t>  10 W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kW             50 W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kW          80 W = </a:t>
            </a:r>
            <a:r>
              <a:rPr lang="cs-CZ" sz="2400" b="1" dirty="0" smtClean="0">
                <a:solidFill>
                  <a:srgbClr val="FF0000"/>
                </a:solidFill>
              </a:rPr>
              <a:t>? </a:t>
            </a:r>
            <a:r>
              <a:rPr lang="cs-CZ" sz="2400" b="1" dirty="0" smtClean="0"/>
              <a:t>MW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2/</a:t>
            </a:r>
            <a:r>
              <a:rPr lang="cs-CZ" sz="2400" b="1" dirty="0" smtClean="0"/>
              <a:t>  62 J = </a:t>
            </a:r>
            <a:r>
              <a:rPr lang="cs-CZ" sz="2400" b="1" dirty="0" smtClean="0">
                <a:solidFill>
                  <a:srgbClr val="FF0000"/>
                </a:solidFill>
              </a:rPr>
              <a:t>?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                  62 MJ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           620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J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3/  </a:t>
            </a:r>
            <a:r>
              <a:rPr lang="cs-CZ" sz="2400" b="1" dirty="0" smtClean="0"/>
              <a:t>7 </a:t>
            </a:r>
            <a:r>
              <a:rPr lang="cs-CZ" sz="2400" b="1" dirty="0" err="1" smtClean="0"/>
              <a:t>kV</a:t>
            </a:r>
            <a:r>
              <a:rPr lang="cs-CZ" sz="2400" b="1" dirty="0" smtClean="0"/>
              <a:t>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V                   300 V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kV</a:t>
            </a:r>
            <a:r>
              <a:rPr lang="cs-CZ" sz="2400" b="1" dirty="0" smtClean="0"/>
              <a:t>           4,5 V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kV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4/</a:t>
            </a:r>
            <a:r>
              <a:rPr lang="cs-CZ" sz="2400" b="1" dirty="0" smtClean="0"/>
              <a:t>  3 A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mA                 12 mA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A            915 mA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A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5/</a:t>
            </a:r>
            <a:r>
              <a:rPr lang="cs-CZ" sz="2400" b="1" dirty="0" smtClean="0"/>
              <a:t>  14 k</a:t>
            </a:r>
            <a:r>
              <a:rPr lang="el-GR" sz="2400" b="1" dirty="0" smtClean="0"/>
              <a:t>Ω</a:t>
            </a:r>
            <a:r>
              <a:rPr lang="cs-CZ" sz="2400" b="1" dirty="0" smtClean="0"/>
              <a:t>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el-GR" sz="2400" b="1" dirty="0"/>
              <a:t> </a:t>
            </a:r>
            <a:r>
              <a:rPr lang="el-GR" sz="2400" b="1" dirty="0" smtClean="0"/>
              <a:t>Ω</a:t>
            </a:r>
            <a:r>
              <a:rPr lang="cs-CZ" sz="2400" b="1" dirty="0" smtClean="0"/>
              <a:t>               200 </a:t>
            </a:r>
            <a:r>
              <a:rPr lang="el-GR" sz="2400" b="1" dirty="0"/>
              <a:t>Ω</a:t>
            </a:r>
            <a:r>
              <a:rPr lang="cs-CZ" sz="2400" b="1" dirty="0"/>
              <a:t> </a:t>
            </a:r>
            <a:r>
              <a:rPr lang="cs-CZ" sz="2400" b="1" dirty="0" smtClean="0"/>
              <a:t>= </a:t>
            </a:r>
            <a:r>
              <a:rPr lang="cs-CZ" sz="2400" b="1" dirty="0" smtClean="0">
                <a:solidFill>
                  <a:srgbClr val="FF0000"/>
                </a:solidFill>
              </a:rPr>
              <a:t>? </a:t>
            </a:r>
            <a:r>
              <a:rPr lang="cs-CZ" sz="2400" b="1" dirty="0" smtClean="0"/>
              <a:t>k</a:t>
            </a:r>
            <a:r>
              <a:rPr lang="el-GR" sz="2400" b="1" dirty="0" smtClean="0"/>
              <a:t>Ω</a:t>
            </a:r>
            <a:r>
              <a:rPr lang="cs-CZ" sz="2400" b="1" dirty="0" smtClean="0"/>
              <a:t>           84 </a:t>
            </a:r>
            <a:r>
              <a:rPr lang="el-GR" sz="2400" b="1" dirty="0" smtClean="0"/>
              <a:t>Ω</a:t>
            </a:r>
            <a:r>
              <a:rPr lang="cs-CZ" sz="2400" b="1" dirty="0" smtClean="0"/>
              <a:t>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k</a:t>
            </a:r>
            <a:r>
              <a:rPr lang="el-GR" sz="2400" b="1" dirty="0" smtClean="0"/>
              <a:t>Ω</a:t>
            </a:r>
            <a:r>
              <a:rPr lang="cs-CZ" sz="2400" b="1" dirty="0" smtClean="0"/>
              <a:t>   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62678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Procvičení jednotek</a:t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FFFF00"/>
                </a:solidFill>
              </a:rPr>
              <a:t>9. ročník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rgbClr val="FFFF00"/>
            </a:solidFill>
          </a:ln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1/  </a:t>
            </a:r>
            <a:r>
              <a:rPr lang="cs-CZ" b="1" dirty="0" smtClean="0"/>
              <a:t> </a:t>
            </a:r>
            <a:r>
              <a:rPr lang="cs-CZ" sz="2400" b="1" dirty="0" smtClean="0"/>
              <a:t>101,4 MHz = </a:t>
            </a:r>
            <a:r>
              <a:rPr lang="cs-CZ" sz="2400" b="1" dirty="0" smtClean="0">
                <a:solidFill>
                  <a:srgbClr val="FF0000"/>
                </a:solidFill>
              </a:rPr>
              <a:t>? </a:t>
            </a:r>
            <a:r>
              <a:rPr lang="cs-CZ" sz="2400" b="1" dirty="0" smtClean="0"/>
              <a:t>Hz                   101,4 Hz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MHz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 2/    </a:t>
            </a:r>
            <a:r>
              <a:rPr lang="cs-CZ" sz="2400" b="1" dirty="0" smtClean="0"/>
              <a:t>98,7 Hz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kHz                       165,8 kHz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MHz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3/    </a:t>
            </a:r>
            <a:r>
              <a:rPr lang="cs-CZ" sz="2400" b="1" dirty="0" smtClean="0"/>
              <a:t>16 kHz = 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r>
              <a:rPr lang="cs-CZ" sz="2400" b="1" dirty="0" smtClean="0"/>
              <a:t> Hz                           175,3 Hz = </a:t>
            </a:r>
            <a:r>
              <a:rPr lang="cs-CZ" sz="2400" b="1" dirty="0" smtClean="0">
                <a:solidFill>
                  <a:srgbClr val="FF0000"/>
                </a:solidFill>
              </a:rPr>
              <a:t>? </a:t>
            </a:r>
            <a:r>
              <a:rPr lang="cs-CZ" sz="2400" b="1" dirty="0" smtClean="0"/>
              <a:t>kHz</a:t>
            </a:r>
            <a:endParaRPr lang="cs-CZ" sz="2400" b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90454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smtClean="0"/>
              <a:t>Použitá literatura:</a:t>
            </a:r>
            <a:endParaRPr lang="cs-CZ" sz="20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800" dirty="0" smtClean="0"/>
          </a:p>
          <a:p>
            <a:r>
              <a:rPr lang="cs-CZ" sz="1800" smtClean="0"/>
              <a:t>Vlastní tvorba autora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15049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326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Fyzikální veličiny a jejich jednotky</vt:lpstr>
      <vt:lpstr>6. ročník</vt:lpstr>
      <vt:lpstr>7. ročník</vt:lpstr>
      <vt:lpstr>8. ročník</vt:lpstr>
      <vt:lpstr>9. ročník</vt:lpstr>
      <vt:lpstr>Procvičení jednotek 6. ročník</vt:lpstr>
      <vt:lpstr>Procvičení jednotek 7. ročník</vt:lpstr>
      <vt:lpstr>Procvičení jednotek 8. ročník</vt:lpstr>
      <vt:lpstr>Procvičení jednotek 9. ročník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Fyzikální veličiny a jejich jednotky</dc:title>
  <dc:creator>Jaroslava Vondráčková</dc:creator>
  <cp:lastModifiedBy>expert</cp:lastModifiedBy>
  <cp:revision>42</cp:revision>
  <dcterms:created xsi:type="dcterms:W3CDTF">2011-03-28T10:32:58Z</dcterms:created>
  <dcterms:modified xsi:type="dcterms:W3CDTF">2012-04-10T18:15:39Z</dcterms:modified>
</cp:coreProperties>
</file>