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0" r:id="rId12"/>
    <p:sldId id="265" r:id="rId13"/>
    <p:sldId id="273" r:id="rId14"/>
    <p:sldId id="266" r:id="rId15"/>
    <p:sldId id="267" r:id="rId16"/>
    <p:sldId id="268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7411A-109B-49BA-A027-E70CD75F082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05E49-182D-4E06-9F9C-AABAB3A98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692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7411A-109B-49BA-A027-E70CD75F082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05E49-182D-4E06-9F9C-AABAB3A98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202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7411A-109B-49BA-A027-E70CD75F082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05E49-182D-4E06-9F9C-AABAB3A98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633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7411A-109B-49BA-A027-E70CD75F082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05E49-182D-4E06-9F9C-AABAB3A98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629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7411A-109B-49BA-A027-E70CD75F082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05E49-182D-4E06-9F9C-AABAB3A98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639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7411A-109B-49BA-A027-E70CD75F082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05E49-182D-4E06-9F9C-AABAB3A98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786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7411A-109B-49BA-A027-E70CD75F082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05E49-182D-4E06-9F9C-AABAB3A98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719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7411A-109B-49BA-A027-E70CD75F082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05E49-182D-4E06-9F9C-AABAB3A98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952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7411A-109B-49BA-A027-E70CD75F082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05E49-182D-4E06-9F9C-AABAB3A98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118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7411A-109B-49BA-A027-E70CD75F082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05E49-182D-4E06-9F9C-AABAB3A98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030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7411A-109B-49BA-A027-E70CD75F082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05E49-182D-4E06-9F9C-AABAB3A98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581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E7411A-109B-49BA-A027-E70CD75F082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605E49-182D-4E06-9F9C-AABAB3A98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309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0078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296188" y="436510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8" y="836712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0562467"/>
              </p:ext>
            </p:extLst>
          </p:nvPr>
        </p:nvGraphicFramePr>
        <p:xfrm>
          <a:off x="1392390" y="2060848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  IX.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Významní fyzikové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28.3.2011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Prezentace</a:t>
                      </a:r>
                      <a:r>
                        <a:rPr lang="cs-CZ" sz="1400" kern="50" baseline="0" dirty="0" smtClean="0">
                          <a:effectLst/>
                        </a:rPr>
                        <a:t> blíže seznamuje s osobnostmi, které se podílely na vývoji fyziky a jsou součástí učiva ZŠ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8971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14992" y="2957099"/>
            <a:ext cx="55025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Významní fyzikové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20734" y="2967335"/>
            <a:ext cx="55025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Významní fyzikové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9733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Isaac Newton</a:t>
            </a:r>
            <a:br>
              <a:rPr lang="cs-CZ" sz="3200" b="1" dirty="0" smtClean="0"/>
            </a:br>
            <a:r>
              <a:rPr lang="cs-CZ" sz="3200" b="1" dirty="0" smtClean="0"/>
              <a:t>( </a:t>
            </a:r>
            <a:r>
              <a:rPr lang="cs-CZ" sz="2000" b="1" dirty="0" smtClean="0"/>
              <a:t>1643 – 1727 )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Angličan, možná největší génius v dějinách vědy – „poslední velký renesanční mág“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Věnoval se astronomii, konstruoval dalekohledy, zabýval se optikou </a:t>
            </a:r>
            <a:r>
              <a:rPr lang="cs-CZ" sz="2000" i="1" dirty="0" smtClean="0"/>
              <a:t>/ zrcadlový dalekohled byl velkým úspěchem; zjistil, že barva je vlastností světelných paprsků a bílé světlo je složeno ze škály barev. /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Zformuloval </a:t>
            </a:r>
            <a:r>
              <a:rPr lang="cs-CZ" sz="2000" b="1" dirty="0" smtClean="0">
                <a:solidFill>
                  <a:srgbClr val="FF0000"/>
                </a:solidFill>
              </a:rPr>
              <a:t>tři základní zákony pohybu </a:t>
            </a:r>
            <a:r>
              <a:rPr lang="cs-CZ" sz="2000" i="1" dirty="0" smtClean="0"/>
              <a:t>/</a:t>
            </a:r>
            <a:r>
              <a:rPr lang="cs-CZ" sz="2000" b="1" dirty="0" smtClean="0"/>
              <a:t> </a:t>
            </a:r>
            <a:r>
              <a:rPr lang="cs-CZ" sz="2000" i="1" dirty="0" smtClean="0"/>
              <a:t>setrvačnosti, síly, akce a reakce /</a:t>
            </a:r>
            <a:r>
              <a:rPr lang="cs-CZ" sz="2000" b="1" dirty="0" smtClean="0"/>
              <a:t> a </a:t>
            </a:r>
            <a:r>
              <a:rPr lang="cs-CZ" sz="2000" b="1" dirty="0" smtClean="0">
                <a:solidFill>
                  <a:srgbClr val="FF0000"/>
                </a:solidFill>
              </a:rPr>
              <a:t>zákon všeobecné gravitace </a:t>
            </a:r>
            <a:r>
              <a:rPr lang="cs-CZ" sz="2000" b="1" dirty="0" smtClean="0"/>
              <a:t>– umožnily popsat většinu fyzikálních jevů, od nebeské mechaniky až po chování plynů a kapalin.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75746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Blaise</a:t>
            </a:r>
            <a:r>
              <a:rPr lang="cs-CZ" sz="3200" b="1" dirty="0" smtClean="0"/>
              <a:t> Pascal</a:t>
            </a:r>
            <a:br>
              <a:rPr lang="cs-CZ" sz="3200" b="1" dirty="0" smtClean="0"/>
            </a:br>
            <a:r>
              <a:rPr lang="cs-CZ" sz="2000" b="1" dirty="0" smtClean="0"/>
              <a:t>( 1623 – 1662 )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Francouzský filozof, matematik, a fyzik, jeden z největších myslitelů evropské kultury.</a:t>
            </a:r>
          </a:p>
          <a:p>
            <a:endParaRPr lang="cs-CZ" sz="2000" b="1" dirty="0"/>
          </a:p>
          <a:p>
            <a:r>
              <a:rPr lang="cs-CZ" sz="2000" b="1" dirty="0" smtClean="0"/>
              <a:t>Dokázal, že výška rtuťového sloupce v barometru je závislá na tlaku vzduchu, čímž potvrdil domněnku Itala Evangelisty </a:t>
            </a:r>
            <a:r>
              <a:rPr lang="cs-CZ" sz="2000" b="1" dirty="0" err="1" smtClean="0"/>
              <a:t>Torricelliho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smtClean="0"/>
              <a:t>V roce 1647 formuloval tzv. Pascalův zákon. 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FF0000"/>
                </a:solidFill>
              </a:rPr>
              <a:t>? Víš čeho se týká a jak zní?  Znáš jeho praktické využití?</a:t>
            </a:r>
          </a:p>
          <a:p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smtClean="0"/>
              <a:t>„Velikost člověka nemusíme poměřovat jeho neobyčejnými činy, nýbrž jeho každodenním chováním.“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56697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James </a:t>
            </a:r>
            <a:r>
              <a:rPr lang="cs-CZ" sz="3200" b="1" dirty="0" err="1" smtClean="0"/>
              <a:t>Prescott</a:t>
            </a:r>
            <a:r>
              <a:rPr lang="cs-CZ" sz="3200" b="1" dirty="0" smtClean="0"/>
              <a:t> Joule</a:t>
            </a:r>
            <a:br>
              <a:rPr lang="cs-CZ" sz="3200" b="1" dirty="0" smtClean="0"/>
            </a:br>
            <a:r>
              <a:rPr lang="cs-CZ" sz="2000" b="1" dirty="0" smtClean="0"/>
              <a:t>( 1818 – 1889 )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Anglický vědec a experimentátor s teplem.</a:t>
            </a:r>
          </a:p>
          <a:p>
            <a:r>
              <a:rPr lang="cs-CZ" sz="2000" b="1" dirty="0" smtClean="0"/>
              <a:t>Sám se naučil vše, co potřeboval vědět.</a:t>
            </a:r>
          </a:p>
          <a:p>
            <a:r>
              <a:rPr lang="cs-CZ" sz="2000" b="1" dirty="0" smtClean="0"/>
              <a:t>Poznal, že při mechanické práci vždy vzniká teplo. Zjistil, že určité množství práce vždy vytvoří určité množství tepla.</a:t>
            </a:r>
          </a:p>
          <a:p>
            <a:r>
              <a:rPr lang="cs-CZ" sz="2000" b="1" dirty="0" smtClean="0"/>
              <a:t>Vysvětlil, že </a:t>
            </a:r>
            <a:r>
              <a:rPr lang="cs-CZ" sz="2000" b="1" dirty="0" smtClean="0">
                <a:solidFill>
                  <a:srgbClr val="FF0000"/>
                </a:solidFill>
              </a:rPr>
              <a:t>něco</a:t>
            </a:r>
            <a:r>
              <a:rPr lang="cs-CZ" sz="2000" b="1" dirty="0" smtClean="0"/>
              <a:t>, co dnes nazýváme „energií“ nikam nemizí, pouze přechází do jiných podob a neustále koluje.</a:t>
            </a:r>
          </a:p>
          <a:p>
            <a:r>
              <a:rPr lang="cs-CZ" sz="2000" b="1" i="1" u="sng" dirty="0" smtClean="0"/>
              <a:t>Př.</a:t>
            </a:r>
            <a:r>
              <a:rPr lang="cs-CZ" sz="2000" b="1" i="1" dirty="0" smtClean="0"/>
              <a:t> Když skáčete nahoru a dolů, spotřebováváte spoustu energie; když přestanete skákat, kam tato energie zmizí? Zemský povrch, na němž jste poskakovali, se nepatrně zahřeje a vy se zahřejete docela určitě. Energie, pomocí které jste skákali se změnila na tepelnou energii.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Toto je jeden ze základních fyzikálních zákonů a dnes se nazývá </a:t>
            </a:r>
            <a:r>
              <a:rPr lang="cs-CZ" sz="2000" b="1" dirty="0" smtClean="0">
                <a:solidFill>
                  <a:srgbClr val="FF0000"/>
                </a:solidFill>
              </a:rPr>
              <a:t>„zákon zachování energie“. </a:t>
            </a:r>
          </a:p>
          <a:p>
            <a:endParaRPr lang="cs-CZ" sz="2000" b="1" dirty="0"/>
          </a:p>
          <a:p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val="52863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Alessandro Volta</a:t>
            </a:r>
            <a:br>
              <a:rPr lang="cs-CZ" sz="3200" b="1" dirty="0" smtClean="0"/>
            </a:br>
            <a:r>
              <a:rPr lang="cs-CZ" sz="2000" b="1" dirty="0" smtClean="0"/>
              <a:t>( 1745 – 1827 )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Italský fyzik; je považován za „otce“ elektrických článků.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Od dětství jej fascinovaly přírodní jevy</a:t>
            </a:r>
          </a:p>
          <a:p>
            <a:endParaRPr lang="cs-CZ" sz="2000" b="1" dirty="0"/>
          </a:p>
          <a:p>
            <a:r>
              <a:rPr lang="cs-CZ" sz="2000" b="1" dirty="0" smtClean="0"/>
              <a:t>Vynálezy –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elektrofor</a:t>
            </a:r>
            <a:r>
              <a:rPr lang="cs-CZ" sz="2000" b="1" i="1" dirty="0" smtClean="0"/>
              <a:t> / </a:t>
            </a:r>
            <a:r>
              <a:rPr lang="cs-CZ" sz="2000" dirty="0" smtClean="0"/>
              <a:t>bylo jím možné vytvořit bez tření libovolně velký náboj statické elektřiny </a:t>
            </a:r>
            <a:r>
              <a:rPr lang="cs-CZ" sz="2000" b="1" dirty="0" smtClean="0"/>
              <a:t>/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      </a:t>
            </a:r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FF0000"/>
                </a:solidFill>
              </a:rPr>
              <a:t>stéblový elektroskop </a:t>
            </a:r>
            <a:r>
              <a:rPr lang="cs-CZ" sz="2000" b="1" dirty="0" smtClean="0"/>
              <a:t>/ </a:t>
            </a:r>
            <a:r>
              <a:rPr lang="cs-CZ" sz="2000" dirty="0" smtClean="0"/>
              <a:t>měření elektrického napětí </a:t>
            </a:r>
            <a:r>
              <a:rPr lang="cs-CZ" sz="2000" b="1" dirty="0" smtClean="0"/>
              <a:t>/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      </a:t>
            </a:r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FF0000"/>
                </a:solidFill>
              </a:rPr>
              <a:t>galvanický článek </a:t>
            </a:r>
            <a:r>
              <a:rPr lang="cs-CZ" sz="2000" b="1" dirty="0" smtClean="0"/>
              <a:t>– Voltův sloup, </a:t>
            </a:r>
            <a:r>
              <a:rPr lang="cs-CZ" sz="2000" dirty="0" smtClean="0"/>
              <a:t>první zdroj trvalého   elektrického proudu – </a:t>
            </a:r>
            <a:r>
              <a:rPr lang="cs-CZ" sz="2000" b="1" dirty="0" smtClean="0"/>
              <a:t>zinkové a měděné kotoučky</a:t>
            </a:r>
            <a:r>
              <a:rPr lang="cs-CZ" sz="2000" dirty="0" smtClean="0"/>
              <a:t>, které byly odděleny </a:t>
            </a:r>
            <a:r>
              <a:rPr lang="cs-CZ" sz="2000" b="1" dirty="0" smtClean="0"/>
              <a:t>plátnem navlhčeným ve slané či okyselené vodě </a:t>
            </a:r>
            <a:r>
              <a:rPr lang="cs-CZ" sz="2000" dirty="0" smtClean="0"/>
              <a:t>/ chemický zdroj  elektrického napětí /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053599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Georg Simon Ohm</a:t>
            </a:r>
            <a:br>
              <a:rPr lang="cs-CZ" sz="3200" b="1" dirty="0" smtClean="0"/>
            </a:br>
            <a:r>
              <a:rPr lang="cs-CZ" sz="2000" b="1" dirty="0" smtClean="0"/>
              <a:t>( 1787 – 1854 )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>
                <a:normAutofit/>
              </a:bodyPr>
              <a:lstStyle/>
              <a:p>
                <a:r>
                  <a:rPr lang="cs-CZ" sz="2000" b="1" dirty="0" smtClean="0"/>
                  <a:t>Německý fyzik; objevil závislost mezi elektrickým napětím, proudem a odporem, která je základem všech elektrických obvodů.</a:t>
                </a:r>
              </a:p>
              <a:p>
                <a:endParaRPr lang="cs-CZ" sz="2000" b="1" dirty="0"/>
              </a:p>
              <a:p>
                <a:r>
                  <a:rPr lang="cs-CZ" sz="2000" b="1" dirty="0" smtClean="0"/>
                  <a:t>Zabýval se optikou a akustikou, především podstatou slyšení.</a:t>
                </a:r>
              </a:p>
              <a:p>
                <a:endParaRPr lang="cs-CZ" sz="2000" b="1" dirty="0"/>
              </a:p>
              <a:p>
                <a:r>
                  <a:rPr lang="cs-CZ" sz="2000" b="1" dirty="0" smtClean="0"/>
                  <a:t>V roce 1826 objasnil, že elektrický proud, tedy tok elektronů, které procházejí vodičem, je tím větší, čím větší je napětí na tomto vodiči.</a:t>
                </a:r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𝐔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𝐑</m:t>
                        </m:r>
                      </m:den>
                    </m:f>
                  </m:oMath>
                </a14:m>
                <a:endParaRPr lang="cs-CZ" sz="2800" b="1" dirty="0" smtClean="0">
                  <a:solidFill>
                    <a:srgbClr val="FF0000"/>
                  </a:solidFill>
                </a:endParaRPr>
              </a:p>
              <a:p>
                <a:endParaRPr lang="cs-CZ" sz="2000" b="1" dirty="0"/>
              </a:p>
              <a:p>
                <a:r>
                  <a:rPr lang="cs-CZ" sz="2000" b="1" dirty="0" smtClean="0"/>
                  <a:t>Experimentálně zjistil, že elektrický odpor je závislý na délce vodiče, průřezu a tzv. měrné vodivosti kovu.</a:t>
                </a:r>
                <a:endParaRPr lang="cs-CZ" sz="20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92341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Giovanni Evangelista </a:t>
            </a:r>
            <a:r>
              <a:rPr lang="cs-CZ" sz="3200" b="1" dirty="0" err="1" smtClean="0"/>
              <a:t>Torricelli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2000" b="1" dirty="0" smtClean="0"/>
              <a:t>( 1608 – 1647 )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Italský fyzik a matematik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Formuloval zákony pro výtok kapaliny z nádoby.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Poprvé vytvořil vakuum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Při pokusu zkonstruovat teploměr vynalezl </a:t>
            </a:r>
            <a:r>
              <a:rPr lang="cs-CZ" sz="2000" b="1" dirty="0" smtClean="0">
                <a:solidFill>
                  <a:srgbClr val="FF0000"/>
                </a:solidFill>
              </a:rPr>
              <a:t>rtuťový barometr </a:t>
            </a:r>
            <a:r>
              <a:rPr lang="cs-CZ" sz="2000" b="1" dirty="0" smtClean="0"/>
              <a:t>– pracoval se rtutí a eliminoval tepelnou závislost svého nářadí tím, že použil tenké trubičky. Výška ustálivšího se rtuťového sloupce v této trubičce mu posloužila jako míra pro tlak vzduchu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Zabýval se balistikou.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757390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James Watt</a:t>
            </a:r>
            <a:br>
              <a:rPr lang="cs-CZ" sz="3200" b="1" dirty="0" smtClean="0"/>
            </a:br>
            <a:r>
              <a:rPr lang="cs-CZ" sz="2000" b="1" dirty="0" smtClean="0"/>
              <a:t>( 1736 – 1819 )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Skotský vynálezce; zásadním způsobem zdokonalil </a:t>
            </a:r>
            <a:r>
              <a:rPr lang="cs-CZ" sz="2000" b="1" dirty="0" smtClean="0">
                <a:solidFill>
                  <a:srgbClr val="FF0000"/>
                </a:solidFill>
              </a:rPr>
              <a:t>parní stroj</a:t>
            </a:r>
            <a:r>
              <a:rPr lang="cs-CZ" sz="2000" b="1" dirty="0" smtClean="0"/>
              <a:t>, jenž se stal „motorem“ průmyslové revoluce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Patent pochází z roku 1769</a:t>
            </a:r>
            <a:r>
              <a:rPr lang="cs-CZ" sz="2000" dirty="0"/>
              <a:t> </a:t>
            </a:r>
            <a:r>
              <a:rPr lang="cs-CZ" sz="2000" dirty="0" smtClean="0"/>
              <a:t>/ podstatně vylepšil parní stroj anglických inženýrů T. </a:t>
            </a:r>
            <a:r>
              <a:rPr lang="cs-CZ" sz="2000" dirty="0" err="1" smtClean="0"/>
              <a:t>Savery</a:t>
            </a:r>
            <a:r>
              <a:rPr lang="cs-CZ" sz="2000" dirty="0" smtClean="0"/>
              <a:t> a T. </a:t>
            </a:r>
            <a:r>
              <a:rPr lang="cs-CZ" sz="2000" dirty="0" err="1" smtClean="0"/>
              <a:t>Newcomena</a:t>
            </a:r>
            <a:r>
              <a:rPr lang="cs-CZ" sz="2000" dirty="0"/>
              <a:t> </a:t>
            </a:r>
            <a:r>
              <a:rPr lang="cs-CZ" sz="2000" dirty="0" smtClean="0"/>
              <a:t>z roku 1712. /</a:t>
            </a:r>
            <a:r>
              <a:rPr lang="cs-CZ" sz="2000" b="1" dirty="0" smtClean="0"/>
              <a:t> Určil vlastnosti páry, vynalezl měřič tlaku v kotli parního stroje, ………</a:t>
            </a:r>
          </a:p>
          <a:p>
            <a:endParaRPr lang="cs-CZ" sz="2000" b="1" dirty="0"/>
          </a:p>
          <a:p>
            <a:r>
              <a:rPr lang="cs-CZ" sz="2000" b="1" dirty="0" smtClean="0"/>
              <a:t>Jeho konstrukční řešení se používalo dalších 100 let prakticky beze změny.</a:t>
            </a:r>
          </a:p>
          <a:p>
            <a:endParaRPr lang="cs-CZ" sz="2000" b="1" dirty="0"/>
          </a:p>
          <a:p>
            <a:r>
              <a:rPr lang="cs-CZ" sz="2000" b="1" dirty="0" smtClean="0"/>
              <a:t>Byl i velmi významným konstruktérem výškových a důlních staveb.</a:t>
            </a:r>
          </a:p>
          <a:p>
            <a:endParaRPr lang="cs-CZ" sz="2000" b="1" dirty="0"/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398118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William Thomson -  </a:t>
            </a:r>
            <a:r>
              <a:rPr lang="cs-CZ" sz="3200" dirty="0" smtClean="0"/>
              <a:t>lord</a:t>
            </a:r>
            <a:r>
              <a:rPr lang="cs-CZ" sz="3200" b="1" dirty="0" smtClean="0"/>
              <a:t> Kelvin</a:t>
            </a:r>
            <a:br>
              <a:rPr lang="cs-CZ" sz="3200" b="1" dirty="0" smtClean="0"/>
            </a:br>
            <a:r>
              <a:rPr lang="cs-CZ" sz="2000" b="1" dirty="0" smtClean="0"/>
              <a:t>( 1824 – 1907 )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000" b="1" dirty="0" smtClean="0"/>
              <a:t>Britský matematik, fyzik a vynálezce. </a:t>
            </a:r>
          </a:p>
          <a:p>
            <a:r>
              <a:rPr lang="cs-CZ" sz="2000" b="1" dirty="0" smtClean="0"/>
              <a:t>Zavedl pojem absolutní teploty  / teplota, při které se pohyb částic uvnitř tělesa úplně zastaví /</a:t>
            </a:r>
          </a:p>
          <a:p>
            <a:r>
              <a:rPr lang="cs-CZ" sz="2000" b="1" dirty="0" smtClean="0"/>
              <a:t>Zabýval se tepelnou vodivostí látek.</a:t>
            </a:r>
          </a:p>
          <a:p>
            <a:r>
              <a:rPr lang="cs-CZ" sz="2000" b="1" dirty="0" smtClean="0"/>
              <a:t>Vyřešil konstrukci vysílacích a přijímacích přístrojů telegrafu, který měl spojit Evropu s Amerikou. Vyvinul nový druh kabelu spletený z měděných vláken a vyřešil izolaci.</a:t>
            </a:r>
          </a:p>
          <a:p>
            <a:r>
              <a:rPr lang="cs-CZ" sz="2000" b="1" dirty="0" smtClean="0"/>
              <a:t>Objevil zrcátkový galvanometr, zdokonalil buzolu. V roce 1901 vyslovil hypotézu o existenci kladně nabitého jádra atomu </a:t>
            </a:r>
            <a:r>
              <a:rPr lang="cs-CZ" sz="2000" dirty="0" smtClean="0"/>
              <a:t>/ reakce na nové objevy/</a:t>
            </a:r>
            <a:endParaRPr lang="cs-CZ" sz="2000" b="1" dirty="0" smtClean="0"/>
          </a:p>
          <a:p>
            <a:r>
              <a:rPr lang="cs-CZ" sz="2000" b="1" dirty="0" smtClean="0"/>
              <a:t>Celkem získal 70 patentů na různé vynálezy.</a:t>
            </a:r>
          </a:p>
          <a:p>
            <a:r>
              <a:rPr lang="cs-CZ" sz="2000" b="1" dirty="0" smtClean="0"/>
              <a:t>„ Ve fyzice už není co objevovat. Fyzikové budou mít na práci jen doplňování několika číslic za desetinnou čárkou v základních konstantách.“ </a:t>
            </a:r>
            <a:r>
              <a:rPr lang="cs-CZ" sz="2000" dirty="0" smtClean="0"/>
              <a:t>/ pronesl před koncem 19. století /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529223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Anders</a:t>
            </a:r>
            <a:r>
              <a:rPr lang="cs-CZ" sz="3200" b="1" dirty="0" smtClean="0"/>
              <a:t> Celsius</a:t>
            </a:r>
            <a:br>
              <a:rPr lang="cs-CZ" sz="3200" b="1" dirty="0" smtClean="0"/>
            </a:br>
            <a:r>
              <a:rPr lang="cs-CZ" sz="2000" b="1" dirty="0" smtClean="0"/>
              <a:t>( 1701 – 1744 )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000" b="1" dirty="0" smtClean="0"/>
              <a:t>Švédský astronom a fyzik.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Zjednodušil teploměrnou stupnici – od bodu tání ledu k bodu varu vody   ( za normálních atmosférických podmínek ) ji rozdělil na sto dílů.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Na jeho původní stupnici  byl bod tání ledu označen stovkou a bod varu vody nulou.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endParaRPr lang="cs-CZ" sz="2000" b="1" dirty="0" smtClean="0"/>
          </a:p>
          <a:p>
            <a:r>
              <a:rPr lang="cs-CZ" sz="2000" b="1" dirty="0" smtClean="0"/>
              <a:t>Tuto Celsiovu stupnici „otočil“ botanik Linné do dnešní podoby.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Ze své hvězdárny pozoroval systematicky Saturnovy měsíce, souvislost magnetických poruch s polární září, závislost výšky hladiny Baltického moře na poloze Měsíce a Slunce vůči Zemi,…..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97778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Archimedes </a:t>
            </a:r>
            <a:r>
              <a:rPr lang="cs-CZ" sz="3200" dirty="0" smtClean="0"/>
              <a:t>ze Syrakus</a:t>
            </a:r>
            <a:br>
              <a:rPr lang="cs-CZ" sz="3200" dirty="0" smtClean="0"/>
            </a:br>
            <a:r>
              <a:rPr lang="cs-CZ" sz="2000" b="1" dirty="0" smtClean="0"/>
              <a:t>( ? 287 – 212 př. n. l.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>
            <a:noAutofit/>
          </a:bodyPr>
          <a:lstStyle/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Většinu života strávil na Sicílii. </a:t>
            </a:r>
          </a:p>
          <a:p>
            <a:r>
              <a:rPr lang="cs-CZ" sz="2000" b="1" dirty="0" smtClean="0"/>
              <a:t>Vynikající matematik, ale také především největší fyzik a inženýr starověku.</a:t>
            </a:r>
          </a:p>
          <a:p>
            <a:r>
              <a:rPr lang="cs-CZ" sz="2000" b="1" dirty="0" smtClean="0"/>
              <a:t>Důsledně spojil matematiku s fyzikou a teorii s experimentem.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Položil základy nauky o rovnováze  těles a sil. </a:t>
            </a:r>
            <a:r>
              <a:rPr lang="cs-CZ" sz="2000" b="1" i="1" dirty="0" smtClean="0">
                <a:solidFill>
                  <a:srgbClr val="00B050"/>
                </a:solidFill>
              </a:rPr>
              <a:t>„ Dejte mi pevný bod </a:t>
            </a:r>
            <a:br>
              <a:rPr lang="cs-CZ" sz="2000" b="1" i="1" dirty="0" smtClean="0">
                <a:solidFill>
                  <a:srgbClr val="00B050"/>
                </a:solidFill>
              </a:rPr>
            </a:br>
            <a:r>
              <a:rPr lang="cs-CZ" sz="2000" b="1" i="1" dirty="0" smtClean="0">
                <a:solidFill>
                  <a:srgbClr val="00B050"/>
                </a:solidFill>
              </a:rPr>
              <a:t>ve vesmíru, a já pohnu zeměkoulí!“</a:t>
            </a:r>
          </a:p>
          <a:p>
            <a:endParaRPr lang="cs-CZ" sz="2000" b="1" dirty="0" smtClean="0"/>
          </a:p>
          <a:p>
            <a:pPr marL="0" indent="0">
              <a:buNone/>
            </a:pPr>
            <a:r>
              <a:rPr lang="cs-CZ" sz="1600" b="1" dirty="0" smtClean="0"/>
              <a:t>  </a:t>
            </a:r>
          </a:p>
          <a:p>
            <a:pPr marL="0" indent="0">
              <a:buNone/>
            </a:pPr>
            <a:r>
              <a:rPr lang="cs-CZ" sz="1600" b="1" dirty="0" smtClean="0"/>
              <a:t> 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94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Archimedes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348880"/>
            <a:ext cx="813690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Položil základy vědecké hydrostatiky. / </a:t>
            </a:r>
            <a:r>
              <a:rPr lang="cs-CZ" sz="2000" dirty="0"/>
              <a:t>Koruna panovníka </a:t>
            </a:r>
            <a:r>
              <a:rPr lang="cs-CZ" sz="2000" dirty="0" err="1"/>
              <a:t>Hierona</a:t>
            </a:r>
            <a:r>
              <a:rPr lang="cs-CZ" sz="2000" dirty="0"/>
              <a:t> </a:t>
            </a:r>
            <a:r>
              <a:rPr lang="cs-CZ" sz="2000" b="1" dirty="0"/>
              <a:t>/.</a:t>
            </a:r>
          </a:p>
          <a:p>
            <a:r>
              <a:rPr lang="cs-CZ" sz="2000" b="1" u="sng" dirty="0"/>
              <a:t>Archimedův pokus</a:t>
            </a:r>
            <a:r>
              <a:rPr lang="cs-CZ" sz="2000" b="1" dirty="0"/>
              <a:t>:  - do odměrné nádoby ponořil korunu a poté kus čistého zlata o stejné hmotnosti, jakou měla koruna. Ukázalo se, že koruna zvedla hladinu výš než zlato.</a:t>
            </a:r>
          </a:p>
          <a:p>
            <a:r>
              <a:rPr lang="cs-CZ" sz="2000" b="1" dirty="0"/>
              <a:t> </a:t>
            </a:r>
            <a:r>
              <a:rPr lang="cs-CZ" sz="2000" b="1" dirty="0">
                <a:solidFill>
                  <a:srgbClr val="FF0000"/>
                </a:solidFill>
              </a:rPr>
              <a:t>? Byla koruna z ryzího zlata?</a:t>
            </a:r>
            <a:r>
              <a:rPr lang="cs-CZ" sz="2000" b="1" dirty="0"/>
              <a:t>    </a:t>
            </a:r>
            <a:r>
              <a:rPr lang="cs-CZ" sz="2000" b="1" dirty="0">
                <a:solidFill>
                  <a:srgbClr val="00B0F0"/>
                </a:solidFill>
              </a:rPr>
              <a:t>Umíš zdůvodnit?    </a:t>
            </a:r>
            <a:r>
              <a:rPr lang="cs-CZ" sz="2000" b="1" dirty="0"/>
              <a:t>Předvedeš podobný pokus? </a:t>
            </a:r>
          </a:p>
          <a:p>
            <a:endParaRPr lang="cs-CZ" sz="2000" b="1" dirty="0"/>
          </a:p>
          <a:p>
            <a:r>
              <a:rPr lang="cs-CZ" sz="2000" b="1" dirty="0"/>
              <a:t>Za 2. punské války jeho válečné stroje pomáhaly odrážet útoky Římanů.</a:t>
            </a:r>
          </a:p>
          <a:p>
            <a:endParaRPr lang="cs-CZ" sz="2000" b="1" dirty="0"/>
          </a:p>
          <a:p>
            <a:r>
              <a:rPr lang="cs-CZ" sz="2000" b="1" dirty="0"/>
              <a:t>Zemřel </a:t>
            </a:r>
            <a:r>
              <a:rPr lang="cs-CZ" sz="2000" b="1" dirty="0" err="1"/>
              <a:t>proboden</a:t>
            </a:r>
            <a:r>
              <a:rPr lang="cs-CZ" sz="2000" b="1" dirty="0"/>
              <a:t> mečem římského vojáka, na kterého Archimedes, řešící nějaký problém pomocí geometrických obrazců načrtnutých v písku, vykřikl: „Muži, neruš mé kruhy!“</a:t>
            </a:r>
          </a:p>
        </p:txBody>
      </p:sp>
    </p:spTree>
    <p:extLst>
      <p:ext uri="{BB962C8B-B14F-4D97-AF65-F5344CB8AC3E}">
        <p14:creationId xmlns:p14="http://schemas.microsoft.com/office/powerpoint/2010/main" val="31157080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André Marie Ampére</a:t>
            </a:r>
            <a:br>
              <a:rPr lang="cs-CZ" sz="3200" b="1" dirty="0" smtClean="0"/>
            </a:br>
            <a:r>
              <a:rPr lang="cs-CZ" sz="2000" b="1" dirty="0" smtClean="0"/>
              <a:t>( 1775 – 1836 )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solidFill>
            <a:schemeClr val="accent3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Všestranný francouzský vědec.</a:t>
            </a:r>
          </a:p>
          <a:p>
            <a:r>
              <a:rPr lang="cs-CZ" sz="2000" b="1" dirty="0" smtClean="0"/>
              <a:t>Je po něm pojmenována jednotka   </a:t>
            </a:r>
            <a:r>
              <a:rPr lang="cs-CZ" sz="2000" b="1" dirty="0" smtClean="0">
                <a:solidFill>
                  <a:srgbClr val="FF0000"/>
                </a:solidFill>
              </a:rPr>
              <a:t>- - - - - - - - - - - -  - - - - - -.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Praktickým uplatněním jeho formulace pravidla pravé ruky / </a:t>
            </a:r>
            <a:r>
              <a:rPr lang="cs-CZ" sz="1600" b="1" dirty="0" smtClean="0"/>
              <a:t>orientace</a:t>
            </a:r>
            <a:r>
              <a:rPr lang="cs-CZ" sz="2000" b="1" dirty="0" smtClean="0"/>
              <a:t> </a:t>
            </a:r>
            <a:r>
              <a:rPr lang="cs-CZ" sz="1600" b="1" dirty="0" smtClean="0"/>
              <a:t>siločar magnetického pole </a:t>
            </a:r>
            <a:r>
              <a:rPr lang="cs-CZ" sz="2000" b="1" dirty="0" smtClean="0"/>
              <a:t>/ se stal jedním z otců </a:t>
            </a:r>
            <a:r>
              <a:rPr lang="cs-CZ" sz="2000" b="1" i="1" dirty="0" smtClean="0"/>
              <a:t>telegrafu.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Jeho hlavní zásluhou zůstává nauka o pohyblivých elektrických nábojích a jevech, které závisejí na proměnlivých elektrických a magnetických polích.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Značnou pozornost věnoval i zemskému magnetismu, který uváděl do vztahu s pohybem Země kolem Slunce.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656351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Heinrich Rudolf Hertz</a:t>
            </a:r>
            <a:br>
              <a:rPr lang="cs-CZ" sz="3200" b="1" dirty="0" smtClean="0"/>
            </a:br>
            <a:r>
              <a:rPr lang="cs-CZ" sz="2000" b="1" dirty="0" smtClean="0"/>
              <a:t>( 1857 – 1894 )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b="1" dirty="0" smtClean="0"/>
              <a:t>Německý fyzik</a:t>
            </a:r>
          </a:p>
          <a:p>
            <a:pPr marL="0" indent="0">
              <a:buNone/>
            </a:pPr>
            <a:endParaRPr lang="cs-CZ" sz="2000" b="1" dirty="0" smtClean="0"/>
          </a:p>
          <a:p>
            <a:r>
              <a:rPr lang="cs-CZ" sz="2000" b="1" u="sng" dirty="0" smtClean="0"/>
              <a:t>Pokusem</a:t>
            </a:r>
            <a:r>
              <a:rPr lang="cs-CZ" sz="2000" b="1" dirty="0" smtClean="0"/>
              <a:t> dokázal 15 let Maxwellem </a:t>
            </a:r>
            <a:r>
              <a:rPr lang="cs-CZ" sz="2000" b="1" dirty="0" smtClean="0">
                <a:solidFill>
                  <a:srgbClr val="0070C0"/>
                </a:solidFill>
              </a:rPr>
              <a:t>formulovanou</a:t>
            </a:r>
            <a:r>
              <a:rPr lang="cs-CZ" sz="2000" b="1" dirty="0" smtClean="0"/>
              <a:t> vlnovou teorii elektřiny.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Elektromagnetické vlny nejen </a:t>
            </a:r>
            <a:r>
              <a:rPr lang="cs-CZ" sz="2000" b="1" dirty="0" smtClean="0">
                <a:solidFill>
                  <a:srgbClr val="0070C0"/>
                </a:solidFill>
              </a:rPr>
              <a:t>experimentálně</a:t>
            </a:r>
            <a:r>
              <a:rPr lang="cs-CZ" sz="2000" b="1" dirty="0" smtClean="0"/>
              <a:t> potvrdil, ale i měřil, odrážel dutými zrcadly a lámal v hranolech.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Nepřipisoval svému objevu praktický význam a jeho technickými </a:t>
            </a:r>
            <a:r>
              <a:rPr lang="cs-CZ" sz="2000" b="1" dirty="0" smtClean="0">
                <a:solidFill>
                  <a:srgbClr val="0070C0"/>
                </a:solidFill>
              </a:rPr>
              <a:t>aplikacemi</a:t>
            </a:r>
            <a:r>
              <a:rPr lang="cs-CZ" sz="2000" b="1" dirty="0" smtClean="0"/>
              <a:t> se nezabýval.  </a:t>
            </a:r>
          </a:p>
          <a:p>
            <a:endParaRPr lang="cs-CZ" sz="2000" b="1" dirty="0"/>
          </a:p>
          <a:p>
            <a:r>
              <a:rPr lang="cs-CZ" sz="2000" b="1" dirty="0" smtClean="0"/>
              <a:t>Až jeho následovníci objev rozvinuli – např. sestrojení elektronky, která umožnila bezdrátový přenos řeči a hudby.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Víš co znamenají barevně vyznačená slova?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098889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Albert Einstein</a:t>
            </a:r>
            <a:br>
              <a:rPr lang="cs-CZ" sz="3200" b="1" dirty="0" smtClean="0"/>
            </a:br>
            <a:r>
              <a:rPr lang="cs-CZ" sz="2000" b="1" dirty="0" smtClean="0"/>
              <a:t>( 1879 – 1955 )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solidFill>
                <a:schemeClr val="accent2">
                  <a:lumMod val="20000"/>
                  <a:lumOff val="80000"/>
                </a:schemeClr>
              </a:solidFill>
              <a:ln>
                <a:solidFill>
                  <a:srgbClr val="FF0000"/>
                </a:solidFill>
              </a:ln>
            </p:spPr>
            <p:txBody>
              <a:bodyPr>
                <a:normAutofit/>
              </a:bodyPr>
              <a:lstStyle/>
              <a:p>
                <a:r>
                  <a:rPr lang="cs-CZ" sz="1800" b="1" dirty="0" smtClean="0"/>
                  <a:t>Původem německý fyzik, jeden z největších vědců všech dob. Od konce roku 1933 žil v USA, protože jako Žid musel po nástupu Hitlera k moci Německo opustit.</a:t>
                </a:r>
              </a:p>
              <a:p>
                <a:pPr marL="0" indent="0">
                  <a:buNone/>
                </a:pPr>
                <a:endParaRPr lang="cs-CZ" sz="1800" b="1" dirty="0" smtClean="0"/>
              </a:p>
              <a:p>
                <a:r>
                  <a:rPr lang="cs-CZ" sz="2000" b="1" dirty="0" smtClean="0"/>
                  <a:t>Tvůrce teorie relativity – </a:t>
                </a:r>
                <a:r>
                  <a:rPr lang="cs-CZ" sz="2000" b="1" i="1" dirty="0" smtClean="0"/>
                  <a:t>prostor a čas nejsou na sobě nezávislé veličiny</a:t>
                </a:r>
                <a:r>
                  <a:rPr lang="cs-CZ" sz="2000" b="1" dirty="0" smtClean="0"/>
                  <a:t>.</a:t>
                </a:r>
              </a:p>
              <a:p>
                <a:pPr marL="0" indent="0">
                  <a:buNone/>
                </a:pPr>
                <a:r>
                  <a:rPr lang="cs-CZ" sz="1800" b="1" dirty="0" smtClean="0"/>
                  <a:t>       Je jedním z hlavních teoretických základů v oblasti uvolňování atomové energie.</a:t>
                </a:r>
              </a:p>
              <a:p>
                <a:endParaRPr lang="cs-CZ" sz="2800" b="1" dirty="0" smtClean="0">
                  <a:solidFill>
                    <a:srgbClr val="FF0000"/>
                  </a:solidFill>
                </a:endParaRPr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E = m .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𝐜</m:t>
                        </m:r>
                      </m:e>
                      <m:sup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    </a:t>
                </a:r>
                <a:r>
                  <a:rPr lang="cs-CZ" sz="2000" b="1" dirty="0" smtClean="0"/>
                  <a:t>c – rychlost světla ve vzduchoprázdnu</a:t>
                </a:r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B050"/>
                    </a:solidFill>
                  </a:rPr>
                  <a:t>?</a:t>
                </a:r>
                <a:r>
                  <a:rPr lang="cs-CZ" sz="2000" b="1" dirty="0" smtClean="0">
                    <a:solidFill>
                      <a:srgbClr val="00B050"/>
                    </a:solidFill>
                  </a:rPr>
                  <a:t> Víš jaká veličina se skrývá pod písmenem </a:t>
                </a:r>
                <a:r>
                  <a:rPr lang="cs-CZ" sz="2800" b="1" dirty="0" smtClean="0">
                    <a:solidFill>
                      <a:srgbClr val="00B050"/>
                    </a:solidFill>
                  </a:rPr>
                  <a:t>E</a:t>
                </a:r>
                <a:r>
                  <a:rPr lang="cs-CZ" sz="2000" b="1" dirty="0" smtClean="0">
                    <a:solidFill>
                      <a:srgbClr val="00B050"/>
                    </a:solidFill>
                  </a:rPr>
                  <a:t> a </a:t>
                </a:r>
                <a:r>
                  <a:rPr lang="cs-CZ" sz="2800" b="1" dirty="0" smtClean="0">
                    <a:solidFill>
                      <a:srgbClr val="00B050"/>
                    </a:solidFill>
                  </a:rPr>
                  <a:t>m?</a:t>
                </a:r>
              </a:p>
              <a:p>
                <a:endParaRPr lang="cs-CZ" sz="2000" b="1" dirty="0" smtClean="0"/>
              </a:p>
              <a:p>
                <a:endParaRPr lang="cs-CZ" sz="2000" b="1" dirty="0" smtClean="0"/>
              </a:p>
              <a:p>
                <a:endParaRPr lang="cs-CZ" sz="2000" b="1" dirty="0" smtClean="0"/>
              </a:p>
              <a:p>
                <a:pPr marL="0" indent="0">
                  <a:buNone/>
                </a:pPr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05" t="-538" r="-962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32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smtClean="0"/>
              <a:t>SOUČEK</a:t>
            </a:r>
            <a:r>
              <a:rPr lang="cs-CZ" sz="2000" b="1" dirty="0" smtClean="0"/>
              <a:t>, Ludvík. </a:t>
            </a:r>
            <a:r>
              <a:rPr lang="cs-CZ" sz="2000" b="1" i="1" dirty="0" smtClean="0"/>
              <a:t>Kdo byl kdo, I. a II. díl.</a:t>
            </a:r>
            <a:r>
              <a:rPr lang="cs-CZ" sz="2000" b="1" dirty="0" smtClean="0"/>
              <a:t> 5945. publikace KMČ Albatros. Praha 1981. </a:t>
            </a:r>
          </a:p>
          <a:p>
            <a:r>
              <a:rPr lang="cs-CZ" sz="2000" b="1" dirty="0" smtClean="0"/>
              <a:t>HAŠKOVEC, Vít, MULLER, Ondřej. </a:t>
            </a:r>
            <a:r>
              <a:rPr lang="cs-CZ" sz="2000" b="1" i="1" dirty="0" smtClean="0"/>
              <a:t>Galerie géniů aneb kdo byl kdo.</a:t>
            </a:r>
          </a:p>
          <a:p>
            <a:pPr marL="0" indent="0">
              <a:buNone/>
            </a:pPr>
            <a:r>
              <a:rPr lang="cs-CZ" sz="2000" b="1" i="1" dirty="0"/>
              <a:t> </a:t>
            </a:r>
            <a:r>
              <a:rPr lang="cs-CZ" sz="2000" b="1" i="1" dirty="0" smtClean="0"/>
              <a:t>     </a:t>
            </a:r>
            <a:r>
              <a:rPr lang="cs-CZ" sz="2000" b="1" dirty="0" smtClean="0"/>
              <a:t>8848. publikace KMČ Albatros. Praha 1999</a:t>
            </a:r>
          </a:p>
          <a:p>
            <a:r>
              <a:rPr lang="cs-CZ" sz="2000" b="1" i="1" dirty="0" smtClean="0"/>
              <a:t>Slavné osobnosti – Velká obrazová encyklopedie.</a:t>
            </a:r>
            <a:r>
              <a:rPr lang="cs-CZ" sz="2000" b="1" dirty="0" smtClean="0"/>
              <a:t> 3. vydání. Nakladatelství Svojtka &amp; Co., 2002. Z anglického vydání „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Oxford </a:t>
            </a:r>
            <a:r>
              <a:rPr lang="cs-CZ" sz="2000" b="1" dirty="0" err="1" smtClean="0"/>
              <a:t>Children´s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Book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Famous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People</a:t>
            </a:r>
            <a:r>
              <a:rPr lang="cs-CZ" sz="2000" b="1" dirty="0" smtClean="0"/>
              <a:t>“.</a:t>
            </a:r>
          </a:p>
          <a:p>
            <a:r>
              <a:rPr lang="cs-CZ" sz="2000" b="1" dirty="0" smtClean="0"/>
              <a:t>BIERMANN, Karel a HANUS, František.</a:t>
            </a:r>
            <a:r>
              <a:rPr lang="cs-CZ" sz="2000" b="1" i="1" dirty="0" smtClean="0"/>
              <a:t> Kronika techniky.</a:t>
            </a:r>
            <a:r>
              <a:rPr lang="cs-CZ" sz="2000" b="1" dirty="0" smtClean="0"/>
              <a:t> 3. doplněné vydání. Praha: Fortuna </a:t>
            </a:r>
            <a:r>
              <a:rPr lang="cs-CZ" sz="2000" b="1" dirty="0" err="1" smtClean="0"/>
              <a:t>Print</a:t>
            </a:r>
            <a:r>
              <a:rPr lang="cs-CZ" sz="2000" b="1" dirty="0" smtClean="0"/>
              <a:t>, spol. s. r. o., 1993. Z německého originálu </a:t>
            </a:r>
            <a:r>
              <a:rPr lang="cs-CZ" sz="2000" b="1" dirty="0" err="1" smtClean="0"/>
              <a:t>Chrinik</a:t>
            </a:r>
            <a:r>
              <a:rPr lang="cs-CZ" sz="2000" b="1" dirty="0" smtClean="0"/>
              <a:t> der Technik. Dortmund 1989.</a:t>
            </a:r>
            <a:r>
              <a:rPr lang="cs-CZ" sz="2000" b="1" i="1" dirty="0" smtClean="0"/>
              <a:t>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95335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477</TotalTime>
  <Words>1365</Words>
  <Application>Microsoft Office PowerPoint</Application>
  <PresentationFormat>Předvádění na obrazovce (4:3)</PresentationFormat>
  <Paragraphs>156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Isaac Newton ( 1643 – 1727 )</vt:lpstr>
      <vt:lpstr>Blaise Pascal ( 1623 – 1662 )</vt:lpstr>
      <vt:lpstr>James Prescott Joule ( 1818 – 1889 )</vt:lpstr>
      <vt:lpstr>Alessandro Volta ( 1745 – 1827 )</vt:lpstr>
      <vt:lpstr>Georg Simon Ohm ( 1787 – 1854 )</vt:lpstr>
      <vt:lpstr>Giovanni Evangelista Torricelli ( 1608 – 1647 )</vt:lpstr>
      <vt:lpstr>James Watt ( 1736 – 1819 )</vt:lpstr>
      <vt:lpstr>William Thomson -  lord Kelvin ( 1824 – 1907 )</vt:lpstr>
      <vt:lpstr>Anders Celsius ( 1701 – 1744 )</vt:lpstr>
      <vt:lpstr>Archimedes ze Syrakus ( ? 287 – 212 př. n. l. )</vt:lpstr>
      <vt:lpstr>Archimedes</vt:lpstr>
      <vt:lpstr>André Marie Ampére ( 1775 – 1836 )</vt:lpstr>
      <vt:lpstr>Heinrich Rudolf Hertz ( 1857 – 1894 )</vt:lpstr>
      <vt:lpstr>Albert Einstein ( 1879 – 1955 )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Významní fyzikové</dc:title>
  <dc:creator>Jaroslava Vondráčková</dc:creator>
  <cp:lastModifiedBy>Petr Chvojka</cp:lastModifiedBy>
  <cp:revision>55</cp:revision>
  <dcterms:created xsi:type="dcterms:W3CDTF">2011-03-28T13:33:44Z</dcterms:created>
  <dcterms:modified xsi:type="dcterms:W3CDTF">2012-04-10T15:11:09Z</dcterms:modified>
</cp:coreProperties>
</file>