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60" r:id="rId2"/>
    <p:sldId id="269" r:id="rId3"/>
    <p:sldId id="265" r:id="rId4"/>
    <p:sldId id="266" r:id="rId5"/>
    <p:sldId id="267" r:id="rId6"/>
    <p:sldId id="264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C1B7E1-1E0F-4657-A68C-8C3D86652557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EB9F11-F06E-4D61-A995-166605B68D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26763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fld id="{D85B87F8-7C25-45F8-88A6-76C67413F3C3}" type="slidenum">
              <a:rPr lang="cs-CZ"/>
              <a:pPr eaLnBrk="1" hangingPunct="1"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501008"/>
            <a:ext cx="7772400" cy="1470025"/>
          </a:xfrm>
        </p:spPr>
        <p:txBody>
          <a:bodyPr>
            <a:normAutofit/>
          </a:bodyPr>
          <a:lstStyle/>
          <a:p>
            <a:pPr algn="ctr">
              <a:defRPr/>
            </a:pPr>
            <a:r>
              <a:rPr lang="cs-CZ" sz="3600" dirty="0" smtClean="0"/>
              <a:t>VY_32_INOVACE_05_</a:t>
            </a:r>
            <a:br>
              <a:rPr lang="cs-CZ" sz="3600" dirty="0" smtClean="0"/>
            </a:br>
            <a:r>
              <a:rPr lang="cs-CZ" sz="3600" dirty="0" smtClean="0"/>
              <a:t>Násobení a dělení do100</a:t>
            </a:r>
            <a:endParaRPr lang="cs-CZ" sz="3600" dirty="0"/>
          </a:p>
        </p:txBody>
      </p:sp>
      <p:pic>
        <p:nvPicPr>
          <p:cNvPr id="512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333375"/>
            <a:ext cx="6080125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4" name="TextovéPole 4"/>
          <p:cNvSpPr txBox="1">
            <a:spLocks noChangeArrowheads="1"/>
          </p:cNvSpPr>
          <p:nvPr/>
        </p:nvSpPr>
        <p:spPr bwMode="auto">
          <a:xfrm>
            <a:off x="385601" y="1860839"/>
            <a:ext cx="8372805" cy="15081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cs-CZ" sz="3200" dirty="0" smtClean="0"/>
              <a:t>Matematika a její aplikace</a:t>
            </a:r>
          </a:p>
          <a:p>
            <a:pPr algn="ctr" eaLnBrk="1" hangingPunct="1"/>
            <a:r>
              <a:rPr lang="cs-CZ" sz="3200" dirty="0" smtClean="0"/>
              <a:t>3. až 5. ročník</a:t>
            </a:r>
          </a:p>
          <a:p>
            <a:pPr algn="ctr" eaLnBrk="1" hangingPunct="1"/>
            <a:r>
              <a:rPr lang="cs-CZ" sz="2800" dirty="0" smtClean="0"/>
              <a:t>Téma: Dělení v oboru násobilky do 100 - opakování</a:t>
            </a:r>
            <a:endParaRPr lang="cs-CZ" sz="2800" dirty="0"/>
          </a:p>
        </p:txBody>
      </p:sp>
      <p:sp>
        <p:nvSpPr>
          <p:cNvPr id="5125" name="TextovéPole 5"/>
          <p:cNvSpPr txBox="1">
            <a:spLocks noChangeArrowheads="1"/>
          </p:cNvSpPr>
          <p:nvPr/>
        </p:nvSpPr>
        <p:spPr bwMode="auto">
          <a:xfrm>
            <a:off x="2773363" y="5157788"/>
            <a:ext cx="4030885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3200" dirty="0"/>
              <a:t>Ing. Hana </a:t>
            </a:r>
            <a:r>
              <a:rPr lang="cs-CZ" sz="3200" dirty="0" smtClean="0"/>
              <a:t>Adamcová</a:t>
            </a:r>
          </a:p>
          <a:p>
            <a:pPr eaLnBrk="1" hangingPunct="1"/>
            <a:r>
              <a:rPr lang="cs-CZ" sz="3200" dirty="0" smtClean="0"/>
              <a:t>Vytvořeno: 2011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225542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62960" y="548680"/>
            <a:ext cx="8568952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>
                  <a:solidFill>
                    <a:schemeClr val="accent6">
                      <a:lumMod val="75000"/>
                    </a:schemeClr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50000" endPos="50000" dist="5000" dir="5400000" sy="-100000" rotWithShape="0"/>
                </a:effectLst>
              </a:rPr>
              <a:t>Anotace</a:t>
            </a:r>
            <a:endParaRPr lang="cs-CZ" sz="5400" b="1" cap="all" spc="0" dirty="0">
              <a:ln w="0">
                <a:solidFill>
                  <a:schemeClr val="accent6">
                    <a:lumMod val="75000"/>
                  </a:schemeClr>
                </a:solidFill>
              </a:ln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2276872"/>
            <a:ext cx="822035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Prezentace je určena pro žáky 3. až 5. ročníku k opakování dělení v oboru do 100.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196236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51520" y="1318022"/>
            <a:ext cx="1584176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20 : 5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42 : 6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18 : 9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32 : 4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42 : 7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40 : 5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16 : 8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27 : 9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28 : 4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54 : 9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30 : 6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21 : 7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987823" y="1318022"/>
            <a:ext cx="1728193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50 : 10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45 :   5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49 :   7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27 :   9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48 :   6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24 :   8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35 :   7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36 :   6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63 :   9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32 :   4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16 :   8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   :   1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476672"/>
            <a:ext cx="73448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do 100 - opakování</a:t>
            </a:r>
            <a:endParaRPr lang="cs-CZ" sz="28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228184" y="1367901"/>
            <a:ext cx="1584176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70 : 7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35 : 5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90 : 9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40 : 8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12 : 6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30 : 5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40 : 5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63 : 7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60 : 6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49 : 7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54 : 6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24 : 3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958664" y="1307115"/>
            <a:ext cx="618157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4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7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2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8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6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8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2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3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7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6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5</a:t>
            </a:r>
          </a:p>
          <a:p>
            <a:r>
              <a:rPr lang="cs-CZ" sz="2800" b="1" dirty="0">
                <a:solidFill>
                  <a:srgbClr val="00B0F0"/>
                </a:solidFill>
              </a:rPr>
              <a:t>3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972956" y="1307114"/>
            <a:ext cx="394660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5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9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7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3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8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3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5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6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7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8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2</a:t>
            </a:r>
          </a:p>
          <a:p>
            <a:r>
              <a:rPr lang="cs-CZ" sz="2800" b="1" dirty="0">
                <a:solidFill>
                  <a:srgbClr val="7030A0"/>
                </a:solidFill>
              </a:rPr>
              <a:t>4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7942081" y="1307113"/>
            <a:ext cx="604653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5"/>
                </a:solidFill>
              </a:rPr>
              <a:t>10</a:t>
            </a:r>
          </a:p>
          <a:p>
            <a:r>
              <a:rPr lang="cs-CZ" sz="2800" b="1" dirty="0" smtClean="0">
                <a:solidFill>
                  <a:schemeClr val="accent5"/>
                </a:solidFill>
              </a:rPr>
              <a:t>7</a:t>
            </a:r>
          </a:p>
          <a:p>
            <a:r>
              <a:rPr lang="cs-CZ" sz="2800" b="1" dirty="0" smtClean="0">
                <a:solidFill>
                  <a:schemeClr val="accent5"/>
                </a:solidFill>
              </a:rPr>
              <a:t>10</a:t>
            </a:r>
          </a:p>
          <a:p>
            <a:r>
              <a:rPr lang="cs-CZ" sz="2800" b="1" dirty="0" smtClean="0">
                <a:solidFill>
                  <a:schemeClr val="accent5"/>
                </a:solidFill>
              </a:rPr>
              <a:t>5</a:t>
            </a:r>
          </a:p>
          <a:p>
            <a:r>
              <a:rPr lang="cs-CZ" sz="2800" b="1" dirty="0" smtClean="0">
                <a:solidFill>
                  <a:schemeClr val="accent5"/>
                </a:solidFill>
              </a:rPr>
              <a:t>2</a:t>
            </a:r>
          </a:p>
          <a:p>
            <a:r>
              <a:rPr lang="cs-CZ" sz="2800" b="1" dirty="0" smtClean="0">
                <a:solidFill>
                  <a:schemeClr val="accent5"/>
                </a:solidFill>
              </a:rPr>
              <a:t>6</a:t>
            </a:r>
          </a:p>
          <a:p>
            <a:r>
              <a:rPr lang="cs-CZ" sz="2800" b="1" dirty="0" smtClean="0">
                <a:solidFill>
                  <a:schemeClr val="accent5"/>
                </a:solidFill>
              </a:rPr>
              <a:t>8</a:t>
            </a:r>
          </a:p>
          <a:p>
            <a:r>
              <a:rPr lang="cs-CZ" sz="2800" b="1" dirty="0" smtClean="0">
                <a:solidFill>
                  <a:schemeClr val="accent5"/>
                </a:solidFill>
              </a:rPr>
              <a:t>9</a:t>
            </a:r>
          </a:p>
          <a:p>
            <a:r>
              <a:rPr lang="cs-CZ" sz="2800" b="1" dirty="0" smtClean="0">
                <a:solidFill>
                  <a:schemeClr val="accent5"/>
                </a:solidFill>
              </a:rPr>
              <a:t>10</a:t>
            </a:r>
          </a:p>
          <a:p>
            <a:r>
              <a:rPr lang="cs-CZ" sz="2800" b="1" dirty="0" smtClean="0">
                <a:solidFill>
                  <a:schemeClr val="accent5"/>
                </a:solidFill>
              </a:rPr>
              <a:t>7</a:t>
            </a:r>
          </a:p>
          <a:p>
            <a:r>
              <a:rPr lang="cs-CZ" sz="2800" b="1" dirty="0" smtClean="0">
                <a:solidFill>
                  <a:schemeClr val="accent5"/>
                </a:solidFill>
              </a:rPr>
              <a:t>9</a:t>
            </a:r>
          </a:p>
          <a:p>
            <a:r>
              <a:rPr lang="cs-CZ" sz="2800" b="1" dirty="0">
                <a:solidFill>
                  <a:schemeClr val="accent5"/>
                </a:solidFill>
              </a:rPr>
              <a:t>8</a:t>
            </a:r>
          </a:p>
        </p:txBody>
      </p:sp>
    </p:spTree>
    <p:extLst>
      <p:ext uri="{BB962C8B-B14F-4D97-AF65-F5344CB8AC3E}">
        <p14:creationId xmlns:p14="http://schemas.microsoft.com/office/powerpoint/2010/main" val="6823140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2" grpId="0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51520" y="1318022"/>
            <a:ext cx="1584176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20 : 4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42 : 7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18 : 2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32 : 8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42 : 6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40 : 8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16 : 4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27 : 3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28 : 7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54 : 6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30 : 5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21 : 3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917485" y="1307116"/>
            <a:ext cx="1728193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50 : 5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45 : 9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49 : 7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27 : 3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48 : 8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24 : 3=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35 : 5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36 : 6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63 : 7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32 : 8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16 : 2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   : 4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476672"/>
            <a:ext cx="73448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do 100 - opakování</a:t>
            </a:r>
            <a:endParaRPr lang="cs-CZ" sz="28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228184" y="1367901"/>
            <a:ext cx="1584176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70 : 7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35 : 7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90 : 9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40 : 5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12 : 3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30 : 6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40 : 4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63 : 9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60 : 6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49 : 7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54 : 9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24 : 6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136481" y="1347402"/>
            <a:ext cx="618157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5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6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9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4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7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5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4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9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4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9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6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7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834978" y="1285728"/>
            <a:ext cx="604653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10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5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7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9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6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8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7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6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9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4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8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1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170275" y="1399198"/>
            <a:ext cx="604653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5"/>
                </a:solidFill>
              </a:rPr>
              <a:t>10</a:t>
            </a:r>
          </a:p>
          <a:p>
            <a:r>
              <a:rPr lang="cs-CZ" sz="2800" b="1" dirty="0" smtClean="0">
                <a:solidFill>
                  <a:schemeClr val="accent5"/>
                </a:solidFill>
              </a:rPr>
              <a:t>5</a:t>
            </a:r>
          </a:p>
          <a:p>
            <a:r>
              <a:rPr lang="cs-CZ" sz="2800" b="1" dirty="0" smtClean="0">
                <a:solidFill>
                  <a:schemeClr val="accent5"/>
                </a:solidFill>
              </a:rPr>
              <a:t>10</a:t>
            </a:r>
          </a:p>
          <a:p>
            <a:r>
              <a:rPr lang="cs-CZ" sz="2800" b="1" dirty="0" smtClean="0">
                <a:solidFill>
                  <a:schemeClr val="accent5"/>
                </a:solidFill>
              </a:rPr>
              <a:t>8</a:t>
            </a:r>
          </a:p>
          <a:p>
            <a:r>
              <a:rPr lang="cs-CZ" sz="2800" b="1" dirty="0" smtClean="0">
                <a:solidFill>
                  <a:schemeClr val="accent5"/>
                </a:solidFill>
              </a:rPr>
              <a:t>4</a:t>
            </a:r>
          </a:p>
          <a:p>
            <a:r>
              <a:rPr lang="cs-CZ" sz="2800" b="1" dirty="0" smtClean="0">
                <a:solidFill>
                  <a:schemeClr val="accent5"/>
                </a:solidFill>
              </a:rPr>
              <a:t>5</a:t>
            </a:r>
          </a:p>
          <a:p>
            <a:r>
              <a:rPr lang="cs-CZ" sz="2800" b="1" dirty="0" smtClean="0">
                <a:solidFill>
                  <a:schemeClr val="accent5"/>
                </a:solidFill>
              </a:rPr>
              <a:t>10</a:t>
            </a:r>
          </a:p>
          <a:p>
            <a:r>
              <a:rPr lang="cs-CZ" sz="2800" b="1" dirty="0" smtClean="0">
                <a:solidFill>
                  <a:schemeClr val="accent5"/>
                </a:solidFill>
              </a:rPr>
              <a:t>7</a:t>
            </a:r>
          </a:p>
          <a:p>
            <a:r>
              <a:rPr lang="cs-CZ" sz="2800" b="1" dirty="0" smtClean="0">
                <a:solidFill>
                  <a:schemeClr val="accent5"/>
                </a:solidFill>
              </a:rPr>
              <a:t>10</a:t>
            </a:r>
          </a:p>
          <a:p>
            <a:r>
              <a:rPr lang="cs-CZ" sz="2800" b="1" dirty="0" smtClean="0">
                <a:solidFill>
                  <a:schemeClr val="accent5"/>
                </a:solidFill>
              </a:rPr>
              <a:t>7</a:t>
            </a:r>
          </a:p>
          <a:p>
            <a:r>
              <a:rPr lang="cs-CZ" sz="2800" b="1" dirty="0" smtClean="0">
                <a:solidFill>
                  <a:schemeClr val="accent5"/>
                </a:solidFill>
              </a:rPr>
              <a:t>6</a:t>
            </a:r>
          </a:p>
          <a:p>
            <a:r>
              <a:rPr lang="cs-CZ" sz="2800" b="1" dirty="0" smtClean="0">
                <a:solidFill>
                  <a:schemeClr val="accent5"/>
                </a:solidFill>
              </a:rPr>
              <a:t>4</a:t>
            </a:r>
            <a:endParaRPr lang="cs-CZ" sz="2800" b="1" dirty="0">
              <a:solidFill>
                <a:schemeClr val="accent5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9861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2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755576" y="1331734"/>
            <a:ext cx="1584176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25 : 5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48 : 6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18 : 9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36 : 4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45 : 9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15 : 5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72 : 8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18 : 9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28 </a:t>
            </a:r>
            <a:r>
              <a:rPr lang="cs-CZ" sz="280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: 7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54 : 6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30 : 3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0   : 7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508103" y="1323564"/>
            <a:ext cx="1728193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10 : 5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81 : 9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64 : 8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48 : 6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54 : 9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24 : 4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49 : 7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18 : 6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63 : 7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36 : 6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16 : 2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42  : 7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476672"/>
            <a:ext cx="73448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do 100 - opakování</a:t>
            </a:r>
            <a:endParaRPr lang="cs-CZ" sz="28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533825" y="1323564"/>
            <a:ext cx="93610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5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8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2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9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5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3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9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2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4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9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10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0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382857" y="1331734"/>
            <a:ext cx="394660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2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9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8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8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6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6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7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3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9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6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8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6</a:t>
            </a:r>
            <a:endParaRPr lang="cs-CZ" sz="28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0430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2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51519" y="1318022"/>
            <a:ext cx="1770285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20 : 5 = 5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42 : 6 = 7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18 : 9 = 3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32 : 4 = 8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42 : 7 = 6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40 : 5 = 7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16 : 8 = 3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27 : 9 = 3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28 : 4 = 7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54 : 9 = 8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30 : 6 = 5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21 : 7 = 3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987823" y="1318022"/>
            <a:ext cx="2016225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50 : 10 = 5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45 :   5 = 8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49 :   7 = 7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27 :   9 = 4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48 :   6 = 7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24 :   8 = 3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35 :   7 = 5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36 :   6 = 7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63 :   9 = 8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32 :   4 = 8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16 :   8 = 2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   :   1 = 1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476672"/>
            <a:ext cx="73448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Oprav chyby</a:t>
            </a:r>
            <a:endParaRPr lang="cs-CZ" sz="28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228184" y="1367901"/>
            <a:ext cx="1872208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70 : 7 = 7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35 : 5 = 7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90 : 9 = 10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40 : 8 = 4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12 : 6 = 3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30 : 5 = 3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40 : 5 = 7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63 : 7 = 9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60 : 6 = 10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49 : 7 = 4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54 : 6 = 8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24 : 3 = 6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021805" y="1318022"/>
            <a:ext cx="394660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4</a:t>
            </a:r>
          </a:p>
          <a:p>
            <a:endParaRPr lang="cs-CZ" sz="2800" b="1" dirty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2</a:t>
            </a:r>
          </a:p>
          <a:p>
            <a:endParaRPr lang="cs-CZ" sz="2800" b="1" dirty="0">
              <a:solidFill>
                <a:srgbClr val="FF0000"/>
              </a:solidFill>
            </a:endParaRPr>
          </a:p>
          <a:p>
            <a:endParaRPr lang="cs-CZ" sz="2800" b="1" dirty="0" smtClean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8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2</a:t>
            </a:r>
          </a:p>
          <a:p>
            <a:endParaRPr lang="cs-CZ" sz="2800" b="1" dirty="0">
              <a:solidFill>
                <a:srgbClr val="FF0000"/>
              </a:solidFill>
            </a:endParaRPr>
          </a:p>
          <a:p>
            <a:endParaRPr lang="cs-CZ" sz="2800" b="1" dirty="0" smtClean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6</a:t>
            </a:r>
          </a:p>
          <a:p>
            <a:endParaRPr lang="cs-CZ" sz="2800" b="1" dirty="0">
              <a:solidFill>
                <a:srgbClr val="FF0000"/>
              </a:solidFill>
            </a:endParaRPr>
          </a:p>
          <a:p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04048" y="1318022"/>
            <a:ext cx="394660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b="1" dirty="0" smtClean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9</a:t>
            </a:r>
          </a:p>
          <a:p>
            <a:endParaRPr lang="cs-CZ" sz="2800" b="1" dirty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3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8</a:t>
            </a:r>
          </a:p>
          <a:p>
            <a:endParaRPr lang="cs-CZ" sz="2800" b="1" dirty="0">
              <a:solidFill>
                <a:srgbClr val="FF0000"/>
              </a:solidFill>
            </a:endParaRPr>
          </a:p>
          <a:p>
            <a:endParaRPr lang="cs-CZ" sz="2800" b="1" dirty="0" smtClean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6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7</a:t>
            </a:r>
          </a:p>
          <a:p>
            <a:endParaRPr lang="cs-CZ" sz="2800" b="1" dirty="0">
              <a:solidFill>
                <a:srgbClr val="FF0000"/>
              </a:solidFill>
            </a:endParaRPr>
          </a:p>
          <a:p>
            <a:endParaRPr lang="cs-CZ" sz="2800" b="1" dirty="0" smtClean="0">
              <a:solidFill>
                <a:srgbClr val="FF0000"/>
              </a:solidFill>
            </a:endParaRPr>
          </a:p>
          <a:p>
            <a:r>
              <a:rPr lang="cs-CZ" sz="2800" b="1" dirty="0">
                <a:solidFill>
                  <a:srgbClr val="FF0000"/>
                </a:solidFill>
              </a:rPr>
              <a:t>4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8100392" y="1318022"/>
            <a:ext cx="604653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10</a:t>
            </a:r>
          </a:p>
          <a:p>
            <a:endParaRPr lang="cs-CZ" sz="2800" b="1" dirty="0">
              <a:solidFill>
                <a:srgbClr val="FF0000"/>
              </a:solidFill>
            </a:endParaRPr>
          </a:p>
          <a:p>
            <a:endParaRPr lang="cs-CZ" sz="2800" b="1" dirty="0" smtClean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5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2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6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8</a:t>
            </a:r>
          </a:p>
          <a:p>
            <a:endParaRPr lang="cs-CZ" sz="2800" b="1" dirty="0">
              <a:solidFill>
                <a:srgbClr val="FF0000"/>
              </a:solidFill>
            </a:endParaRPr>
          </a:p>
          <a:p>
            <a:endParaRPr lang="cs-CZ" sz="2800" b="1" dirty="0" smtClean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7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9</a:t>
            </a:r>
          </a:p>
          <a:p>
            <a:r>
              <a:rPr lang="cs-CZ" sz="2800" b="1" dirty="0">
                <a:solidFill>
                  <a:srgbClr val="FF0000"/>
                </a:solidFill>
              </a:rPr>
              <a:t>8</a:t>
            </a:r>
          </a:p>
        </p:txBody>
      </p:sp>
    </p:spTree>
    <p:extLst>
      <p:ext uri="{BB962C8B-B14F-4D97-AF65-F5344CB8AC3E}">
        <p14:creationId xmlns:p14="http://schemas.microsoft.com/office/powerpoint/2010/main" val="39451922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5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4"/>
          <p:cNvSpPr txBox="1">
            <a:spLocks noChangeArrowheads="1"/>
          </p:cNvSpPr>
          <p:nvPr/>
        </p:nvSpPr>
        <p:spPr bwMode="auto">
          <a:xfrm>
            <a:off x="395288" y="908050"/>
            <a:ext cx="7929543" cy="19389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endParaRPr lang="cs-CZ" sz="2000" dirty="0"/>
          </a:p>
          <a:p>
            <a:pPr eaLnBrk="1" hangingPunct="1"/>
            <a:r>
              <a:rPr lang="cs-CZ" sz="2000" dirty="0"/>
              <a:t>Autor: Ing. Hana Adamcová</a:t>
            </a:r>
          </a:p>
          <a:p>
            <a:pPr eaLnBrk="1" hangingPunct="1"/>
            <a:r>
              <a:rPr lang="cs-CZ" sz="2000" dirty="0"/>
              <a:t>Základní škola a mateřská škola Liběšice, okres Louny, příspěvková </a:t>
            </a:r>
            <a:br>
              <a:rPr lang="cs-CZ" sz="2000" dirty="0"/>
            </a:br>
            <a:r>
              <a:rPr lang="cs-CZ" sz="2000" dirty="0"/>
              <a:t>organizace</a:t>
            </a:r>
          </a:p>
          <a:p>
            <a:pPr eaLnBrk="1" hangingPunct="1"/>
            <a:r>
              <a:rPr lang="cs-CZ" sz="2000"/>
              <a:t>Zpracováno v programu Microsoft Office 2010.</a:t>
            </a:r>
          </a:p>
          <a:p>
            <a:pPr eaLnBrk="1" hangingPunct="1"/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207149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176</TotalTime>
  <Words>763</Words>
  <Application>Microsoft Office PowerPoint</Application>
  <PresentationFormat>Předvádění na obrazovce (4:3)</PresentationFormat>
  <Paragraphs>279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Aerodynamika</vt:lpstr>
      <vt:lpstr>VY_32_INOVACE_05_ Násobení a dělení do100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Dělení do 100</dc:title>
  <dc:creator>Hanka</dc:creator>
  <cp:lastModifiedBy>VLASTNIK</cp:lastModifiedBy>
  <cp:revision>24</cp:revision>
  <dcterms:created xsi:type="dcterms:W3CDTF">2011-04-16T14:13:04Z</dcterms:created>
  <dcterms:modified xsi:type="dcterms:W3CDTF">2013-03-27T09:41:26Z</dcterms:modified>
</cp:coreProperties>
</file>