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3"/>
  </p:notesMasterIdLst>
  <p:sldIdLst>
    <p:sldId id="260" r:id="rId2"/>
    <p:sldId id="273" r:id="rId3"/>
    <p:sldId id="262" r:id="rId4"/>
    <p:sldId id="265" r:id="rId5"/>
    <p:sldId id="266" r:id="rId6"/>
    <p:sldId id="267" r:id="rId7"/>
    <p:sldId id="270" r:id="rId8"/>
    <p:sldId id="269" r:id="rId9"/>
    <p:sldId id="268" r:id="rId10"/>
    <p:sldId id="271" r:id="rId11"/>
    <p:sldId id="27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13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C1B7E1-1E0F-4657-A68C-8C3D86652557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EB9F11-F06E-4D61-A995-166605B68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2676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fld id="{D85B87F8-7C25-45F8-88A6-76C67413F3C3}" type="slidenum">
              <a:rPr lang="cs-CZ"/>
              <a:pPr eaLnBrk="1" hangingPunct="1"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86D3025E-4756-4298-9CDE-149EE23564C6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1804" y="3855659"/>
            <a:ext cx="7772400" cy="147002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cs-CZ" sz="3600" dirty="0" smtClean="0"/>
              <a:t>VY_32_INOVACE_07_</a:t>
            </a:r>
            <a:r>
              <a:rPr lang="cs-CZ" sz="3600" dirty="0"/>
              <a:t/>
            </a:r>
            <a:br>
              <a:rPr lang="cs-CZ" sz="3600" dirty="0"/>
            </a:br>
            <a:r>
              <a:rPr lang="cs-CZ" sz="3600" dirty="0" smtClean="0"/>
              <a:t>Násobení a dělení čísly 20 a 30</a:t>
            </a: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3375"/>
            <a:ext cx="6080125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ovéPole 4"/>
          <p:cNvSpPr txBox="1">
            <a:spLocks noChangeArrowheads="1"/>
          </p:cNvSpPr>
          <p:nvPr/>
        </p:nvSpPr>
        <p:spPr bwMode="auto">
          <a:xfrm>
            <a:off x="323528" y="2285999"/>
            <a:ext cx="856895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 smtClean="0"/>
              <a:t>Matematika a její aplikace</a:t>
            </a:r>
          </a:p>
          <a:p>
            <a:pPr algn="ctr" eaLnBrk="1" hangingPunct="1"/>
            <a:r>
              <a:rPr lang="cs-CZ" sz="3200" dirty="0" smtClean="0"/>
              <a:t>3. a 4. ročník</a:t>
            </a:r>
          </a:p>
          <a:p>
            <a:pPr algn="ctr" eaLnBrk="1" hangingPunct="1"/>
            <a:r>
              <a:rPr lang="cs-CZ" sz="3200" dirty="0" smtClean="0"/>
              <a:t>Téma: Násobení a dělení čísly 20 a 30</a:t>
            </a:r>
            <a:endParaRPr lang="cs-CZ" sz="3200" dirty="0"/>
          </a:p>
        </p:txBody>
      </p:sp>
      <p:sp>
        <p:nvSpPr>
          <p:cNvPr id="5125" name="TextovéPole 5"/>
          <p:cNvSpPr txBox="1">
            <a:spLocks noChangeArrowheads="1"/>
          </p:cNvSpPr>
          <p:nvPr/>
        </p:nvSpPr>
        <p:spPr bwMode="auto">
          <a:xfrm>
            <a:off x="2628565" y="5467640"/>
            <a:ext cx="3886869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/>
              <a:t>Ing. Hana </a:t>
            </a:r>
            <a:r>
              <a:rPr lang="cs-CZ" sz="3200" dirty="0" smtClean="0"/>
              <a:t>Adamcová</a:t>
            </a:r>
          </a:p>
          <a:p>
            <a:pPr algn="ctr" eaLnBrk="1" hangingPunct="1"/>
            <a:r>
              <a:rPr lang="cs-CZ" sz="3200" dirty="0" smtClean="0"/>
              <a:t>Vytvořeno: 2011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22554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62960" y="548680"/>
            <a:ext cx="85689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Anotace</a:t>
            </a:r>
            <a:endParaRPr lang="cs-CZ" sz="5400" b="1" cap="all" spc="0" dirty="0">
              <a:ln w="0">
                <a:solidFill>
                  <a:schemeClr val="accent6">
                    <a:lumMod val="75000"/>
                  </a:schemeClr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2276872"/>
            <a:ext cx="759695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Prezentace je určena pro:</a:t>
            </a:r>
          </a:p>
          <a:p>
            <a:endParaRPr lang="cs-CZ" sz="2800" b="1" dirty="0" smtClean="0">
              <a:solidFill>
                <a:srgbClr val="00206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3.ročník k vysvětlení a procvičování učiva na dané téma</a:t>
            </a:r>
          </a:p>
          <a:p>
            <a:endParaRPr lang="cs-CZ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4. ročník k opakování násobení a dělení čísly 20 a 30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32026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 čísly 20 a 30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395536" y="1700808"/>
            <a:ext cx="8280920" cy="4211189"/>
            <a:chOff x="395536" y="1700808"/>
            <a:chExt cx="8280920" cy="4211189"/>
          </a:xfrm>
        </p:grpSpPr>
        <p:sp>
          <p:nvSpPr>
            <p:cNvPr id="9" name="TextovéPole 8"/>
            <p:cNvSpPr txBox="1"/>
            <p:nvPr/>
          </p:nvSpPr>
          <p:spPr>
            <a:xfrm>
              <a:off x="395536" y="1700808"/>
              <a:ext cx="8280920" cy="138499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 smtClean="0"/>
                <a:t>20 . 10 = </a:t>
              </a:r>
              <a:r>
                <a:rPr lang="cs-CZ" sz="2800" dirty="0" smtClean="0">
                  <a:solidFill>
                    <a:srgbClr val="00B050"/>
                  </a:solidFill>
                </a:rPr>
                <a:t>2 . ( 10 . 10 ) = 2 . 100 = </a:t>
              </a:r>
              <a:r>
                <a:rPr lang="cs-CZ" sz="2800" u="sng" dirty="0" smtClean="0">
                  <a:solidFill>
                    <a:schemeClr val="accent6">
                      <a:lumMod val="75000"/>
                    </a:schemeClr>
                  </a:solidFill>
                </a:rPr>
                <a:t>200</a:t>
              </a:r>
            </a:p>
            <a:p>
              <a:endParaRPr lang="cs-CZ" sz="2800" u="sng" dirty="0">
                <a:solidFill>
                  <a:schemeClr val="accent6">
                    <a:lumMod val="75000"/>
                  </a:schemeClr>
                </a:solidFill>
              </a:endParaRPr>
            </a:p>
            <a:p>
              <a:r>
                <a:rPr lang="cs-CZ" sz="2800" dirty="0" smtClean="0"/>
                <a:t>               2       10                   100</a:t>
              </a:r>
              <a:endParaRPr lang="cs-CZ" sz="2800" dirty="0"/>
            </a:p>
          </p:txBody>
        </p:sp>
        <p:sp>
          <p:nvSpPr>
            <p:cNvPr id="10" name="Levá složená závorka 9"/>
            <p:cNvSpPr/>
            <p:nvPr/>
          </p:nvSpPr>
          <p:spPr>
            <a:xfrm rot="16200000">
              <a:off x="4110578" y="1981171"/>
              <a:ext cx="397083" cy="914400"/>
            </a:xfrm>
            <a:prstGeom prst="leftBrace">
              <a:avLst>
                <a:gd name="adj1" fmla="val 8333"/>
                <a:gd name="adj2" fmla="val 54615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5" name="Přímá spojnice 14"/>
            <p:cNvCxnSpPr/>
            <p:nvPr/>
          </p:nvCxnSpPr>
          <p:spPr>
            <a:xfrm flipH="1">
              <a:off x="1691680" y="2224228"/>
              <a:ext cx="360040" cy="24284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>
              <a:off x="2051720" y="2224228"/>
              <a:ext cx="432048" cy="24284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ovéPole 17"/>
            <p:cNvSpPr txBox="1"/>
            <p:nvPr/>
          </p:nvSpPr>
          <p:spPr>
            <a:xfrm>
              <a:off x="395536" y="4250004"/>
              <a:ext cx="8280920" cy="166199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 smtClean="0"/>
                <a:t>30 </a:t>
              </a:r>
              <a:r>
                <a:rPr lang="cs-CZ" sz="2800" dirty="0"/>
                <a:t>. </a:t>
              </a:r>
              <a:r>
                <a:rPr lang="cs-CZ" sz="2800" dirty="0" smtClean="0"/>
                <a:t>5 </a:t>
              </a:r>
              <a:r>
                <a:rPr lang="cs-CZ" sz="2800" dirty="0"/>
                <a:t>= </a:t>
              </a:r>
              <a:r>
                <a:rPr lang="cs-CZ" sz="2800" dirty="0" smtClean="0">
                  <a:solidFill>
                    <a:srgbClr val="00B050"/>
                  </a:solidFill>
                </a:rPr>
                <a:t>( 3 </a:t>
              </a:r>
              <a:r>
                <a:rPr lang="cs-CZ" sz="2800" dirty="0">
                  <a:solidFill>
                    <a:srgbClr val="00B050"/>
                  </a:solidFill>
                </a:rPr>
                <a:t>. </a:t>
              </a:r>
              <a:r>
                <a:rPr lang="cs-CZ" sz="2800" dirty="0" smtClean="0">
                  <a:solidFill>
                    <a:srgbClr val="00B050"/>
                  </a:solidFill>
                </a:rPr>
                <a:t>5 </a:t>
              </a:r>
              <a:r>
                <a:rPr lang="cs-CZ" sz="2800" dirty="0">
                  <a:solidFill>
                    <a:srgbClr val="00B050"/>
                  </a:solidFill>
                </a:rPr>
                <a:t>) </a:t>
              </a:r>
              <a:r>
                <a:rPr lang="cs-CZ" sz="2800" dirty="0" smtClean="0">
                  <a:solidFill>
                    <a:srgbClr val="00B050"/>
                  </a:solidFill>
                </a:rPr>
                <a:t>. 10 = 10 </a:t>
              </a:r>
              <a:r>
                <a:rPr lang="cs-CZ" sz="2800" dirty="0">
                  <a:solidFill>
                    <a:srgbClr val="00B050"/>
                  </a:solidFill>
                </a:rPr>
                <a:t>. </a:t>
              </a:r>
              <a:r>
                <a:rPr lang="cs-CZ" sz="2800" dirty="0" smtClean="0">
                  <a:solidFill>
                    <a:srgbClr val="00B050"/>
                  </a:solidFill>
                </a:rPr>
                <a:t>15 </a:t>
              </a:r>
              <a:r>
                <a:rPr lang="cs-CZ" sz="2800" dirty="0">
                  <a:solidFill>
                    <a:srgbClr val="00B050"/>
                  </a:solidFill>
                </a:rPr>
                <a:t>= </a:t>
              </a:r>
              <a:r>
                <a:rPr lang="cs-CZ" sz="2800" u="sng" dirty="0" smtClean="0">
                  <a:solidFill>
                    <a:schemeClr val="accent6">
                      <a:lumMod val="75000"/>
                    </a:schemeClr>
                  </a:solidFill>
                </a:rPr>
                <a:t>150</a:t>
              </a:r>
              <a:endParaRPr lang="cs-CZ" sz="2800" u="sng" dirty="0">
                <a:solidFill>
                  <a:schemeClr val="accent6">
                    <a:lumMod val="75000"/>
                  </a:schemeClr>
                </a:solidFill>
              </a:endParaRPr>
            </a:p>
            <a:p>
              <a:endParaRPr lang="cs-CZ" sz="2800" u="sng" dirty="0">
                <a:solidFill>
                  <a:schemeClr val="accent6">
                    <a:lumMod val="75000"/>
                  </a:schemeClr>
                </a:solidFill>
              </a:endParaRPr>
            </a:p>
            <a:p>
              <a:r>
                <a:rPr lang="cs-CZ" sz="2800" dirty="0"/>
                <a:t>     </a:t>
              </a:r>
              <a:r>
                <a:rPr lang="cs-CZ" sz="2800" dirty="0" smtClean="0"/>
                <a:t>           3       </a:t>
              </a:r>
              <a:r>
                <a:rPr lang="cs-CZ" sz="2800" dirty="0"/>
                <a:t>10       </a:t>
              </a:r>
              <a:r>
                <a:rPr lang="cs-CZ" sz="2800" dirty="0" smtClean="0"/>
                <a:t>     15</a:t>
              </a:r>
              <a:endParaRPr lang="cs-CZ" sz="2800" dirty="0"/>
            </a:p>
            <a:p>
              <a:endParaRPr lang="cs-CZ" dirty="0"/>
            </a:p>
          </p:txBody>
        </p:sp>
        <p:cxnSp>
          <p:nvCxnSpPr>
            <p:cNvPr id="20" name="Přímá spojnice 19"/>
            <p:cNvCxnSpPr/>
            <p:nvPr/>
          </p:nvCxnSpPr>
          <p:spPr>
            <a:xfrm flipH="1">
              <a:off x="1871700" y="4797152"/>
              <a:ext cx="396044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>
              <a:off x="2267744" y="4797152"/>
              <a:ext cx="36004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Levá složená závorka 22"/>
            <p:cNvSpPr/>
            <p:nvPr/>
          </p:nvSpPr>
          <p:spPr>
            <a:xfrm rot="16200000" flipV="1">
              <a:off x="3569213" y="4658462"/>
              <a:ext cx="457200" cy="540260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424652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 čísly 20 a 30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85325" y="1138972"/>
            <a:ext cx="1684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 . 20 =</a:t>
            </a:r>
          </a:p>
          <a:p>
            <a:r>
              <a:rPr lang="cs-CZ" sz="2800" dirty="0" smtClean="0"/>
              <a:t>8 . 20 =</a:t>
            </a:r>
          </a:p>
          <a:p>
            <a:r>
              <a:rPr lang="cs-CZ" sz="2800" dirty="0" smtClean="0"/>
              <a:t>0 . 20 = </a:t>
            </a:r>
          </a:p>
          <a:p>
            <a:r>
              <a:rPr lang="cs-CZ" sz="2800" dirty="0" smtClean="0"/>
              <a:t>5. 20 =</a:t>
            </a:r>
          </a:p>
          <a:p>
            <a:r>
              <a:rPr lang="cs-CZ" sz="2800" dirty="0" smtClean="0"/>
              <a:t>2 . 20 =</a:t>
            </a:r>
          </a:p>
          <a:p>
            <a:r>
              <a:rPr lang="cs-CZ" sz="2800" dirty="0" smtClean="0"/>
              <a:t>1 . 20 =</a:t>
            </a:r>
          </a:p>
          <a:p>
            <a:r>
              <a:rPr lang="cs-CZ" sz="2800" dirty="0" smtClean="0"/>
              <a:t>9 . 20 =</a:t>
            </a:r>
          </a:p>
          <a:p>
            <a:r>
              <a:rPr lang="cs-CZ" sz="2800" dirty="0" smtClean="0"/>
              <a:t>4. 20 =</a:t>
            </a:r>
          </a:p>
          <a:p>
            <a:r>
              <a:rPr lang="cs-CZ" sz="2800" dirty="0" smtClean="0"/>
              <a:t>6 . 20 =</a:t>
            </a:r>
          </a:p>
          <a:p>
            <a:r>
              <a:rPr lang="cs-CZ" sz="2800" dirty="0" smtClean="0"/>
              <a:t>3 . 20 =</a:t>
            </a:r>
          </a:p>
          <a:p>
            <a:r>
              <a:rPr lang="cs-CZ" sz="2800" dirty="0" smtClean="0"/>
              <a:t>7 . 20 =</a:t>
            </a:r>
          </a:p>
          <a:p>
            <a:r>
              <a:rPr lang="cs-CZ" sz="2800" dirty="0" smtClean="0"/>
              <a:t>8 . 20 =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857876" y="1200280"/>
            <a:ext cx="18722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30 </a:t>
            </a:r>
            <a:r>
              <a:rPr lang="cs-CZ" sz="2800" dirty="0"/>
              <a:t>. </a:t>
            </a:r>
            <a:r>
              <a:rPr lang="cs-CZ" sz="2800" dirty="0" smtClean="0"/>
              <a:t>2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30 </a:t>
            </a:r>
            <a:r>
              <a:rPr lang="cs-CZ" sz="2800" dirty="0"/>
              <a:t>. </a:t>
            </a:r>
            <a:r>
              <a:rPr lang="cs-CZ" sz="2800" dirty="0" smtClean="0"/>
              <a:t>5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30 </a:t>
            </a:r>
            <a:r>
              <a:rPr lang="cs-CZ" sz="2800" dirty="0"/>
              <a:t>. </a:t>
            </a:r>
            <a:r>
              <a:rPr lang="cs-CZ" sz="2800" dirty="0" smtClean="0"/>
              <a:t>7 </a:t>
            </a:r>
            <a:r>
              <a:rPr lang="cs-CZ" sz="2800" dirty="0"/>
              <a:t>= </a:t>
            </a:r>
          </a:p>
          <a:p>
            <a:r>
              <a:rPr lang="cs-CZ" sz="2800" dirty="0" smtClean="0"/>
              <a:t>30 </a:t>
            </a:r>
            <a:r>
              <a:rPr lang="cs-CZ" sz="2800" dirty="0"/>
              <a:t>. </a:t>
            </a:r>
            <a:r>
              <a:rPr lang="cs-CZ" sz="2800" dirty="0" smtClean="0"/>
              <a:t>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30 </a:t>
            </a:r>
            <a:r>
              <a:rPr lang="cs-CZ" sz="2800" dirty="0"/>
              <a:t>. </a:t>
            </a:r>
            <a:r>
              <a:rPr lang="cs-CZ" sz="2800" dirty="0" smtClean="0"/>
              <a:t>4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30 </a:t>
            </a:r>
            <a:r>
              <a:rPr lang="cs-CZ" sz="2800" dirty="0"/>
              <a:t>. </a:t>
            </a:r>
            <a:r>
              <a:rPr lang="cs-CZ" sz="2800" dirty="0" smtClean="0"/>
              <a:t>6 =</a:t>
            </a:r>
            <a:endParaRPr lang="cs-CZ" sz="2800" dirty="0"/>
          </a:p>
          <a:p>
            <a:r>
              <a:rPr lang="cs-CZ" sz="2800" dirty="0" smtClean="0"/>
              <a:t>30 </a:t>
            </a:r>
            <a:r>
              <a:rPr lang="cs-CZ" sz="2800" dirty="0"/>
              <a:t>. </a:t>
            </a:r>
            <a:r>
              <a:rPr lang="cs-CZ" sz="2800" dirty="0" smtClean="0"/>
              <a:t>8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30 </a:t>
            </a:r>
            <a:r>
              <a:rPr lang="cs-CZ" sz="2800" dirty="0"/>
              <a:t>. </a:t>
            </a:r>
            <a:r>
              <a:rPr lang="cs-CZ" sz="2800" dirty="0" smtClean="0"/>
              <a:t>9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30 </a:t>
            </a:r>
            <a:r>
              <a:rPr lang="cs-CZ" sz="2800" dirty="0"/>
              <a:t>. </a:t>
            </a:r>
            <a:r>
              <a:rPr lang="cs-CZ" sz="2800" dirty="0" smtClean="0"/>
              <a:t>3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30 </a:t>
            </a:r>
            <a:r>
              <a:rPr lang="cs-CZ" sz="2800" dirty="0"/>
              <a:t>. </a:t>
            </a:r>
            <a:r>
              <a:rPr lang="cs-CZ" sz="2800" dirty="0" smtClean="0"/>
              <a:t>1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30 </a:t>
            </a:r>
            <a:r>
              <a:rPr lang="cs-CZ" sz="2800" dirty="0"/>
              <a:t>. </a:t>
            </a:r>
            <a:r>
              <a:rPr lang="cs-CZ" sz="2800" dirty="0" smtClean="0"/>
              <a:t>4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30 </a:t>
            </a:r>
            <a:r>
              <a:rPr lang="cs-CZ" sz="2800" dirty="0"/>
              <a:t>. </a:t>
            </a:r>
            <a:r>
              <a:rPr lang="cs-CZ" sz="2800" dirty="0" smtClean="0"/>
              <a:t>2 </a:t>
            </a:r>
            <a:r>
              <a:rPr lang="cs-CZ" sz="2800" dirty="0"/>
              <a:t>=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796136" y="1198815"/>
            <a:ext cx="237626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20 . 9 =</a:t>
            </a:r>
          </a:p>
          <a:p>
            <a:r>
              <a:rPr lang="cs-CZ" sz="2800" dirty="0" smtClean="0"/>
              <a:t>30 . 5 =</a:t>
            </a:r>
          </a:p>
          <a:p>
            <a:r>
              <a:rPr lang="cs-CZ" sz="2800" dirty="0" smtClean="0"/>
              <a:t>20 . 8 =</a:t>
            </a:r>
          </a:p>
          <a:p>
            <a:r>
              <a:rPr lang="cs-CZ" sz="2800" dirty="0" smtClean="0"/>
              <a:t>30 . 6 = </a:t>
            </a:r>
          </a:p>
          <a:p>
            <a:r>
              <a:rPr lang="cs-CZ" sz="2800" dirty="0" smtClean="0"/>
              <a:t>20 . 7 =</a:t>
            </a:r>
          </a:p>
          <a:p>
            <a:r>
              <a:rPr lang="cs-CZ" sz="2800" dirty="0" smtClean="0"/>
              <a:t>30 . 9 =</a:t>
            </a:r>
          </a:p>
          <a:p>
            <a:r>
              <a:rPr lang="cs-CZ" sz="2800" dirty="0" smtClean="0"/>
              <a:t>20 . 5 =</a:t>
            </a:r>
          </a:p>
          <a:p>
            <a:r>
              <a:rPr lang="cs-CZ" sz="2800" dirty="0" smtClean="0"/>
              <a:t>30 . 4 =</a:t>
            </a:r>
          </a:p>
          <a:p>
            <a:r>
              <a:rPr lang="cs-CZ" sz="2800" dirty="0" smtClean="0"/>
              <a:t>20 . 6 =</a:t>
            </a:r>
          </a:p>
          <a:p>
            <a:r>
              <a:rPr lang="cs-CZ" sz="2800" dirty="0" smtClean="0"/>
              <a:t>30 . 0 =</a:t>
            </a:r>
          </a:p>
          <a:p>
            <a:r>
              <a:rPr lang="cs-CZ" sz="2800" dirty="0" smtClean="0"/>
              <a:t>20 . 3 =</a:t>
            </a:r>
          </a:p>
          <a:p>
            <a:r>
              <a:rPr lang="cs-CZ" sz="2800" dirty="0" smtClean="0"/>
              <a:t>30 . 2 =</a:t>
            </a:r>
            <a:endParaRPr lang="cs-CZ" sz="2800" dirty="0"/>
          </a:p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68634" y="1200280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903193" y="1203341"/>
            <a:ext cx="864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  <a:endParaRPr lang="cs-CZ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740352" y="1199548"/>
            <a:ext cx="12241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  <a:endParaRPr lang="cs-CZ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7535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 čísly 20 a 30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85325" y="1138972"/>
            <a:ext cx="1684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 . 30 =</a:t>
            </a:r>
          </a:p>
          <a:p>
            <a:r>
              <a:rPr lang="cs-CZ" sz="2800" dirty="0" smtClean="0"/>
              <a:t>8 . 30 =</a:t>
            </a:r>
          </a:p>
          <a:p>
            <a:r>
              <a:rPr lang="cs-CZ" sz="2800" dirty="0" smtClean="0"/>
              <a:t>0 . 30 = </a:t>
            </a:r>
          </a:p>
          <a:p>
            <a:r>
              <a:rPr lang="cs-CZ" sz="2800" dirty="0" smtClean="0"/>
              <a:t>5. 30 =</a:t>
            </a:r>
          </a:p>
          <a:p>
            <a:r>
              <a:rPr lang="cs-CZ" sz="2800" dirty="0" smtClean="0"/>
              <a:t>2 . 30 =</a:t>
            </a:r>
          </a:p>
          <a:p>
            <a:r>
              <a:rPr lang="cs-CZ" sz="2800" dirty="0" smtClean="0"/>
              <a:t>1 . 30 =</a:t>
            </a:r>
          </a:p>
          <a:p>
            <a:r>
              <a:rPr lang="cs-CZ" sz="2800" dirty="0" smtClean="0"/>
              <a:t>9 . 30 =</a:t>
            </a:r>
          </a:p>
          <a:p>
            <a:r>
              <a:rPr lang="cs-CZ" sz="2800" dirty="0" smtClean="0"/>
              <a:t>4 . 30 =</a:t>
            </a:r>
          </a:p>
          <a:p>
            <a:r>
              <a:rPr lang="cs-CZ" sz="2800" dirty="0" smtClean="0"/>
              <a:t>6 . 30 =</a:t>
            </a:r>
          </a:p>
          <a:p>
            <a:r>
              <a:rPr lang="cs-CZ" sz="2800" dirty="0" smtClean="0"/>
              <a:t>3 . 30 =</a:t>
            </a:r>
          </a:p>
          <a:p>
            <a:r>
              <a:rPr lang="cs-CZ" sz="2800" dirty="0" smtClean="0"/>
              <a:t>7 . 30 =</a:t>
            </a:r>
          </a:p>
          <a:p>
            <a:r>
              <a:rPr lang="cs-CZ" sz="2800" dirty="0" smtClean="0"/>
              <a:t>8 . 30 =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857876" y="1200280"/>
            <a:ext cx="18722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20 </a:t>
            </a:r>
            <a:r>
              <a:rPr lang="cs-CZ" sz="2800" dirty="0"/>
              <a:t>. </a:t>
            </a:r>
            <a:r>
              <a:rPr lang="cs-CZ" sz="2800" dirty="0" smtClean="0"/>
              <a:t>2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20 </a:t>
            </a:r>
            <a:r>
              <a:rPr lang="cs-CZ" sz="2800" dirty="0"/>
              <a:t>. </a:t>
            </a:r>
            <a:r>
              <a:rPr lang="cs-CZ" sz="2800" dirty="0" smtClean="0"/>
              <a:t>5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20 </a:t>
            </a:r>
            <a:r>
              <a:rPr lang="cs-CZ" sz="2800" dirty="0"/>
              <a:t>. </a:t>
            </a:r>
            <a:r>
              <a:rPr lang="cs-CZ" sz="2800" dirty="0" smtClean="0"/>
              <a:t>7 </a:t>
            </a:r>
            <a:r>
              <a:rPr lang="cs-CZ" sz="2800" dirty="0"/>
              <a:t>= </a:t>
            </a:r>
          </a:p>
          <a:p>
            <a:r>
              <a:rPr lang="cs-CZ" sz="2800" dirty="0" smtClean="0"/>
              <a:t>20 </a:t>
            </a:r>
            <a:r>
              <a:rPr lang="cs-CZ" sz="2800" dirty="0"/>
              <a:t>. </a:t>
            </a:r>
            <a:r>
              <a:rPr lang="cs-CZ" sz="2800" dirty="0" smtClean="0"/>
              <a:t>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20 </a:t>
            </a:r>
            <a:r>
              <a:rPr lang="cs-CZ" sz="2800" dirty="0"/>
              <a:t>. </a:t>
            </a:r>
            <a:r>
              <a:rPr lang="cs-CZ" sz="2800" dirty="0" smtClean="0"/>
              <a:t>4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20 </a:t>
            </a:r>
            <a:r>
              <a:rPr lang="cs-CZ" sz="2800" dirty="0"/>
              <a:t>. </a:t>
            </a:r>
            <a:r>
              <a:rPr lang="cs-CZ" sz="2800" dirty="0" smtClean="0"/>
              <a:t>6 =</a:t>
            </a:r>
            <a:endParaRPr lang="cs-CZ" sz="2800" dirty="0"/>
          </a:p>
          <a:p>
            <a:r>
              <a:rPr lang="cs-CZ" sz="2800" dirty="0" smtClean="0"/>
              <a:t>20 </a:t>
            </a:r>
            <a:r>
              <a:rPr lang="cs-CZ" sz="2800" dirty="0"/>
              <a:t>. </a:t>
            </a:r>
            <a:r>
              <a:rPr lang="cs-CZ" sz="2800" dirty="0" smtClean="0"/>
              <a:t>8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20 </a:t>
            </a:r>
            <a:r>
              <a:rPr lang="cs-CZ" sz="2800" dirty="0"/>
              <a:t>. </a:t>
            </a:r>
            <a:r>
              <a:rPr lang="cs-CZ" sz="2800" dirty="0" smtClean="0"/>
              <a:t>9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20 </a:t>
            </a:r>
            <a:r>
              <a:rPr lang="cs-CZ" sz="2800" dirty="0"/>
              <a:t>. </a:t>
            </a:r>
            <a:r>
              <a:rPr lang="cs-CZ" sz="2800" dirty="0" smtClean="0"/>
              <a:t>3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20 </a:t>
            </a:r>
            <a:r>
              <a:rPr lang="cs-CZ" sz="2800" dirty="0"/>
              <a:t>. </a:t>
            </a:r>
            <a:r>
              <a:rPr lang="cs-CZ" sz="2800" dirty="0" smtClean="0"/>
              <a:t>1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20 </a:t>
            </a:r>
            <a:r>
              <a:rPr lang="cs-CZ" sz="2800" dirty="0"/>
              <a:t>. </a:t>
            </a:r>
            <a:r>
              <a:rPr lang="cs-CZ" sz="2800" dirty="0" smtClean="0"/>
              <a:t>4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20 </a:t>
            </a:r>
            <a:r>
              <a:rPr lang="cs-CZ" sz="2800" dirty="0"/>
              <a:t>. </a:t>
            </a:r>
            <a:r>
              <a:rPr lang="cs-CZ" sz="2800" dirty="0" smtClean="0"/>
              <a:t>2 </a:t>
            </a:r>
            <a:r>
              <a:rPr lang="cs-CZ" sz="2800" dirty="0"/>
              <a:t>=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796136" y="1198815"/>
            <a:ext cx="237626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30 . 9 =</a:t>
            </a:r>
          </a:p>
          <a:p>
            <a:r>
              <a:rPr lang="cs-CZ" sz="2800" dirty="0" smtClean="0"/>
              <a:t>20 . 5 =</a:t>
            </a:r>
          </a:p>
          <a:p>
            <a:r>
              <a:rPr lang="cs-CZ" sz="2800" dirty="0" smtClean="0"/>
              <a:t>30 . 8 =</a:t>
            </a:r>
          </a:p>
          <a:p>
            <a:r>
              <a:rPr lang="cs-CZ" sz="2800" dirty="0" smtClean="0"/>
              <a:t>20 . 6 = </a:t>
            </a:r>
          </a:p>
          <a:p>
            <a:r>
              <a:rPr lang="cs-CZ" sz="2800" dirty="0" smtClean="0"/>
              <a:t>30 . 7 =</a:t>
            </a:r>
          </a:p>
          <a:p>
            <a:r>
              <a:rPr lang="cs-CZ" sz="2800" dirty="0" smtClean="0"/>
              <a:t>20 . 9 =</a:t>
            </a:r>
          </a:p>
          <a:p>
            <a:r>
              <a:rPr lang="cs-CZ" sz="2800" dirty="0" smtClean="0"/>
              <a:t>30 . 5 =</a:t>
            </a:r>
          </a:p>
          <a:p>
            <a:r>
              <a:rPr lang="cs-CZ" sz="2800" dirty="0" smtClean="0"/>
              <a:t>20 . 4 =</a:t>
            </a:r>
          </a:p>
          <a:p>
            <a:r>
              <a:rPr lang="cs-CZ" sz="2800" dirty="0" smtClean="0"/>
              <a:t>30 . 6 =</a:t>
            </a:r>
          </a:p>
          <a:p>
            <a:r>
              <a:rPr lang="cs-CZ" sz="2800" dirty="0" smtClean="0"/>
              <a:t>20 . 0 =</a:t>
            </a:r>
          </a:p>
          <a:p>
            <a:r>
              <a:rPr lang="cs-CZ" sz="2800" dirty="0" smtClean="0"/>
              <a:t>30 . 3 =</a:t>
            </a:r>
          </a:p>
          <a:p>
            <a:r>
              <a:rPr lang="cs-CZ" sz="2800" dirty="0" smtClean="0"/>
              <a:t>20 . 2 =</a:t>
            </a:r>
            <a:endParaRPr lang="cs-CZ" sz="2800" dirty="0"/>
          </a:p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65788" y="1138971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903193" y="1203341"/>
            <a:ext cx="864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cs-CZ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740352" y="1199548"/>
            <a:ext cx="12241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cs-CZ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823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 čísly 20 a 30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85325" y="1138972"/>
            <a:ext cx="1684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5 . 20 =</a:t>
            </a:r>
          </a:p>
          <a:p>
            <a:r>
              <a:rPr lang="cs-CZ" sz="2800" dirty="0" smtClean="0"/>
              <a:t>6 . 30 =</a:t>
            </a:r>
          </a:p>
          <a:p>
            <a:r>
              <a:rPr lang="cs-CZ" sz="2800" dirty="0" smtClean="0"/>
              <a:t>2 . 20 = </a:t>
            </a:r>
          </a:p>
          <a:p>
            <a:r>
              <a:rPr lang="cs-CZ" sz="2800" dirty="0" smtClean="0"/>
              <a:t>8 . 30 =</a:t>
            </a:r>
          </a:p>
          <a:p>
            <a:r>
              <a:rPr lang="cs-CZ" sz="2800" dirty="0" smtClean="0"/>
              <a:t>3 . 20 =</a:t>
            </a:r>
          </a:p>
          <a:p>
            <a:r>
              <a:rPr lang="cs-CZ" sz="2800" dirty="0" smtClean="0"/>
              <a:t>2 . 30 =</a:t>
            </a:r>
          </a:p>
          <a:p>
            <a:r>
              <a:rPr lang="cs-CZ" sz="2800" dirty="0" smtClean="0"/>
              <a:t>9 . 20 =</a:t>
            </a:r>
          </a:p>
          <a:p>
            <a:r>
              <a:rPr lang="cs-CZ" sz="2800" dirty="0" smtClean="0"/>
              <a:t>7. 30 =</a:t>
            </a:r>
          </a:p>
          <a:p>
            <a:r>
              <a:rPr lang="cs-CZ" sz="2800" dirty="0" smtClean="0"/>
              <a:t>1 . 20 =</a:t>
            </a:r>
          </a:p>
          <a:p>
            <a:r>
              <a:rPr lang="cs-CZ" sz="2800" dirty="0" smtClean="0"/>
              <a:t>4 . 30 =</a:t>
            </a:r>
          </a:p>
          <a:p>
            <a:r>
              <a:rPr lang="cs-CZ" sz="2800" dirty="0" smtClean="0"/>
              <a:t>7 . 20 =</a:t>
            </a:r>
          </a:p>
          <a:p>
            <a:r>
              <a:rPr lang="cs-CZ" sz="2800" dirty="0" smtClean="0"/>
              <a:t>8 . 20 =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857876" y="1200280"/>
            <a:ext cx="18722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30 </a:t>
            </a:r>
            <a:r>
              <a:rPr lang="cs-CZ" sz="2800" dirty="0"/>
              <a:t>. </a:t>
            </a:r>
            <a:r>
              <a:rPr lang="cs-CZ" sz="2800" dirty="0" smtClean="0"/>
              <a:t>2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20 </a:t>
            </a:r>
            <a:r>
              <a:rPr lang="cs-CZ" sz="2800" dirty="0"/>
              <a:t>. </a:t>
            </a:r>
            <a:r>
              <a:rPr lang="cs-CZ" sz="2800" dirty="0" smtClean="0"/>
              <a:t>5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30 </a:t>
            </a:r>
            <a:r>
              <a:rPr lang="cs-CZ" sz="2800" dirty="0"/>
              <a:t>. </a:t>
            </a:r>
            <a:r>
              <a:rPr lang="cs-CZ" sz="2800" dirty="0" smtClean="0"/>
              <a:t>7 </a:t>
            </a:r>
            <a:r>
              <a:rPr lang="cs-CZ" sz="2800" dirty="0"/>
              <a:t>= </a:t>
            </a:r>
          </a:p>
          <a:p>
            <a:r>
              <a:rPr lang="cs-CZ" sz="2800" dirty="0" smtClean="0"/>
              <a:t>20 </a:t>
            </a:r>
            <a:r>
              <a:rPr lang="cs-CZ" sz="2800" dirty="0"/>
              <a:t>. </a:t>
            </a:r>
            <a:r>
              <a:rPr lang="cs-CZ" sz="2800" dirty="0" smtClean="0"/>
              <a:t>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30 </a:t>
            </a:r>
            <a:r>
              <a:rPr lang="cs-CZ" sz="2800" dirty="0"/>
              <a:t>. </a:t>
            </a:r>
            <a:r>
              <a:rPr lang="cs-CZ" sz="2800" dirty="0" smtClean="0"/>
              <a:t>4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20 </a:t>
            </a:r>
            <a:r>
              <a:rPr lang="cs-CZ" sz="2800" dirty="0"/>
              <a:t>. </a:t>
            </a:r>
            <a:r>
              <a:rPr lang="cs-CZ" sz="2800" dirty="0" smtClean="0"/>
              <a:t>6 =</a:t>
            </a:r>
            <a:endParaRPr lang="cs-CZ" sz="2800" dirty="0"/>
          </a:p>
          <a:p>
            <a:r>
              <a:rPr lang="cs-CZ" sz="2800" dirty="0" smtClean="0"/>
              <a:t>30 </a:t>
            </a:r>
            <a:r>
              <a:rPr lang="cs-CZ" sz="2800" dirty="0"/>
              <a:t>. </a:t>
            </a:r>
            <a:r>
              <a:rPr lang="cs-CZ" sz="2800" dirty="0" smtClean="0"/>
              <a:t>8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20 </a:t>
            </a:r>
            <a:r>
              <a:rPr lang="cs-CZ" sz="2800" dirty="0"/>
              <a:t>. </a:t>
            </a:r>
            <a:r>
              <a:rPr lang="cs-CZ" sz="2800" dirty="0" smtClean="0"/>
              <a:t>9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30 </a:t>
            </a:r>
            <a:r>
              <a:rPr lang="cs-CZ" sz="2800" dirty="0"/>
              <a:t>. </a:t>
            </a:r>
            <a:r>
              <a:rPr lang="cs-CZ" sz="2800" dirty="0" smtClean="0"/>
              <a:t>3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20 </a:t>
            </a:r>
            <a:r>
              <a:rPr lang="cs-CZ" sz="2800" dirty="0"/>
              <a:t>. </a:t>
            </a:r>
            <a:r>
              <a:rPr lang="cs-CZ" sz="2800" dirty="0" smtClean="0"/>
              <a:t>1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30 </a:t>
            </a:r>
            <a:r>
              <a:rPr lang="cs-CZ" sz="2800" dirty="0"/>
              <a:t>. </a:t>
            </a:r>
            <a:r>
              <a:rPr lang="cs-CZ" sz="2800" dirty="0" smtClean="0"/>
              <a:t>4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20 </a:t>
            </a:r>
            <a:r>
              <a:rPr lang="cs-CZ" sz="2800" dirty="0"/>
              <a:t>. </a:t>
            </a:r>
            <a:r>
              <a:rPr lang="cs-CZ" sz="2800" dirty="0" smtClean="0"/>
              <a:t>2 </a:t>
            </a:r>
            <a:r>
              <a:rPr lang="cs-CZ" sz="2800" dirty="0"/>
              <a:t>=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796136" y="1198815"/>
            <a:ext cx="237626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20 . 8 =</a:t>
            </a:r>
          </a:p>
          <a:p>
            <a:r>
              <a:rPr lang="cs-CZ" sz="2800" dirty="0" smtClean="0"/>
              <a:t>30 . 2 =</a:t>
            </a:r>
          </a:p>
          <a:p>
            <a:r>
              <a:rPr lang="cs-CZ" sz="2800" dirty="0" smtClean="0"/>
              <a:t>20 . 9 =</a:t>
            </a:r>
          </a:p>
          <a:p>
            <a:r>
              <a:rPr lang="cs-CZ" sz="2800" dirty="0" smtClean="0"/>
              <a:t>30 . 1 = </a:t>
            </a:r>
          </a:p>
          <a:p>
            <a:r>
              <a:rPr lang="cs-CZ" sz="2800" dirty="0" smtClean="0"/>
              <a:t>20 . 0 =</a:t>
            </a:r>
          </a:p>
          <a:p>
            <a:r>
              <a:rPr lang="cs-CZ" sz="2800" dirty="0" smtClean="0"/>
              <a:t>30 . 4 =</a:t>
            </a:r>
          </a:p>
          <a:p>
            <a:r>
              <a:rPr lang="cs-CZ" sz="2800" dirty="0" smtClean="0"/>
              <a:t>20 . 7 =</a:t>
            </a:r>
          </a:p>
          <a:p>
            <a:r>
              <a:rPr lang="cs-CZ" sz="2800" dirty="0" smtClean="0"/>
              <a:t>30 . 5 =</a:t>
            </a:r>
          </a:p>
          <a:p>
            <a:r>
              <a:rPr lang="cs-CZ" sz="2800" dirty="0" smtClean="0"/>
              <a:t>20 . 6 =</a:t>
            </a:r>
          </a:p>
          <a:p>
            <a:r>
              <a:rPr lang="cs-CZ" sz="2800" dirty="0" smtClean="0"/>
              <a:t>30 . 0 =</a:t>
            </a:r>
          </a:p>
          <a:p>
            <a:r>
              <a:rPr lang="cs-CZ" sz="2800" dirty="0" smtClean="0"/>
              <a:t>20 . 9 =</a:t>
            </a:r>
          </a:p>
          <a:p>
            <a:r>
              <a:rPr lang="cs-CZ" sz="2800" dirty="0" smtClean="0"/>
              <a:t>30 . 8 =</a:t>
            </a:r>
            <a:endParaRPr lang="cs-CZ" sz="2800" dirty="0"/>
          </a:p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68634" y="1185788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903193" y="1203341"/>
            <a:ext cx="864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cs-CZ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740352" y="1199548"/>
            <a:ext cx="12241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240</a:t>
            </a:r>
            <a:endParaRPr lang="cs-CZ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35388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6815"/>
            <a:ext cx="6048672" cy="584775"/>
          </a:xfrm>
          <a:prstGeom prst="rect">
            <a:avLst/>
          </a:prstGeom>
          <a:solidFill>
            <a:srgbClr val="00B05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čísly 20 a 30</a:t>
            </a:r>
          </a:p>
        </p:txBody>
      </p:sp>
      <p:grpSp>
        <p:nvGrpSpPr>
          <p:cNvPr id="3" name="Skupina 2"/>
          <p:cNvGrpSpPr/>
          <p:nvPr/>
        </p:nvGrpSpPr>
        <p:grpSpPr>
          <a:xfrm>
            <a:off x="395536" y="1700808"/>
            <a:ext cx="8280920" cy="3934191"/>
            <a:chOff x="395536" y="1700808"/>
            <a:chExt cx="8280920" cy="3934191"/>
          </a:xfrm>
        </p:grpSpPr>
        <p:sp>
          <p:nvSpPr>
            <p:cNvPr id="9" name="TextovéPole 8"/>
            <p:cNvSpPr txBox="1"/>
            <p:nvPr/>
          </p:nvSpPr>
          <p:spPr>
            <a:xfrm>
              <a:off x="395536" y="1700808"/>
              <a:ext cx="8280920" cy="138499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 smtClean="0"/>
                <a:t>200  : 10 = </a:t>
              </a:r>
              <a:r>
                <a:rPr lang="cs-CZ" sz="2800" dirty="0" smtClean="0">
                  <a:solidFill>
                    <a:srgbClr val="00B050"/>
                  </a:solidFill>
                </a:rPr>
                <a:t>2 . ( 100 : 10 ) = 2 . 10 = </a:t>
              </a:r>
              <a:r>
                <a:rPr lang="cs-CZ" sz="2800" u="sng" dirty="0" smtClean="0">
                  <a:solidFill>
                    <a:schemeClr val="accent6">
                      <a:lumMod val="75000"/>
                    </a:schemeClr>
                  </a:solidFill>
                </a:rPr>
                <a:t>20</a:t>
              </a:r>
            </a:p>
            <a:p>
              <a:endParaRPr lang="cs-CZ" sz="2800" u="sng" dirty="0">
                <a:solidFill>
                  <a:schemeClr val="accent6">
                    <a:lumMod val="75000"/>
                  </a:schemeClr>
                </a:solidFill>
              </a:endParaRPr>
            </a:p>
            <a:p>
              <a:r>
                <a:rPr lang="cs-CZ" sz="2800" dirty="0" smtClean="0"/>
                <a:t>               2       100                 10</a:t>
              </a:r>
              <a:endParaRPr lang="cs-CZ" sz="2800" dirty="0"/>
            </a:p>
          </p:txBody>
        </p:sp>
        <p:sp>
          <p:nvSpPr>
            <p:cNvPr id="10" name="Levá složená závorka 9"/>
            <p:cNvSpPr/>
            <p:nvPr/>
          </p:nvSpPr>
          <p:spPr>
            <a:xfrm rot="16200000">
              <a:off x="4408737" y="1965569"/>
              <a:ext cx="397083" cy="914400"/>
            </a:xfrm>
            <a:prstGeom prst="leftBrace">
              <a:avLst>
                <a:gd name="adj1" fmla="val 8333"/>
                <a:gd name="adj2" fmla="val 54615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5" name="Přímá spojnice 14"/>
            <p:cNvCxnSpPr/>
            <p:nvPr/>
          </p:nvCxnSpPr>
          <p:spPr>
            <a:xfrm flipH="1">
              <a:off x="1691680" y="2224228"/>
              <a:ext cx="360040" cy="24284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>
              <a:off x="2051720" y="2224228"/>
              <a:ext cx="432048" cy="24284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ovéPole 17"/>
            <p:cNvSpPr txBox="1"/>
            <p:nvPr/>
          </p:nvSpPr>
          <p:spPr>
            <a:xfrm>
              <a:off x="395536" y="4250004"/>
              <a:ext cx="8280920" cy="138499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dirty="0" smtClean="0"/>
                <a:t>240 : 8 </a:t>
              </a:r>
              <a:r>
                <a:rPr lang="cs-CZ" sz="2800" dirty="0"/>
                <a:t>= </a:t>
              </a:r>
              <a:r>
                <a:rPr lang="cs-CZ" sz="2800" dirty="0" smtClean="0">
                  <a:solidFill>
                    <a:srgbClr val="00B050"/>
                  </a:solidFill>
                </a:rPr>
                <a:t>( 24 : 8 ) . 10 </a:t>
              </a:r>
              <a:r>
                <a:rPr lang="cs-CZ" sz="2800" smtClean="0">
                  <a:solidFill>
                    <a:srgbClr val="00B050"/>
                  </a:solidFill>
                </a:rPr>
                <a:t>= 3 </a:t>
              </a:r>
              <a:r>
                <a:rPr lang="cs-CZ" sz="2800" dirty="0">
                  <a:solidFill>
                    <a:srgbClr val="00B050"/>
                  </a:solidFill>
                </a:rPr>
                <a:t>. </a:t>
              </a:r>
              <a:r>
                <a:rPr lang="cs-CZ" sz="2800" dirty="0" smtClean="0">
                  <a:solidFill>
                    <a:srgbClr val="00B050"/>
                  </a:solidFill>
                </a:rPr>
                <a:t>10 </a:t>
              </a:r>
              <a:r>
                <a:rPr lang="cs-CZ" sz="2800" dirty="0">
                  <a:solidFill>
                    <a:srgbClr val="00B050"/>
                  </a:solidFill>
                </a:rPr>
                <a:t>= </a:t>
              </a:r>
              <a:r>
                <a:rPr lang="cs-CZ" sz="2800" u="sng" dirty="0" smtClean="0">
                  <a:solidFill>
                    <a:schemeClr val="accent6">
                      <a:lumMod val="75000"/>
                    </a:schemeClr>
                  </a:solidFill>
                </a:rPr>
                <a:t>30</a:t>
              </a:r>
              <a:endParaRPr lang="cs-CZ" sz="2800" u="sng" dirty="0">
                <a:solidFill>
                  <a:schemeClr val="accent6">
                    <a:lumMod val="75000"/>
                  </a:schemeClr>
                </a:solidFill>
              </a:endParaRPr>
            </a:p>
            <a:p>
              <a:endParaRPr lang="cs-CZ" sz="2800" u="sng" dirty="0">
                <a:solidFill>
                  <a:schemeClr val="accent6">
                    <a:lumMod val="75000"/>
                  </a:schemeClr>
                </a:solidFill>
              </a:endParaRPr>
            </a:p>
            <a:p>
              <a:r>
                <a:rPr lang="cs-CZ" sz="2800" dirty="0"/>
                <a:t>     </a:t>
              </a:r>
              <a:r>
                <a:rPr lang="cs-CZ" sz="2800" dirty="0" smtClean="0"/>
                <a:t>           24       10              3</a:t>
              </a:r>
              <a:endParaRPr lang="cs-CZ" dirty="0"/>
            </a:p>
          </p:txBody>
        </p:sp>
        <p:cxnSp>
          <p:nvCxnSpPr>
            <p:cNvPr id="20" name="Přímá spojnice 19"/>
            <p:cNvCxnSpPr/>
            <p:nvPr/>
          </p:nvCxnSpPr>
          <p:spPr>
            <a:xfrm flipH="1">
              <a:off x="1871700" y="4797152"/>
              <a:ext cx="396044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>
              <a:off x="2267744" y="4797152"/>
              <a:ext cx="36004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Levá složená závorka 22"/>
            <p:cNvSpPr/>
            <p:nvPr/>
          </p:nvSpPr>
          <p:spPr>
            <a:xfrm rot="16200000" flipV="1">
              <a:off x="3921478" y="4658462"/>
              <a:ext cx="457200" cy="540260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983711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71600" y="691332"/>
            <a:ext cx="7272808" cy="584775"/>
          </a:xfrm>
          <a:prstGeom prst="rect">
            <a:avLst/>
          </a:prstGeom>
          <a:solidFill>
            <a:srgbClr val="00B05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čísly 20 a 30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267744" y="2348880"/>
            <a:ext cx="4248472" cy="415498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rgbClr val="A513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180 : 20 = 9</a:t>
            </a:r>
          </a:p>
          <a:p>
            <a:pPr algn="ctr"/>
            <a:r>
              <a:rPr lang="cs-CZ" sz="4400" dirty="0" smtClean="0">
                <a:solidFill>
                  <a:srgbClr val="00B050"/>
                </a:solidFill>
              </a:rPr>
              <a:t>18 : 2 = 9</a:t>
            </a:r>
          </a:p>
          <a:p>
            <a:pPr algn="ctr"/>
            <a:r>
              <a:rPr lang="cs-CZ" sz="4400" dirty="0" smtClean="0"/>
              <a:t>240 : 30 = 8</a:t>
            </a:r>
          </a:p>
          <a:p>
            <a:pPr algn="ctr"/>
            <a:r>
              <a:rPr lang="cs-CZ" sz="4400" dirty="0" smtClean="0">
                <a:solidFill>
                  <a:srgbClr val="00B050"/>
                </a:solidFill>
              </a:rPr>
              <a:t>24 : 3 = 8</a:t>
            </a:r>
          </a:p>
          <a:p>
            <a:pPr algn="ctr"/>
            <a:r>
              <a:rPr lang="cs-CZ" sz="4400" dirty="0" smtClean="0"/>
              <a:t>140 : 20 = 7</a:t>
            </a:r>
          </a:p>
          <a:p>
            <a:pPr algn="ctr"/>
            <a:r>
              <a:rPr lang="cs-CZ" sz="4400" dirty="0" smtClean="0">
                <a:solidFill>
                  <a:srgbClr val="00B050"/>
                </a:solidFill>
              </a:rPr>
              <a:t>14 : 2 = 7</a:t>
            </a:r>
            <a:endParaRPr lang="cs-CZ" sz="4400" dirty="0">
              <a:solidFill>
                <a:srgbClr val="00B050"/>
              </a:solidFill>
            </a:endParaRPr>
          </a:p>
        </p:txBody>
      </p:sp>
      <p:cxnSp>
        <p:nvCxnSpPr>
          <p:cNvPr id="6" name="Přímá spojnice 5"/>
          <p:cNvCxnSpPr/>
          <p:nvPr/>
        </p:nvCxnSpPr>
        <p:spPr>
          <a:xfrm flipH="1">
            <a:off x="3635896" y="2492896"/>
            <a:ext cx="216024" cy="504056"/>
          </a:xfrm>
          <a:prstGeom prst="line">
            <a:avLst/>
          </a:prstGeom>
          <a:ln>
            <a:solidFill>
              <a:srgbClr val="A513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H="1">
            <a:off x="4608004" y="2492896"/>
            <a:ext cx="18002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H="1">
            <a:off x="3635896" y="3933056"/>
            <a:ext cx="216024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>
            <a:off x="4608004" y="3932167"/>
            <a:ext cx="18002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H="1">
            <a:off x="3635896" y="5229200"/>
            <a:ext cx="216024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 flipH="1">
            <a:off x="4608004" y="5229200"/>
            <a:ext cx="18002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3334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rgbClr val="00B05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</a:t>
            </a: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čísly 20 a 30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85325" y="1138972"/>
            <a:ext cx="1684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150 : 30 =</a:t>
            </a:r>
          </a:p>
          <a:p>
            <a:r>
              <a:rPr lang="cs-CZ" sz="2800" dirty="0" smtClean="0"/>
              <a:t>180 : 30 =</a:t>
            </a:r>
          </a:p>
          <a:p>
            <a:r>
              <a:rPr lang="cs-CZ" sz="2800" dirty="0" smtClean="0"/>
              <a:t>270 : 30 = </a:t>
            </a:r>
          </a:p>
          <a:p>
            <a:r>
              <a:rPr lang="cs-CZ" sz="2800" dirty="0" smtClean="0"/>
              <a:t>300 : 30 =</a:t>
            </a:r>
          </a:p>
          <a:p>
            <a:r>
              <a:rPr lang="cs-CZ" sz="2800" dirty="0" smtClean="0"/>
              <a:t>240 : 30 =</a:t>
            </a:r>
          </a:p>
          <a:p>
            <a:r>
              <a:rPr lang="cs-CZ" sz="2800" dirty="0" smtClean="0"/>
              <a:t>210 : 30 =</a:t>
            </a:r>
          </a:p>
          <a:p>
            <a:r>
              <a:rPr lang="cs-CZ" sz="2800" dirty="0" smtClean="0"/>
              <a:t>60  : 30 =</a:t>
            </a:r>
          </a:p>
          <a:p>
            <a:r>
              <a:rPr lang="cs-CZ" sz="2800" dirty="0" smtClean="0"/>
              <a:t>30  : 30 =</a:t>
            </a:r>
          </a:p>
          <a:p>
            <a:r>
              <a:rPr lang="cs-CZ" sz="2800" dirty="0" smtClean="0"/>
              <a:t>120 : 30 =</a:t>
            </a:r>
          </a:p>
          <a:p>
            <a:r>
              <a:rPr lang="cs-CZ" sz="2800" dirty="0" smtClean="0"/>
              <a:t> 90 : 30 =</a:t>
            </a:r>
          </a:p>
          <a:p>
            <a:r>
              <a:rPr lang="cs-CZ" sz="2800" dirty="0" smtClean="0"/>
              <a:t>  0   : 30 =</a:t>
            </a:r>
          </a:p>
          <a:p>
            <a:r>
              <a:rPr lang="cs-CZ" sz="2800" dirty="0" smtClean="0"/>
              <a:t>240 : 30 =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857876" y="1200280"/>
            <a:ext cx="18722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180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160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200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 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60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  0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20 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80 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  <a:p>
            <a:r>
              <a:rPr lang="cs-CZ" sz="2800" dirty="0"/>
              <a:t>120 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140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40 : 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160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796136" y="1198815"/>
            <a:ext cx="237626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180 : 20 =</a:t>
            </a:r>
            <a:endParaRPr lang="cs-CZ" sz="2800" dirty="0"/>
          </a:p>
          <a:p>
            <a:r>
              <a:rPr lang="cs-CZ" sz="2800" dirty="0" smtClean="0"/>
              <a:t>270 </a:t>
            </a:r>
            <a:r>
              <a:rPr lang="cs-CZ" sz="2800" dirty="0"/>
              <a:t>: 30 =</a:t>
            </a:r>
          </a:p>
          <a:p>
            <a:r>
              <a:rPr lang="cs-CZ" sz="2800" dirty="0" smtClean="0"/>
              <a:t>140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 </a:t>
            </a:r>
          </a:p>
          <a:p>
            <a:r>
              <a:rPr lang="cs-CZ" sz="2800" dirty="0" smtClean="0"/>
              <a:t>210 </a:t>
            </a:r>
            <a:r>
              <a:rPr lang="cs-CZ" sz="2800" dirty="0"/>
              <a:t>: 30 =</a:t>
            </a:r>
          </a:p>
          <a:p>
            <a:r>
              <a:rPr lang="cs-CZ" sz="2800" dirty="0" smtClean="0"/>
              <a:t> 40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90 </a:t>
            </a:r>
            <a:r>
              <a:rPr lang="cs-CZ" sz="2800" dirty="0"/>
              <a:t>: 30 =</a:t>
            </a:r>
          </a:p>
          <a:p>
            <a:r>
              <a:rPr lang="cs-CZ" sz="2800" dirty="0" smtClean="0"/>
              <a:t> 60 : 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   0  </a:t>
            </a:r>
            <a:r>
              <a:rPr lang="cs-CZ" sz="2800" dirty="0"/>
              <a:t>: 30 =</a:t>
            </a:r>
          </a:p>
          <a:p>
            <a:r>
              <a:rPr lang="cs-CZ" sz="2800" dirty="0"/>
              <a:t>120 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150 </a:t>
            </a:r>
            <a:r>
              <a:rPr lang="cs-CZ" sz="2800" dirty="0"/>
              <a:t>: 30 =</a:t>
            </a:r>
          </a:p>
          <a:p>
            <a:r>
              <a:rPr lang="cs-CZ" sz="2800" dirty="0" smtClean="0"/>
              <a:t>200: 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180 </a:t>
            </a:r>
            <a:r>
              <a:rPr lang="cs-CZ" sz="2800" dirty="0"/>
              <a:t>: 30 =</a:t>
            </a:r>
          </a:p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65788" y="1124393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903193" y="1203341"/>
            <a:ext cx="864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r>
              <a:rPr lang="cs-CZ" sz="28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7740352" y="1199548"/>
            <a:ext cx="12241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53615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rgbClr val="00B05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</a:t>
            </a: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čísly 20 a 30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85325" y="1138972"/>
            <a:ext cx="1684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100 : 20 =</a:t>
            </a:r>
          </a:p>
          <a:p>
            <a:r>
              <a:rPr lang="cs-CZ" sz="2800" dirty="0" smtClean="0"/>
              <a:t>180 : 30 =</a:t>
            </a:r>
          </a:p>
          <a:p>
            <a:r>
              <a:rPr lang="cs-CZ" sz="2800" dirty="0" smtClean="0"/>
              <a:t>180 : 20 = </a:t>
            </a:r>
          </a:p>
          <a:p>
            <a:r>
              <a:rPr lang="cs-CZ" sz="2800" dirty="0" smtClean="0"/>
              <a:t>300 : 30 =</a:t>
            </a:r>
          </a:p>
          <a:p>
            <a:r>
              <a:rPr lang="cs-CZ" sz="2800" dirty="0" smtClean="0"/>
              <a:t>160 : 20 =</a:t>
            </a:r>
          </a:p>
          <a:p>
            <a:r>
              <a:rPr lang="cs-CZ" sz="2800" dirty="0" smtClean="0"/>
              <a:t>210 : 30 =</a:t>
            </a:r>
          </a:p>
          <a:p>
            <a:r>
              <a:rPr lang="cs-CZ" sz="2800" dirty="0" smtClean="0"/>
              <a:t>40  : 20 =</a:t>
            </a:r>
          </a:p>
          <a:p>
            <a:r>
              <a:rPr lang="cs-CZ" sz="2800" dirty="0" smtClean="0"/>
              <a:t>30  : 30 =</a:t>
            </a:r>
          </a:p>
          <a:p>
            <a:r>
              <a:rPr lang="cs-CZ" sz="2800" dirty="0" smtClean="0"/>
              <a:t> 80 : 20 =</a:t>
            </a:r>
          </a:p>
          <a:p>
            <a:r>
              <a:rPr lang="cs-CZ" sz="2800" dirty="0" smtClean="0"/>
              <a:t> 90 : 30 =</a:t>
            </a:r>
          </a:p>
          <a:p>
            <a:r>
              <a:rPr lang="cs-CZ" sz="2800" dirty="0" smtClean="0"/>
              <a:t>  0   : 20 =</a:t>
            </a:r>
          </a:p>
          <a:p>
            <a:r>
              <a:rPr lang="cs-CZ" sz="2800" dirty="0" smtClean="0"/>
              <a:t>240 : 30 =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857876" y="1200280"/>
            <a:ext cx="18722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270 </a:t>
            </a:r>
            <a:r>
              <a:rPr lang="cs-CZ" sz="2800" dirty="0"/>
              <a:t>: </a:t>
            </a:r>
            <a:r>
              <a:rPr lang="cs-CZ" sz="2800" dirty="0" smtClean="0"/>
              <a:t>30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160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300 </a:t>
            </a:r>
            <a:r>
              <a:rPr lang="cs-CZ" sz="2800" dirty="0"/>
              <a:t>: </a:t>
            </a:r>
            <a:r>
              <a:rPr lang="cs-CZ" sz="2800" dirty="0" smtClean="0"/>
              <a:t>30 </a:t>
            </a:r>
            <a:r>
              <a:rPr lang="cs-CZ" sz="2800" dirty="0"/>
              <a:t>= 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90 </a:t>
            </a:r>
            <a:r>
              <a:rPr lang="cs-CZ" sz="2800" dirty="0"/>
              <a:t>: </a:t>
            </a:r>
            <a:r>
              <a:rPr lang="cs-CZ" sz="2800" dirty="0" smtClean="0"/>
              <a:t>30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  0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30  </a:t>
            </a:r>
            <a:r>
              <a:rPr lang="cs-CZ" sz="2800" dirty="0"/>
              <a:t>: </a:t>
            </a:r>
            <a:r>
              <a:rPr lang="cs-CZ" sz="2800" dirty="0" smtClean="0"/>
              <a:t>30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80 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180 </a:t>
            </a:r>
            <a:r>
              <a:rPr lang="cs-CZ" sz="2800" dirty="0"/>
              <a:t>: </a:t>
            </a:r>
            <a:r>
              <a:rPr lang="cs-CZ" sz="2800" dirty="0" smtClean="0"/>
              <a:t>30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210 </a:t>
            </a:r>
            <a:r>
              <a:rPr lang="cs-CZ" sz="2800" dirty="0"/>
              <a:t>: </a:t>
            </a:r>
            <a:r>
              <a:rPr lang="cs-CZ" sz="2800" dirty="0" smtClean="0"/>
              <a:t>30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60 : 30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240 </a:t>
            </a:r>
            <a:r>
              <a:rPr lang="cs-CZ" sz="2800" dirty="0"/>
              <a:t>: </a:t>
            </a:r>
            <a:r>
              <a:rPr lang="cs-CZ" sz="2800" dirty="0" smtClean="0"/>
              <a:t>30 </a:t>
            </a:r>
            <a:r>
              <a:rPr lang="cs-CZ" sz="2800" dirty="0"/>
              <a:t>=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796136" y="1198815"/>
            <a:ext cx="237626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270 : 30 =</a:t>
            </a:r>
            <a:endParaRPr lang="cs-CZ" sz="2800" dirty="0"/>
          </a:p>
          <a:p>
            <a:r>
              <a:rPr lang="cs-CZ" sz="2800" dirty="0" smtClean="0"/>
              <a:t>180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210 </a:t>
            </a:r>
            <a:r>
              <a:rPr lang="cs-CZ" sz="2800" dirty="0"/>
              <a:t>: </a:t>
            </a:r>
            <a:r>
              <a:rPr lang="cs-CZ" sz="2800" dirty="0" smtClean="0"/>
              <a:t>30 </a:t>
            </a:r>
            <a:r>
              <a:rPr lang="cs-CZ" sz="2800" dirty="0"/>
              <a:t>= </a:t>
            </a:r>
          </a:p>
          <a:p>
            <a:r>
              <a:rPr lang="cs-CZ" sz="2800" dirty="0" smtClean="0"/>
              <a:t>140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60 </a:t>
            </a:r>
            <a:r>
              <a:rPr lang="cs-CZ" sz="2800" dirty="0"/>
              <a:t>: </a:t>
            </a:r>
            <a:r>
              <a:rPr lang="cs-CZ" sz="2800" dirty="0" smtClean="0"/>
              <a:t>30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60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90 : 30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    0 : 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180 </a:t>
            </a:r>
            <a:r>
              <a:rPr lang="cs-CZ" sz="2800" dirty="0"/>
              <a:t>: </a:t>
            </a:r>
            <a:r>
              <a:rPr lang="cs-CZ" sz="2800" dirty="0" smtClean="0"/>
              <a:t>30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100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300: 30 </a:t>
            </a:r>
            <a:r>
              <a:rPr lang="cs-CZ" sz="2800" dirty="0"/>
              <a:t>=</a:t>
            </a:r>
          </a:p>
          <a:p>
            <a:r>
              <a:rPr lang="cs-CZ" sz="2800" dirty="0" smtClean="0"/>
              <a:t>120 </a:t>
            </a:r>
            <a:r>
              <a:rPr lang="cs-CZ" sz="2800" dirty="0"/>
              <a:t>: </a:t>
            </a:r>
            <a:r>
              <a:rPr lang="cs-CZ" sz="2800" dirty="0" smtClean="0"/>
              <a:t>20 </a:t>
            </a:r>
            <a:r>
              <a:rPr lang="cs-CZ" sz="2800" dirty="0"/>
              <a:t>=</a:t>
            </a:r>
          </a:p>
          <a:p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65788" y="1124393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903193" y="1203341"/>
            <a:ext cx="864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  <a:p>
            <a:r>
              <a:rPr lang="cs-CZ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r>
              <a:rPr lang="cs-CZ" sz="28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7740352" y="1199548"/>
            <a:ext cx="12241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151571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395288" y="908050"/>
            <a:ext cx="792954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endParaRPr lang="cs-CZ" sz="2000" dirty="0"/>
          </a:p>
          <a:p>
            <a:pPr eaLnBrk="1" hangingPunct="1"/>
            <a:r>
              <a:rPr lang="cs-CZ" sz="2000" dirty="0"/>
              <a:t>Autor: Ing. Hana Adamcová</a:t>
            </a:r>
          </a:p>
          <a:p>
            <a:pPr eaLnBrk="1" hangingPunct="1"/>
            <a:r>
              <a:rPr lang="cs-CZ" sz="2000" dirty="0"/>
              <a:t>Základní škola a mateřská škola Liběšice, okres Louny, příspěvková </a:t>
            </a:r>
            <a:br>
              <a:rPr lang="cs-CZ" sz="2000" dirty="0"/>
            </a:br>
            <a:r>
              <a:rPr lang="cs-CZ" sz="2000" dirty="0"/>
              <a:t>organizace</a:t>
            </a:r>
          </a:p>
          <a:p>
            <a:pPr eaLnBrk="1" hangingPunct="1"/>
            <a:r>
              <a:rPr lang="cs-CZ" sz="2000"/>
              <a:t>Zpracováno v programu Microsoft Office 2010.</a:t>
            </a:r>
          </a:p>
          <a:p>
            <a:pPr eaLnBrk="1" hangingPunct="1"/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66284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TC010113062[[fn=Lidský motiv]]</Template>
  <TotalTime>213</TotalTime>
  <Words>1155</Words>
  <Application>Microsoft Office PowerPoint</Application>
  <PresentationFormat>Předvádění na obrazovce (4:3)</PresentationFormat>
  <Paragraphs>408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Human</vt:lpstr>
      <vt:lpstr>VY_32_INOVACE_07_ Násobení a dělení čísly 20 a 30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a dělení čísly 20 a 30</dc:title>
  <dc:creator>Hanka</dc:creator>
  <cp:lastModifiedBy>VLASTNIK</cp:lastModifiedBy>
  <cp:revision>43</cp:revision>
  <dcterms:created xsi:type="dcterms:W3CDTF">2011-04-16T14:13:04Z</dcterms:created>
  <dcterms:modified xsi:type="dcterms:W3CDTF">2013-03-27T09:41:59Z</dcterms:modified>
</cp:coreProperties>
</file>