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notesMasterIdLst>
    <p:notesMasterId r:id="rId18"/>
  </p:notesMasterIdLst>
  <p:sldIdLst>
    <p:sldId id="260" r:id="rId2"/>
    <p:sldId id="289" r:id="rId3"/>
    <p:sldId id="262" r:id="rId4"/>
    <p:sldId id="274" r:id="rId5"/>
    <p:sldId id="265" r:id="rId6"/>
    <p:sldId id="266" r:id="rId7"/>
    <p:sldId id="279" r:id="rId8"/>
    <p:sldId id="280" r:id="rId9"/>
    <p:sldId id="281" r:id="rId10"/>
    <p:sldId id="282" r:id="rId11"/>
    <p:sldId id="284" r:id="rId12"/>
    <p:sldId id="285" r:id="rId13"/>
    <p:sldId id="283" r:id="rId14"/>
    <p:sldId id="286" r:id="rId15"/>
    <p:sldId id="287" r:id="rId16"/>
    <p:sldId id="28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94EE02"/>
    <a:srgbClr val="A513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C1B7E1-1E0F-4657-A68C-8C3D86652557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EB9F11-F06E-4D61-A995-166605B68D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2676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fld id="{D85B87F8-7C25-45F8-88A6-76C67413F3C3}" type="slidenum">
              <a:rPr lang="cs-CZ"/>
              <a:pPr eaLnBrk="1" hangingPunct="1"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8713" y="3661332"/>
            <a:ext cx="7772400" cy="147002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cs-CZ" sz="3600" dirty="0" smtClean="0">
                <a:solidFill>
                  <a:srgbClr val="FFC000"/>
                </a:solidFill>
              </a:rPr>
              <a:t>VY_32_INOVACE_12_</a:t>
            </a:r>
            <a:br>
              <a:rPr lang="cs-CZ" sz="3600" dirty="0" smtClean="0">
                <a:solidFill>
                  <a:srgbClr val="FFC000"/>
                </a:solidFill>
              </a:rPr>
            </a:br>
            <a:r>
              <a:rPr lang="cs-CZ" sz="3600" dirty="0" smtClean="0">
                <a:solidFill>
                  <a:srgbClr val="FFC000"/>
                </a:solidFill>
              </a:rPr>
              <a:t>Zaokrouhlování čísel do 1 000 000</a:t>
            </a: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4851" y="188640"/>
            <a:ext cx="6080125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ovéPole 4"/>
          <p:cNvSpPr txBox="1">
            <a:spLocks noChangeArrowheads="1"/>
          </p:cNvSpPr>
          <p:nvPr/>
        </p:nvSpPr>
        <p:spPr bwMode="auto">
          <a:xfrm>
            <a:off x="254433" y="1844824"/>
            <a:ext cx="864096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 smtClean="0"/>
              <a:t>Matematika a její aplikace</a:t>
            </a:r>
          </a:p>
          <a:p>
            <a:pPr algn="ctr" eaLnBrk="1" hangingPunct="1"/>
            <a:r>
              <a:rPr lang="cs-CZ" sz="2800" dirty="0" smtClean="0"/>
              <a:t>4. a 5. ročník</a:t>
            </a:r>
          </a:p>
          <a:p>
            <a:pPr algn="ctr" eaLnBrk="1" hangingPunct="1"/>
            <a:r>
              <a:rPr lang="cs-CZ" sz="2800" dirty="0" smtClean="0"/>
              <a:t>Téma: Zaokrouhlování čísel na 1000, 10 000, 100 000</a:t>
            </a:r>
            <a:endParaRPr lang="cs-CZ" sz="2800" dirty="0"/>
          </a:p>
        </p:txBody>
      </p:sp>
      <p:sp>
        <p:nvSpPr>
          <p:cNvPr id="5125" name="TextovéPole 5"/>
          <p:cNvSpPr txBox="1">
            <a:spLocks noChangeArrowheads="1"/>
          </p:cNvSpPr>
          <p:nvPr/>
        </p:nvSpPr>
        <p:spPr bwMode="auto">
          <a:xfrm>
            <a:off x="2773363" y="5157788"/>
            <a:ext cx="388686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/>
              <a:t>Ing. Hana </a:t>
            </a:r>
            <a:r>
              <a:rPr lang="cs-CZ" sz="3200" dirty="0" smtClean="0"/>
              <a:t>Adamcová</a:t>
            </a:r>
          </a:p>
          <a:p>
            <a:pPr algn="ctr" eaLnBrk="1" hangingPunct="1"/>
            <a:r>
              <a:rPr lang="cs-CZ" sz="2800" dirty="0" smtClean="0"/>
              <a:t>Vytvořeno: 2011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2554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62960" y="548680"/>
            <a:ext cx="856895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Anotace</a:t>
            </a:r>
            <a:endParaRPr lang="cs-CZ" sz="5400" b="1" cap="all" spc="0" dirty="0">
              <a:ln w="0">
                <a:solidFill>
                  <a:schemeClr val="accent6">
                    <a:lumMod val="75000"/>
                  </a:schemeClr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21191" y="1916832"/>
            <a:ext cx="799288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Arial" pitchFamily="34" charset="0"/>
              <a:buChar char="•"/>
            </a:pPr>
            <a:r>
              <a:rPr lang="cs-CZ" sz="2800" dirty="0" smtClean="0"/>
              <a:t>Prezentace obsahuje opakování zaokrouhlování na 10 a 100, výklad nové látky a příklady k procvičování.</a:t>
            </a:r>
            <a:endParaRPr lang="cs-CZ" sz="2800" dirty="0"/>
          </a:p>
          <a:p>
            <a:pPr marL="457200" indent="-457200" algn="ctr">
              <a:buFont typeface="Arial" pitchFamily="34" charset="0"/>
              <a:buChar char="•"/>
            </a:pPr>
            <a:r>
              <a:rPr lang="cs-CZ" sz="2800" dirty="0"/>
              <a:t>Materiál je určen pro práci s interaktivní </a:t>
            </a:r>
            <a:r>
              <a:rPr lang="cs-CZ" sz="2800" dirty="0" smtClean="0"/>
              <a:t>tabulí.</a:t>
            </a:r>
            <a:endParaRPr lang="cs-CZ" sz="2800" dirty="0"/>
          </a:p>
          <a:p>
            <a:pPr marL="457200" indent="-457200" algn="ctr">
              <a:buFont typeface="Arial" pitchFamily="34" charset="0"/>
              <a:buChar char="•"/>
            </a:pPr>
            <a:r>
              <a:rPr lang="cs-CZ" sz="2800" dirty="0"/>
              <a:t>Materiál </a:t>
            </a:r>
            <a:r>
              <a:rPr lang="cs-CZ" sz="2800" dirty="0" smtClean="0"/>
              <a:t>lze </a:t>
            </a:r>
            <a:r>
              <a:rPr lang="cs-CZ" sz="2800" dirty="0"/>
              <a:t>využít i </a:t>
            </a:r>
            <a:r>
              <a:rPr lang="cs-CZ" sz="2800" dirty="0" smtClean="0"/>
              <a:t>pro 5. ročník k opakování učiva.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174992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zaokrouhlujeme čísla?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01563" y="1412776"/>
            <a:ext cx="7128792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Čísla zaokrouhlujeme na: </a:t>
            </a:r>
          </a:p>
          <a:p>
            <a:endParaRPr lang="cs-CZ" sz="3200" b="1" dirty="0" smtClean="0">
              <a:solidFill>
                <a:srgbClr val="C0000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002060"/>
                </a:solidFill>
              </a:rPr>
              <a:t>desítky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002060"/>
                </a:solidFill>
              </a:rPr>
              <a:t>stovky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002060"/>
                </a:solidFill>
              </a:rPr>
              <a:t>tisíce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002060"/>
                </a:solidFill>
              </a:rPr>
              <a:t>desetitisíce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002060"/>
                </a:solidFill>
              </a:rPr>
              <a:t>statisíce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002060"/>
                </a:solidFill>
              </a:rPr>
              <a:t>miliony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652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91365"/>
            <a:ext cx="7632848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Přirozená čísla do milionu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01563" y="1412776"/>
            <a:ext cx="71287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dirty="0" smtClean="0">
                <a:solidFill>
                  <a:srgbClr val="C00000"/>
                </a:solidFill>
              </a:rPr>
              <a:t>1</a:t>
            </a:r>
            <a:r>
              <a:rPr lang="cs-CZ" sz="6600" dirty="0" smtClean="0"/>
              <a:t> </a:t>
            </a:r>
            <a:r>
              <a:rPr lang="cs-CZ" sz="6600" dirty="0" smtClean="0">
                <a:solidFill>
                  <a:srgbClr val="7030A0"/>
                </a:solidFill>
              </a:rPr>
              <a:t>9</a:t>
            </a:r>
            <a:r>
              <a:rPr lang="cs-CZ" sz="6600" dirty="0" smtClean="0"/>
              <a:t>8</a:t>
            </a:r>
            <a:r>
              <a:rPr lang="cs-CZ" sz="6600" dirty="0" smtClean="0">
                <a:solidFill>
                  <a:srgbClr val="FF0000"/>
                </a:solidFill>
              </a:rPr>
              <a:t>7</a:t>
            </a:r>
            <a:r>
              <a:rPr lang="cs-CZ" sz="6600" dirty="0" smtClean="0">
                <a:solidFill>
                  <a:srgbClr val="00B050"/>
                </a:solidFill>
              </a:rPr>
              <a:t> 4</a:t>
            </a:r>
            <a:r>
              <a:rPr lang="cs-CZ" sz="6600" dirty="0" smtClean="0">
                <a:solidFill>
                  <a:schemeClr val="accent6">
                    <a:lumMod val="75000"/>
                  </a:schemeClr>
                </a:solidFill>
              </a:rPr>
              <a:t>1</a:t>
            </a:r>
            <a:r>
              <a:rPr lang="cs-CZ" sz="6600" dirty="0" smtClean="0">
                <a:solidFill>
                  <a:schemeClr val="bg2">
                    <a:lumMod val="50000"/>
                  </a:schemeClr>
                </a:solidFill>
              </a:rPr>
              <a:t>2</a:t>
            </a:r>
            <a:endParaRPr lang="cs-CZ" sz="6600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5950345" y="2336106"/>
            <a:ext cx="0" cy="3728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5971863" y="2568680"/>
            <a:ext cx="15808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jednotky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8" name="Přímá spojnice 7"/>
          <p:cNvCxnSpPr/>
          <p:nvPr/>
        </p:nvCxnSpPr>
        <p:spPr>
          <a:xfrm>
            <a:off x="5482469" y="2336106"/>
            <a:ext cx="0" cy="8768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5652120" y="3091900"/>
            <a:ext cx="1564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desítky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5076056" y="2336106"/>
            <a:ext cx="1" cy="14529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5204159" y="3664790"/>
            <a:ext cx="1562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stovky</a:t>
            </a:r>
            <a:endParaRPr lang="cs-CZ" sz="2800" dirty="0">
              <a:solidFill>
                <a:srgbClr val="00B050"/>
              </a:solidFill>
            </a:endParaRPr>
          </a:p>
        </p:txBody>
      </p:sp>
      <p:cxnSp>
        <p:nvCxnSpPr>
          <p:cNvPr id="17" name="Přímá spojnice 16"/>
          <p:cNvCxnSpPr/>
          <p:nvPr/>
        </p:nvCxnSpPr>
        <p:spPr>
          <a:xfrm>
            <a:off x="4465958" y="2316664"/>
            <a:ext cx="1" cy="20484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4672981" y="4103494"/>
            <a:ext cx="9909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tisíce</a:t>
            </a:r>
            <a:endParaRPr lang="cs-CZ" sz="2800" dirty="0">
              <a:solidFill>
                <a:srgbClr val="FF0000"/>
              </a:solidFill>
            </a:endParaRPr>
          </a:p>
        </p:txBody>
      </p:sp>
      <p:cxnSp>
        <p:nvCxnSpPr>
          <p:cNvPr id="13" name="Přímá spojnice 12"/>
          <p:cNvCxnSpPr/>
          <p:nvPr/>
        </p:nvCxnSpPr>
        <p:spPr>
          <a:xfrm>
            <a:off x="4067944" y="2336106"/>
            <a:ext cx="0" cy="24610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4240593" y="4535542"/>
            <a:ext cx="19271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desetitisíce</a:t>
            </a:r>
            <a:endParaRPr lang="cs-CZ" sz="2800" dirty="0"/>
          </a:p>
        </p:txBody>
      </p:sp>
      <p:cxnSp>
        <p:nvCxnSpPr>
          <p:cNvPr id="19" name="Přímá spojnice 18"/>
          <p:cNvCxnSpPr/>
          <p:nvPr/>
        </p:nvCxnSpPr>
        <p:spPr>
          <a:xfrm>
            <a:off x="3635896" y="2336106"/>
            <a:ext cx="0" cy="31091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3828558" y="5085184"/>
            <a:ext cx="14398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7030A0"/>
                </a:solidFill>
              </a:rPr>
              <a:t>statisíce</a:t>
            </a:r>
            <a:endParaRPr lang="cs-CZ" sz="2800" dirty="0">
              <a:solidFill>
                <a:srgbClr val="7030A0"/>
              </a:solidFill>
            </a:endParaRPr>
          </a:p>
        </p:txBody>
      </p:sp>
      <p:cxnSp>
        <p:nvCxnSpPr>
          <p:cNvPr id="22" name="Přímá spojnice 21"/>
          <p:cNvCxnSpPr/>
          <p:nvPr/>
        </p:nvCxnSpPr>
        <p:spPr>
          <a:xfrm>
            <a:off x="2987824" y="2420888"/>
            <a:ext cx="0" cy="37708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3153022" y="5930116"/>
            <a:ext cx="14189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miliony</a:t>
            </a:r>
            <a:endParaRPr lang="cs-CZ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655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64359" y="210882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Pravidlo zaokrouhlování</a:t>
            </a:r>
            <a:endParaRPr lang="cs-CZ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1556792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Při zaokrouhlování vycházíme z číselné řady 0 - 9</a:t>
            </a:r>
            <a:endParaRPr lang="cs-CZ" sz="2800" b="1" dirty="0">
              <a:solidFill>
                <a:srgbClr val="C00000"/>
              </a:solidFill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611560" y="3717032"/>
            <a:ext cx="74888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611560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1187624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1763688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2339752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2915816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3491880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4067944" y="3438126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4606450" y="3501008"/>
            <a:ext cx="0" cy="3870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5148064" y="3501008"/>
            <a:ext cx="0" cy="414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5724128" y="3501008"/>
            <a:ext cx="0" cy="414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ovéPole 42"/>
          <p:cNvSpPr txBox="1"/>
          <p:nvPr/>
        </p:nvSpPr>
        <p:spPr>
          <a:xfrm>
            <a:off x="478275" y="41490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1037583" y="41490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1613647" y="41562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2189711" y="41562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2765775" y="41562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3341839" y="41490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3917903" y="41490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4438654" y="41562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4998023" y="41562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5574087" y="41490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cxnSp>
        <p:nvCxnSpPr>
          <p:cNvPr id="54" name="Přímá spojnice 53"/>
          <p:cNvCxnSpPr/>
          <p:nvPr/>
        </p:nvCxnSpPr>
        <p:spPr>
          <a:xfrm>
            <a:off x="6300192" y="3501008"/>
            <a:ext cx="0" cy="414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ovéPole 54"/>
          <p:cNvSpPr txBox="1"/>
          <p:nvPr/>
        </p:nvSpPr>
        <p:spPr>
          <a:xfrm>
            <a:off x="6116122" y="414880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cxnSp>
        <p:nvCxnSpPr>
          <p:cNvPr id="59" name="Přímá spojnice se šipkou 58"/>
          <p:cNvCxnSpPr/>
          <p:nvPr/>
        </p:nvCxnSpPr>
        <p:spPr>
          <a:xfrm flipH="1">
            <a:off x="778357" y="3284984"/>
            <a:ext cx="2137459" cy="0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se šipkou 60"/>
          <p:cNvCxnSpPr/>
          <p:nvPr/>
        </p:nvCxnSpPr>
        <p:spPr>
          <a:xfrm>
            <a:off x="3491880" y="3284984"/>
            <a:ext cx="2624242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 flipV="1">
            <a:off x="3491880" y="3284984"/>
            <a:ext cx="0" cy="216024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V="1">
            <a:off x="2915816" y="3284984"/>
            <a:ext cx="0" cy="216024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ovéPole 65"/>
          <p:cNvSpPr txBox="1"/>
          <p:nvPr/>
        </p:nvSpPr>
        <p:spPr>
          <a:xfrm>
            <a:off x="739579" y="2636912"/>
            <a:ext cx="23262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předcházející desítka</a:t>
            </a:r>
          </a:p>
          <a:p>
            <a:r>
              <a:rPr lang="cs-CZ" dirty="0" smtClean="0"/>
              <a:t>(stovka, tisíc, milion)</a:t>
            </a:r>
            <a:endParaRPr lang="cs-CZ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4067944" y="2638143"/>
            <a:ext cx="29209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následující desítka</a:t>
            </a:r>
          </a:p>
          <a:p>
            <a:r>
              <a:rPr lang="cs-CZ" dirty="0" smtClean="0"/>
              <a:t>(stovka, desetitisíc, milion)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7535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Zaokrouhli na desítky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40152" y="119881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grpSp>
        <p:nvGrpSpPr>
          <p:cNvPr id="45" name="Skupina 44"/>
          <p:cNvGrpSpPr/>
          <p:nvPr/>
        </p:nvGrpSpPr>
        <p:grpSpPr>
          <a:xfrm>
            <a:off x="179512" y="1052736"/>
            <a:ext cx="1160615" cy="5333676"/>
            <a:chOff x="179512" y="1052736"/>
            <a:chExt cx="1160615" cy="5333676"/>
          </a:xfrm>
        </p:grpSpPr>
        <p:sp>
          <p:nvSpPr>
            <p:cNvPr id="3" name="TextovéPole 2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19</a:t>
              </a:r>
            </a:p>
            <a:p>
              <a:r>
                <a:rPr lang="cs-CZ" sz="2800" dirty="0" smtClean="0"/>
                <a:t>25</a:t>
              </a:r>
            </a:p>
            <a:p>
              <a:r>
                <a:rPr lang="cs-CZ" sz="2800" dirty="0" smtClean="0"/>
                <a:t>31</a:t>
              </a:r>
            </a:p>
            <a:p>
              <a:r>
                <a:rPr lang="cs-CZ" sz="2800" dirty="0" smtClean="0"/>
                <a:t>57</a:t>
              </a:r>
            </a:p>
            <a:p>
              <a:r>
                <a:rPr lang="cs-CZ" sz="2800" dirty="0" smtClean="0"/>
                <a:t>47</a:t>
              </a:r>
            </a:p>
            <a:p>
              <a:r>
                <a:rPr lang="cs-CZ" sz="2800" dirty="0" smtClean="0"/>
                <a:t>14</a:t>
              </a:r>
            </a:p>
            <a:p>
              <a:r>
                <a:rPr lang="cs-CZ" sz="2800" dirty="0" smtClean="0"/>
                <a:t>9</a:t>
              </a:r>
            </a:p>
            <a:p>
              <a:r>
                <a:rPr lang="cs-CZ" sz="2800" dirty="0" smtClean="0"/>
                <a:t>42</a:t>
              </a:r>
            </a:p>
            <a:p>
              <a:r>
                <a:rPr lang="cs-CZ" sz="2800" dirty="0" smtClean="0"/>
                <a:t>70</a:t>
              </a:r>
            </a:p>
            <a:p>
              <a:r>
                <a:rPr lang="cs-CZ" sz="2800" dirty="0" smtClean="0"/>
                <a:t>55</a:t>
              </a:r>
            </a:p>
            <a:p>
              <a:r>
                <a:rPr lang="cs-CZ" sz="2800" dirty="0" smtClean="0"/>
                <a:t>23</a:t>
              </a:r>
            </a:p>
            <a:p>
              <a:r>
                <a:rPr lang="cs-CZ" sz="2800" dirty="0" smtClean="0"/>
                <a:t>82</a:t>
              </a:r>
              <a:endParaRPr lang="cs-CZ" sz="2800" dirty="0"/>
            </a:p>
          </p:txBody>
        </p:sp>
        <p:grpSp>
          <p:nvGrpSpPr>
            <p:cNvPr id="11" name="Skupina 10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2" name="Skupina 11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3" name="TextovéPole 1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5" name="Skupina 14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6" name="TextovéPole 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8" name="Skupina 17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9" name="TextovéPole 1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1" name="Skupina 20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22" name="TextovéPole 2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3" name="TextovéPole 2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4" name="Skupina 23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25" name="TextovéPole 24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7" name="Skupina 26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28" name="TextovéPole 2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0" name="Skupina 29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31" name="TextovéPole 30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3" name="Skupina 32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34" name="TextovéPole 3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5" name="TextovéPole 3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6" name="Skupina 35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37" name="TextovéPole 36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9" name="Skupina 38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40" name="TextovéPole 3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1" name="TextovéPole 4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2" name="Skupina 41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43" name="TextovéPole 4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4" name="TextovéPole 4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46" name="Skupina 45"/>
          <p:cNvGrpSpPr/>
          <p:nvPr/>
        </p:nvGrpSpPr>
        <p:grpSpPr>
          <a:xfrm>
            <a:off x="3288487" y="1088084"/>
            <a:ext cx="1160615" cy="5333676"/>
            <a:chOff x="179512" y="1052736"/>
            <a:chExt cx="1160615" cy="5333676"/>
          </a:xfrm>
        </p:grpSpPr>
        <p:sp>
          <p:nvSpPr>
            <p:cNvPr id="47" name="TextovéPole 46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17</a:t>
              </a:r>
            </a:p>
            <a:p>
              <a:r>
                <a:rPr lang="cs-CZ" sz="2800" dirty="0" smtClean="0"/>
                <a:t>52</a:t>
              </a:r>
            </a:p>
            <a:p>
              <a:r>
                <a:rPr lang="cs-CZ" sz="2800" dirty="0" smtClean="0"/>
                <a:t>44</a:t>
              </a:r>
            </a:p>
            <a:p>
              <a:r>
                <a:rPr lang="cs-CZ" sz="2800" dirty="0" smtClean="0"/>
                <a:t>20</a:t>
              </a:r>
            </a:p>
            <a:p>
              <a:r>
                <a:rPr lang="cs-CZ" sz="2800" dirty="0" smtClean="0"/>
                <a:t>34</a:t>
              </a:r>
            </a:p>
            <a:p>
              <a:r>
                <a:rPr lang="cs-CZ" sz="2800" dirty="0" smtClean="0"/>
                <a:t>18</a:t>
              </a:r>
            </a:p>
            <a:p>
              <a:r>
                <a:rPr lang="cs-CZ" sz="2800" dirty="0" smtClean="0"/>
                <a:t>7</a:t>
              </a:r>
            </a:p>
            <a:p>
              <a:r>
                <a:rPr lang="cs-CZ" sz="2800" dirty="0" smtClean="0"/>
                <a:t>83</a:t>
              </a:r>
            </a:p>
            <a:p>
              <a:r>
                <a:rPr lang="cs-CZ" sz="2800" dirty="0" smtClean="0"/>
                <a:t>51</a:t>
              </a:r>
            </a:p>
            <a:p>
              <a:r>
                <a:rPr lang="cs-CZ" sz="2800" dirty="0" smtClean="0"/>
                <a:t>27</a:t>
              </a:r>
            </a:p>
            <a:p>
              <a:r>
                <a:rPr lang="cs-CZ" sz="2800" dirty="0" smtClean="0"/>
                <a:t>49</a:t>
              </a:r>
            </a:p>
            <a:p>
              <a:r>
                <a:rPr lang="cs-CZ" sz="2800" dirty="0" smtClean="0"/>
                <a:t>76</a:t>
              </a:r>
              <a:endParaRPr lang="cs-CZ" sz="2800" dirty="0"/>
            </a:p>
          </p:txBody>
        </p:sp>
        <p:grpSp>
          <p:nvGrpSpPr>
            <p:cNvPr id="48" name="Skupina 47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82" name="TextovéPole 8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3" name="TextovéPole 8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9" name="Skupina 48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80" name="TextovéPole 7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1" name="TextovéPole 8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0" name="Skupina 49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78" name="TextovéPole 7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9" name="TextovéPole 7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1" name="Skupina 50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76" name="TextovéPole 7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7" name="TextovéPole 7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2" name="Skupina 51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74" name="TextovéPole 7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5" name="TextovéPole 7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3" name="Skupina 52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72" name="TextovéPole 7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3" name="TextovéPole 7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4" name="Skupina 53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70" name="TextovéPole 6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1" name="TextovéPole 7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5" name="Skupina 54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68" name="TextovéPole 6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9" name="TextovéPole 6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6" name="Skupina 55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66" name="TextovéPole 6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7" name="TextovéPole 6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7" name="Skupina 56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64" name="TextovéPole 6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5" name="TextovéPole 6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8" name="Skupina 57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62" name="TextovéPole 6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3" name="TextovéPole 6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9" name="Skupina 58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60" name="TextovéPole 5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1" name="TextovéPole 6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84" name="Skupina 83"/>
          <p:cNvGrpSpPr/>
          <p:nvPr/>
        </p:nvGrpSpPr>
        <p:grpSpPr>
          <a:xfrm>
            <a:off x="5975375" y="1042933"/>
            <a:ext cx="1160615" cy="5333676"/>
            <a:chOff x="179512" y="1052736"/>
            <a:chExt cx="1160615" cy="5333676"/>
          </a:xfrm>
        </p:grpSpPr>
        <p:sp>
          <p:nvSpPr>
            <p:cNvPr id="85" name="TextovéPole 84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62</a:t>
              </a:r>
            </a:p>
            <a:p>
              <a:r>
                <a:rPr lang="cs-CZ" sz="2800" dirty="0" smtClean="0"/>
                <a:t>59</a:t>
              </a:r>
            </a:p>
            <a:p>
              <a:r>
                <a:rPr lang="cs-CZ" sz="2800" dirty="0" smtClean="0"/>
                <a:t>5</a:t>
              </a:r>
            </a:p>
            <a:p>
              <a:r>
                <a:rPr lang="cs-CZ" sz="2800" dirty="0" smtClean="0"/>
                <a:t>32</a:t>
              </a:r>
            </a:p>
            <a:p>
              <a:r>
                <a:rPr lang="cs-CZ" sz="2800" dirty="0" smtClean="0"/>
                <a:t>14</a:t>
              </a:r>
            </a:p>
            <a:p>
              <a:r>
                <a:rPr lang="cs-CZ" sz="2800" dirty="0" smtClean="0"/>
                <a:t>75</a:t>
              </a:r>
            </a:p>
            <a:p>
              <a:r>
                <a:rPr lang="cs-CZ" sz="2800" dirty="0" smtClean="0"/>
                <a:t>1</a:t>
              </a:r>
            </a:p>
            <a:p>
              <a:r>
                <a:rPr lang="cs-CZ" sz="2800" dirty="0" smtClean="0"/>
                <a:t>36</a:t>
              </a:r>
            </a:p>
            <a:p>
              <a:r>
                <a:rPr lang="cs-CZ" sz="2800" dirty="0" smtClean="0"/>
                <a:t>48</a:t>
              </a:r>
            </a:p>
            <a:p>
              <a:r>
                <a:rPr lang="cs-CZ" sz="2800" dirty="0" smtClean="0"/>
                <a:t>91</a:t>
              </a:r>
            </a:p>
            <a:p>
              <a:r>
                <a:rPr lang="cs-CZ" sz="2800" dirty="0" smtClean="0"/>
                <a:t>83</a:t>
              </a:r>
            </a:p>
            <a:p>
              <a:r>
                <a:rPr lang="cs-CZ" sz="2800" dirty="0" smtClean="0"/>
                <a:t>38</a:t>
              </a:r>
              <a:endParaRPr lang="cs-CZ" sz="2800" dirty="0"/>
            </a:p>
          </p:txBody>
        </p:sp>
        <p:grpSp>
          <p:nvGrpSpPr>
            <p:cNvPr id="86" name="Skupina 85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120" name="TextovéPole 11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21" name="TextovéPole 12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7" name="Skupina 86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18" name="TextovéPole 11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9" name="TextovéPole 11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8" name="Skupina 87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16" name="TextovéPole 1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7" name="TextovéPole 1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9" name="Skupina 88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14" name="TextovéPole 11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5" name="TextovéPole 11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0" name="Skupina 89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112" name="TextovéPole 11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3" name="TextovéPole 11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1" name="Skupina 90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110" name="TextovéPole 10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1" name="TextovéPole 11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2" name="Skupina 91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108" name="TextovéPole 10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3" name="Skupina 92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106" name="TextovéPole 10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7" name="TextovéPole 10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4" name="Skupina 93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104" name="TextovéPole 10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5" name="TextovéPole 10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5" name="Skupina 94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102" name="TextovéPole 10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3" name="TextovéPole 10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6" name="Skupina 95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100" name="TextovéPole 9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1" name="TextovéPole 10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7" name="Skupina 96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98" name="TextovéPole 9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99" name="TextovéPole 9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sp>
        <p:nvSpPr>
          <p:cNvPr id="122" name="TextovéPole 121"/>
          <p:cNvSpPr txBox="1"/>
          <p:nvPr/>
        </p:nvSpPr>
        <p:spPr>
          <a:xfrm>
            <a:off x="1977004" y="1123432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" name="TextovéPole 122"/>
          <p:cNvSpPr txBox="1"/>
          <p:nvPr/>
        </p:nvSpPr>
        <p:spPr>
          <a:xfrm>
            <a:off x="4951036" y="1154587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4" name="TextovéPole 123"/>
          <p:cNvSpPr txBox="1"/>
          <p:nvPr/>
        </p:nvSpPr>
        <p:spPr>
          <a:xfrm>
            <a:off x="7524328" y="1113629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823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/>
      <p:bldP spid="123" grpId="0"/>
      <p:bldP spid="1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Zaokrouhli na stovky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40152" y="119881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grpSp>
        <p:nvGrpSpPr>
          <p:cNvPr id="45" name="Skupina 44"/>
          <p:cNvGrpSpPr/>
          <p:nvPr/>
        </p:nvGrpSpPr>
        <p:grpSpPr>
          <a:xfrm>
            <a:off x="146486" y="1052736"/>
            <a:ext cx="1193641" cy="5333676"/>
            <a:chOff x="146486" y="1052736"/>
            <a:chExt cx="1193641" cy="5333676"/>
          </a:xfrm>
        </p:grpSpPr>
        <p:sp>
          <p:nvSpPr>
            <p:cNvPr id="3" name="TextovéPole 2"/>
            <p:cNvSpPr txBox="1"/>
            <p:nvPr/>
          </p:nvSpPr>
          <p:spPr>
            <a:xfrm>
              <a:off x="146486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190</a:t>
              </a:r>
            </a:p>
            <a:p>
              <a:r>
                <a:rPr lang="cs-CZ" sz="2800" dirty="0" smtClean="0"/>
                <a:t>250</a:t>
              </a:r>
            </a:p>
            <a:p>
              <a:r>
                <a:rPr lang="cs-CZ" sz="2800" dirty="0" smtClean="0"/>
                <a:t>311</a:t>
              </a:r>
            </a:p>
            <a:p>
              <a:r>
                <a:rPr lang="cs-CZ" sz="2800" dirty="0" smtClean="0"/>
                <a:t>575</a:t>
              </a:r>
            </a:p>
            <a:p>
              <a:r>
                <a:rPr lang="cs-CZ" sz="2800" dirty="0" smtClean="0"/>
                <a:t>474</a:t>
              </a:r>
            </a:p>
            <a:p>
              <a:r>
                <a:rPr lang="cs-CZ" sz="2800" dirty="0" smtClean="0"/>
                <a:t>140</a:t>
              </a:r>
            </a:p>
            <a:p>
              <a:r>
                <a:rPr lang="cs-CZ" sz="2800" dirty="0" smtClean="0"/>
                <a:t>91</a:t>
              </a:r>
            </a:p>
            <a:p>
              <a:r>
                <a:rPr lang="cs-CZ" sz="2800" dirty="0" smtClean="0"/>
                <a:t>429</a:t>
              </a:r>
            </a:p>
            <a:p>
              <a:r>
                <a:rPr lang="cs-CZ" sz="2800" dirty="0" smtClean="0"/>
                <a:t>700</a:t>
              </a:r>
            </a:p>
            <a:p>
              <a:r>
                <a:rPr lang="cs-CZ" sz="2800" dirty="0" smtClean="0"/>
                <a:t>557</a:t>
              </a:r>
            </a:p>
            <a:p>
              <a:r>
                <a:rPr lang="cs-CZ" sz="2800" dirty="0" smtClean="0"/>
                <a:t>232</a:t>
              </a:r>
            </a:p>
            <a:p>
              <a:r>
                <a:rPr lang="cs-CZ" sz="2800" dirty="0" smtClean="0"/>
                <a:t>820</a:t>
              </a:r>
              <a:endParaRPr lang="cs-CZ" sz="2800" dirty="0"/>
            </a:p>
          </p:txBody>
        </p:sp>
        <p:grpSp>
          <p:nvGrpSpPr>
            <p:cNvPr id="11" name="Skupina 10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2" name="Skupina 11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3" name="TextovéPole 1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5" name="Skupina 14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6" name="TextovéPole 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8" name="Skupina 17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9" name="TextovéPole 1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1" name="Skupina 20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22" name="TextovéPole 2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3" name="TextovéPole 2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4" name="Skupina 23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25" name="TextovéPole 24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7" name="Skupina 26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28" name="TextovéPole 2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0" name="Skupina 29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31" name="TextovéPole 30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3" name="Skupina 32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34" name="TextovéPole 3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5" name="TextovéPole 3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6" name="Skupina 35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37" name="TextovéPole 36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9" name="Skupina 38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40" name="TextovéPole 3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1" name="TextovéPole 4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2" name="Skupina 41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43" name="TextovéPole 4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4" name="TextovéPole 4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46" name="Skupina 45"/>
          <p:cNvGrpSpPr/>
          <p:nvPr/>
        </p:nvGrpSpPr>
        <p:grpSpPr>
          <a:xfrm>
            <a:off x="3288487" y="1088084"/>
            <a:ext cx="1160615" cy="5333676"/>
            <a:chOff x="179512" y="1052736"/>
            <a:chExt cx="1160615" cy="5333676"/>
          </a:xfrm>
        </p:grpSpPr>
        <p:sp>
          <p:nvSpPr>
            <p:cNvPr id="47" name="TextovéPole 46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174</a:t>
              </a:r>
            </a:p>
            <a:p>
              <a:r>
                <a:rPr lang="cs-CZ" sz="2800" dirty="0" smtClean="0"/>
                <a:t>527</a:t>
              </a:r>
            </a:p>
            <a:p>
              <a:r>
                <a:rPr lang="cs-CZ" sz="2800" dirty="0" smtClean="0"/>
                <a:t>440</a:t>
              </a:r>
            </a:p>
            <a:p>
              <a:r>
                <a:rPr lang="cs-CZ" sz="2800" dirty="0" smtClean="0"/>
                <a:t>205</a:t>
              </a:r>
            </a:p>
            <a:p>
              <a:r>
                <a:rPr lang="cs-CZ" sz="2800" dirty="0" smtClean="0"/>
                <a:t>342</a:t>
              </a:r>
            </a:p>
            <a:p>
              <a:r>
                <a:rPr lang="cs-CZ" sz="2800" dirty="0" smtClean="0"/>
                <a:t>181</a:t>
              </a:r>
            </a:p>
            <a:p>
              <a:r>
                <a:rPr lang="cs-CZ" sz="2800" dirty="0" smtClean="0"/>
                <a:t>70</a:t>
              </a:r>
            </a:p>
            <a:p>
              <a:r>
                <a:rPr lang="cs-CZ" sz="2800" dirty="0" smtClean="0"/>
                <a:t>832</a:t>
              </a:r>
            </a:p>
            <a:p>
              <a:r>
                <a:rPr lang="cs-CZ" sz="2800" dirty="0" smtClean="0"/>
                <a:t>517</a:t>
              </a:r>
            </a:p>
            <a:p>
              <a:r>
                <a:rPr lang="cs-CZ" sz="2800" dirty="0" smtClean="0"/>
                <a:t>273</a:t>
              </a:r>
            </a:p>
            <a:p>
              <a:r>
                <a:rPr lang="cs-CZ" sz="2800" dirty="0" smtClean="0"/>
                <a:t>490</a:t>
              </a:r>
            </a:p>
            <a:p>
              <a:r>
                <a:rPr lang="cs-CZ" sz="2800" dirty="0" smtClean="0"/>
                <a:t>769</a:t>
              </a:r>
              <a:endParaRPr lang="cs-CZ" sz="2800" dirty="0"/>
            </a:p>
          </p:txBody>
        </p:sp>
        <p:grpSp>
          <p:nvGrpSpPr>
            <p:cNvPr id="48" name="Skupina 47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82" name="TextovéPole 8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3" name="TextovéPole 8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9" name="Skupina 48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80" name="TextovéPole 7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1" name="TextovéPole 8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0" name="Skupina 49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78" name="TextovéPole 7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9" name="TextovéPole 7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1" name="Skupina 50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76" name="TextovéPole 7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7" name="TextovéPole 7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2" name="Skupina 51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74" name="TextovéPole 7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5" name="TextovéPole 7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3" name="Skupina 52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72" name="TextovéPole 7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3" name="TextovéPole 7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4" name="Skupina 53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70" name="TextovéPole 6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1" name="TextovéPole 7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5" name="Skupina 54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68" name="TextovéPole 6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9" name="TextovéPole 6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6" name="Skupina 55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66" name="TextovéPole 6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7" name="TextovéPole 6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7" name="Skupina 56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64" name="TextovéPole 6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5" name="TextovéPole 6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8" name="Skupina 57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62" name="TextovéPole 6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3" name="TextovéPole 6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9" name="Skupina 58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60" name="TextovéPole 5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1" name="TextovéPole 6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84" name="Skupina 83"/>
          <p:cNvGrpSpPr/>
          <p:nvPr/>
        </p:nvGrpSpPr>
        <p:grpSpPr>
          <a:xfrm>
            <a:off x="5975375" y="1042933"/>
            <a:ext cx="1160615" cy="5333676"/>
            <a:chOff x="179512" y="1052736"/>
            <a:chExt cx="1160615" cy="5333676"/>
          </a:xfrm>
        </p:grpSpPr>
        <p:sp>
          <p:nvSpPr>
            <p:cNvPr id="85" name="TextovéPole 84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625</a:t>
              </a:r>
            </a:p>
            <a:p>
              <a:r>
                <a:rPr lang="cs-CZ" sz="2800" dirty="0" smtClean="0"/>
                <a:t>597</a:t>
              </a:r>
            </a:p>
            <a:p>
              <a:r>
                <a:rPr lang="cs-CZ" sz="2800" dirty="0" smtClean="0"/>
                <a:t>56</a:t>
              </a:r>
            </a:p>
            <a:p>
              <a:r>
                <a:rPr lang="cs-CZ" sz="2800" dirty="0" smtClean="0"/>
                <a:t>324</a:t>
              </a:r>
            </a:p>
            <a:p>
              <a:r>
                <a:rPr lang="cs-CZ" sz="2800" dirty="0" smtClean="0"/>
                <a:t>148</a:t>
              </a:r>
            </a:p>
            <a:p>
              <a:r>
                <a:rPr lang="cs-CZ" sz="2800" dirty="0" smtClean="0"/>
                <a:t>757</a:t>
              </a:r>
            </a:p>
            <a:p>
              <a:r>
                <a:rPr lang="cs-CZ" sz="2800" dirty="0" smtClean="0"/>
                <a:t>145</a:t>
              </a:r>
            </a:p>
            <a:p>
              <a:r>
                <a:rPr lang="cs-CZ" sz="2800" dirty="0" smtClean="0"/>
                <a:t>363</a:t>
              </a:r>
            </a:p>
            <a:p>
              <a:r>
                <a:rPr lang="cs-CZ" sz="2800" dirty="0" smtClean="0"/>
                <a:t>480</a:t>
              </a:r>
            </a:p>
            <a:p>
              <a:r>
                <a:rPr lang="cs-CZ" sz="2800" dirty="0" smtClean="0"/>
                <a:t>911</a:t>
              </a:r>
            </a:p>
            <a:p>
              <a:r>
                <a:rPr lang="cs-CZ" sz="2800" dirty="0" smtClean="0"/>
                <a:t>834</a:t>
              </a:r>
            </a:p>
            <a:p>
              <a:r>
                <a:rPr lang="cs-CZ" sz="2800" dirty="0" smtClean="0"/>
                <a:t>380</a:t>
              </a:r>
              <a:endParaRPr lang="cs-CZ" sz="2800" dirty="0"/>
            </a:p>
          </p:txBody>
        </p:sp>
        <p:grpSp>
          <p:nvGrpSpPr>
            <p:cNvPr id="86" name="Skupina 85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120" name="TextovéPole 11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21" name="TextovéPole 12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7" name="Skupina 86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18" name="TextovéPole 11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9" name="TextovéPole 11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8" name="Skupina 87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16" name="TextovéPole 1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7" name="TextovéPole 1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9" name="Skupina 88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14" name="TextovéPole 11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5" name="TextovéPole 11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0" name="Skupina 89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112" name="TextovéPole 11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3" name="TextovéPole 11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1" name="Skupina 90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110" name="TextovéPole 10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1" name="TextovéPole 11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2" name="Skupina 91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108" name="TextovéPole 10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3" name="Skupina 92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106" name="TextovéPole 10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7" name="TextovéPole 10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4" name="Skupina 93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104" name="TextovéPole 10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5" name="TextovéPole 10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5" name="Skupina 94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102" name="TextovéPole 10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3" name="TextovéPole 10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6" name="Skupina 95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100" name="TextovéPole 9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1" name="TextovéPole 10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7" name="Skupina 96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98" name="TextovéPole 9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99" name="TextovéPole 9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sp>
        <p:nvSpPr>
          <p:cNvPr id="122" name="TextovéPole 121"/>
          <p:cNvSpPr txBox="1"/>
          <p:nvPr/>
        </p:nvSpPr>
        <p:spPr>
          <a:xfrm>
            <a:off x="1977004" y="1123432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" name="TextovéPole 122"/>
          <p:cNvSpPr txBox="1"/>
          <p:nvPr/>
        </p:nvSpPr>
        <p:spPr>
          <a:xfrm>
            <a:off x="4951036" y="1154587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4" name="TextovéPole 123"/>
          <p:cNvSpPr txBox="1"/>
          <p:nvPr/>
        </p:nvSpPr>
        <p:spPr>
          <a:xfrm>
            <a:off x="7524328" y="1113629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83251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/>
      <p:bldP spid="123" grpId="0"/>
      <p:bldP spid="1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64359" y="210882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Zaokrouhlování na tisíce</a:t>
            </a:r>
            <a:endParaRPr lang="cs-CZ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1556792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Při zaokrouhlování vycházíme z číselné řady 0 - 9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78275" y="4149080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1000</a:t>
            </a:r>
            <a:endParaRPr lang="cs-CZ" sz="16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1037583" y="4149080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1100</a:t>
            </a:r>
            <a:endParaRPr lang="cs-CZ" sz="16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1613647" y="4156235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1200</a:t>
            </a:r>
            <a:endParaRPr lang="cs-CZ" sz="16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2189711" y="4156235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1300</a:t>
            </a:r>
            <a:endParaRPr lang="cs-CZ" sz="16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2765775" y="4156235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</a:t>
            </a:r>
            <a:r>
              <a:rPr lang="cs-CZ" sz="1600" dirty="0" smtClean="0">
                <a:solidFill>
                  <a:schemeClr val="accent6">
                    <a:lumMod val="75000"/>
                  </a:schemeClr>
                </a:solidFill>
              </a:rPr>
              <a:t>4</a:t>
            </a:r>
            <a:r>
              <a:rPr lang="cs-CZ" sz="1600" dirty="0" smtClean="0"/>
              <a:t>00</a:t>
            </a:r>
            <a:endParaRPr lang="cs-CZ" sz="16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3341839" y="4149080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1500</a:t>
            </a:r>
            <a:endParaRPr lang="cs-CZ" sz="1600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3917903" y="4149080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1600</a:t>
            </a:r>
            <a:endParaRPr lang="cs-CZ" sz="16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4438654" y="4156235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1700</a:t>
            </a:r>
            <a:endParaRPr lang="cs-CZ" sz="16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4998023" y="4156235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</a:t>
            </a:r>
            <a:r>
              <a:rPr lang="cs-CZ" sz="1600" dirty="0" smtClean="0">
                <a:solidFill>
                  <a:srgbClr val="00B050"/>
                </a:solidFill>
              </a:rPr>
              <a:t>8</a:t>
            </a:r>
            <a:r>
              <a:rPr lang="cs-CZ" sz="1600" dirty="0" smtClean="0"/>
              <a:t>00</a:t>
            </a:r>
            <a:endParaRPr lang="cs-CZ" sz="1600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5574087" y="4149080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1900</a:t>
            </a:r>
            <a:endParaRPr lang="cs-CZ" sz="1600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6116122" y="4148800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2000</a:t>
            </a:r>
            <a:endParaRPr lang="cs-CZ" sz="1600" dirty="0"/>
          </a:p>
        </p:txBody>
      </p:sp>
      <p:grpSp>
        <p:nvGrpSpPr>
          <p:cNvPr id="10" name="Skupina 9"/>
          <p:cNvGrpSpPr/>
          <p:nvPr/>
        </p:nvGrpSpPr>
        <p:grpSpPr>
          <a:xfrm>
            <a:off x="760339" y="3260819"/>
            <a:ext cx="7488832" cy="630068"/>
            <a:chOff x="611560" y="3284984"/>
            <a:chExt cx="7488832" cy="630068"/>
          </a:xfrm>
        </p:grpSpPr>
        <p:cxnSp>
          <p:nvCxnSpPr>
            <p:cNvPr id="11" name="Přímá spojnice 10"/>
            <p:cNvCxnSpPr/>
            <p:nvPr/>
          </p:nvCxnSpPr>
          <p:spPr>
            <a:xfrm>
              <a:off x="611560" y="3717032"/>
              <a:ext cx="748883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>
              <a:off x="611560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17"/>
            <p:cNvCxnSpPr/>
            <p:nvPr/>
          </p:nvCxnSpPr>
          <p:spPr>
            <a:xfrm>
              <a:off x="1187624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>
              <a:off x="1763688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>
              <a:off x="2339752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>
              <a:off x="2915816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25"/>
            <p:cNvCxnSpPr/>
            <p:nvPr/>
          </p:nvCxnSpPr>
          <p:spPr>
            <a:xfrm>
              <a:off x="3491880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>
              <a:off x="4067944" y="3438126"/>
              <a:ext cx="0" cy="43204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>
              <a:off x="4606450" y="3501008"/>
              <a:ext cx="0" cy="38704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nice 31"/>
            <p:cNvCxnSpPr/>
            <p:nvPr/>
          </p:nvCxnSpPr>
          <p:spPr>
            <a:xfrm>
              <a:off x="5148064" y="3501008"/>
              <a:ext cx="0" cy="4140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33"/>
            <p:cNvCxnSpPr/>
            <p:nvPr/>
          </p:nvCxnSpPr>
          <p:spPr>
            <a:xfrm>
              <a:off x="5724128" y="3501008"/>
              <a:ext cx="0" cy="4140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Přímá spojnice 53"/>
            <p:cNvCxnSpPr/>
            <p:nvPr/>
          </p:nvCxnSpPr>
          <p:spPr>
            <a:xfrm>
              <a:off x="6300192" y="3501008"/>
              <a:ext cx="0" cy="4140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Přímá spojnice se šipkou 58"/>
            <p:cNvCxnSpPr/>
            <p:nvPr/>
          </p:nvCxnSpPr>
          <p:spPr>
            <a:xfrm flipH="1">
              <a:off x="778357" y="3284984"/>
              <a:ext cx="2137459" cy="0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Přímá spojnice se šipkou 60"/>
            <p:cNvCxnSpPr/>
            <p:nvPr/>
          </p:nvCxnSpPr>
          <p:spPr>
            <a:xfrm>
              <a:off x="3491880" y="3284984"/>
              <a:ext cx="2624242" cy="0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Přímá spojnice 62"/>
            <p:cNvCxnSpPr/>
            <p:nvPr/>
          </p:nvCxnSpPr>
          <p:spPr>
            <a:xfrm flipV="1">
              <a:off x="3491880" y="3284984"/>
              <a:ext cx="0" cy="216024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Přímá spojnice 64"/>
            <p:cNvCxnSpPr/>
            <p:nvPr/>
          </p:nvCxnSpPr>
          <p:spPr>
            <a:xfrm flipV="1">
              <a:off x="2915816" y="3284984"/>
              <a:ext cx="0" cy="216024"/>
            </a:xfrm>
            <a:prstGeom prst="line">
              <a:avLst/>
            </a:prstGeom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6" name="TextovéPole 65"/>
          <p:cNvSpPr txBox="1"/>
          <p:nvPr/>
        </p:nvSpPr>
        <p:spPr>
          <a:xfrm>
            <a:off x="739579" y="2636912"/>
            <a:ext cx="2000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předcházející tisíc</a:t>
            </a:r>
            <a:endParaRPr lang="cs-CZ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4083509" y="2636912"/>
            <a:ext cx="17459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následující tisíc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4725144"/>
            <a:ext cx="386516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Zaokrouhli daná čísla na tisíce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b="1" dirty="0" smtClean="0">
                <a:solidFill>
                  <a:srgbClr val="A50021"/>
                </a:solidFill>
              </a:rPr>
              <a:t>zajímá mě číslo na pozici stovek</a:t>
            </a:r>
          </a:p>
          <a:p>
            <a:endParaRPr lang="cs-CZ" dirty="0"/>
          </a:p>
        </p:txBody>
      </p:sp>
      <p:grpSp>
        <p:nvGrpSpPr>
          <p:cNvPr id="7" name="Skupina 6"/>
          <p:cNvGrpSpPr/>
          <p:nvPr/>
        </p:nvGrpSpPr>
        <p:grpSpPr>
          <a:xfrm>
            <a:off x="426978" y="5365856"/>
            <a:ext cx="950763" cy="567453"/>
            <a:chOff x="426978" y="5365856"/>
            <a:chExt cx="950763" cy="567453"/>
          </a:xfrm>
        </p:grpSpPr>
        <p:sp>
          <p:nvSpPr>
            <p:cNvPr id="4" name="TextovéPole 3"/>
            <p:cNvSpPr txBox="1"/>
            <p:nvPr/>
          </p:nvSpPr>
          <p:spPr>
            <a:xfrm>
              <a:off x="426978" y="5533199"/>
              <a:ext cx="6976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1</a:t>
              </a:r>
              <a:r>
                <a:rPr lang="cs-CZ" sz="2000" dirty="0" smtClean="0">
                  <a:solidFill>
                    <a:schemeClr val="accent6">
                      <a:lumMod val="75000"/>
                    </a:schemeClr>
                  </a:solidFill>
                </a:rPr>
                <a:t>4</a:t>
              </a:r>
              <a:r>
                <a:rPr lang="cs-CZ" sz="2000" dirty="0" smtClean="0"/>
                <a:t>00</a:t>
              </a:r>
              <a:endParaRPr lang="cs-CZ" sz="2000" dirty="0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1037583" y="5517232"/>
              <a:ext cx="34015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=</a:t>
              </a:r>
              <a:endParaRPr lang="cs-CZ" sz="20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1066437" y="5365856"/>
              <a:ext cx="24878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.</a:t>
              </a:r>
              <a:endParaRPr lang="cs-CZ" sz="2000" dirty="0"/>
            </a:p>
          </p:txBody>
        </p:sp>
      </p:grpSp>
      <p:sp>
        <p:nvSpPr>
          <p:cNvPr id="8" name="TextovéPole 7"/>
          <p:cNvSpPr txBox="1"/>
          <p:nvPr/>
        </p:nvSpPr>
        <p:spPr>
          <a:xfrm>
            <a:off x="1343786" y="5517232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1000</a:t>
            </a:r>
            <a:endParaRPr lang="cs-CZ" sz="2000" dirty="0"/>
          </a:p>
        </p:txBody>
      </p:sp>
      <p:grpSp>
        <p:nvGrpSpPr>
          <p:cNvPr id="39" name="Skupina 38"/>
          <p:cNvGrpSpPr/>
          <p:nvPr/>
        </p:nvGrpSpPr>
        <p:grpSpPr>
          <a:xfrm>
            <a:off x="3383667" y="5361792"/>
            <a:ext cx="955434" cy="551486"/>
            <a:chOff x="422307" y="5365856"/>
            <a:chExt cx="955434" cy="551486"/>
          </a:xfrm>
        </p:grpSpPr>
        <p:sp>
          <p:nvSpPr>
            <p:cNvPr id="40" name="TextovéPole 39"/>
            <p:cNvSpPr txBox="1"/>
            <p:nvPr/>
          </p:nvSpPr>
          <p:spPr>
            <a:xfrm>
              <a:off x="422307" y="5517232"/>
              <a:ext cx="6976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1</a:t>
              </a:r>
              <a:r>
                <a:rPr lang="cs-CZ" sz="2000" dirty="0" smtClean="0">
                  <a:solidFill>
                    <a:srgbClr val="00B050"/>
                  </a:solidFill>
                </a:rPr>
                <a:t>8</a:t>
              </a:r>
              <a:r>
                <a:rPr lang="cs-CZ" sz="2000" dirty="0" smtClean="0"/>
                <a:t>00</a:t>
              </a:r>
              <a:endParaRPr lang="cs-CZ" sz="2000" dirty="0"/>
            </a:p>
          </p:txBody>
        </p:sp>
        <p:sp>
          <p:nvSpPr>
            <p:cNvPr id="41" name="TextovéPole 40"/>
            <p:cNvSpPr txBox="1"/>
            <p:nvPr/>
          </p:nvSpPr>
          <p:spPr>
            <a:xfrm>
              <a:off x="1037583" y="5517232"/>
              <a:ext cx="34015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=</a:t>
              </a:r>
              <a:endParaRPr lang="cs-CZ" sz="2000" dirty="0"/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1066437" y="5365856"/>
              <a:ext cx="24878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.</a:t>
              </a:r>
              <a:endParaRPr lang="cs-CZ" sz="2000" dirty="0"/>
            </a:p>
          </p:txBody>
        </p:sp>
      </p:grpSp>
      <p:sp>
        <p:nvSpPr>
          <p:cNvPr id="53" name="TextovéPole 52"/>
          <p:cNvSpPr txBox="1"/>
          <p:nvPr/>
        </p:nvSpPr>
        <p:spPr>
          <a:xfrm>
            <a:off x="4339101" y="5484133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2000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60263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Zaokrouhli na tisíce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40152" y="119881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grpSp>
        <p:nvGrpSpPr>
          <p:cNvPr id="45" name="Skupina 44"/>
          <p:cNvGrpSpPr/>
          <p:nvPr/>
        </p:nvGrpSpPr>
        <p:grpSpPr>
          <a:xfrm>
            <a:off x="0" y="1052736"/>
            <a:ext cx="1340127" cy="5333676"/>
            <a:chOff x="0" y="1052736"/>
            <a:chExt cx="1340127" cy="5333676"/>
          </a:xfrm>
        </p:grpSpPr>
        <p:sp>
          <p:nvSpPr>
            <p:cNvPr id="3" name="TextovéPole 2"/>
            <p:cNvSpPr txBox="1"/>
            <p:nvPr/>
          </p:nvSpPr>
          <p:spPr>
            <a:xfrm>
              <a:off x="0" y="1123433"/>
              <a:ext cx="988506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190</a:t>
              </a:r>
            </a:p>
            <a:p>
              <a:r>
                <a:rPr lang="cs-CZ" sz="2800" dirty="0" smtClean="0"/>
                <a:t>2525</a:t>
              </a:r>
            </a:p>
            <a:p>
              <a:r>
                <a:rPr lang="cs-CZ" sz="2800" dirty="0" smtClean="0"/>
                <a:t>3110</a:t>
              </a:r>
            </a:p>
            <a:p>
              <a:r>
                <a:rPr lang="cs-CZ" sz="2800" dirty="0" smtClean="0"/>
                <a:t>575</a:t>
              </a:r>
            </a:p>
            <a:p>
              <a:r>
                <a:rPr lang="cs-CZ" sz="2800" dirty="0" smtClean="0"/>
                <a:t>4747</a:t>
              </a:r>
            </a:p>
            <a:p>
              <a:r>
                <a:rPr lang="cs-CZ" sz="2800" dirty="0" smtClean="0"/>
                <a:t>1409</a:t>
              </a:r>
            </a:p>
            <a:p>
              <a:r>
                <a:rPr lang="cs-CZ" sz="2800" dirty="0" smtClean="0"/>
                <a:t>9166</a:t>
              </a:r>
            </a:p>
            <a:p>
              <a:r>
                <a:rPr lang="cs-CZ" sz="2800" dirty="0" smtClean="0"/>
                <a:t>4291</a:t>
              </a:r>
            </a:p>
            <a:p>
              <a:r>
                <a:rPr lang="cs-CZ" sz="2800" dirty="0" smtClean="0"/>
                <a:t>7008</a:t>
              </a:r>
            </a:p>
            <a:p>
              <a:r>
                <a:rPr lang="cs-CZ" sz="2800" dirty="0" smtClean="0"/>
                <a:t>5576</a:t>
              </a:r>
            </a:p>
            <a:p>
              <a:r>
                <a:rPr lang="cs-CZ" sz="2800" dirty="0" smtClean="0"/>
                <a:t>2323</a:t>
              </a:r>
            </a:p>
            <a:p>
              <a:r>
                <a:rPr lang="cs-CZ" sz="2800" dirty="0" smtClean="0"/>
                <a:t>8200</a:t>
              </a:r>
              <a:endParaRPr lang="cs-CZ" sz="2800" dirty="0"/>
            </a:p>
          </p:txBody>
        </p:sp>
        <p:grpSp>
          <p:nvGrpSpPr>
            <p:cNvPr id="11" name="Skupina 10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2" name="Skupina 11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3" name="TextovéPole 1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5" name="Skupina 14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6" name="TextovéPole 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8" name="Skupina 17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9" name="TextovéPole 1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1" name="Skupina 20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22" name="TextovéPole 2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3" name="TextovéPole 2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4" name="Skupina 23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25" name="TextovéPole 24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7" name="Skupina 26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28" name="TextovéPole 2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0" name="Skupina 29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31" name="TextovéPole 30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3" name="Skupina 32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34" name="TextovéPole 3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5" name="TextovéPole 3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6" name="Skupina 35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37" name="TextovéPole 36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9" name="Skupina 38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40" name="TextovéPole 3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1" name="TextovéPole 4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2" name="Skupina 41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43" name="TextovéPole 4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4" name="TextovéPole 4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46" name="Skupina 45"/>
          <p:cNvGrpSpPr/>
          <p:nvPr/>
        </p:nvGrpSpPr>
        <p:grpSpPr>
          <a:xfrm>
            <a:off x="3131840" y="1088084"/>
            <a:ext cx="1317262" cy="5333676"/>
            <a:chOff x="22865" y="1052736"/>
            <a:chExt cx="1317262" cy="5333676"/>
          </a:xfrm>
        </p:grpSpPr>
        <p:sp>
          <p:nvSpPr>
            <p:cNvPr id="47" name="TextovéPole 46"/>
            <p:cNvSpPr txBox="1"/>
            <p:nvPr/>
          </p:nvSpPr>
          <p:spPr>
            <a:xfrm>
              <a:off x="22865" y="1123433"/>
              <a:ext cx="998667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1741</a:t>
              </a:r>
            </a:p>
            <a:p>
              <a:r>
                <a:rPr lang="cs-CZ" sz="2800" dirty="0" smtClean="0"/>
                <a:t>5274</a:t>
              </a:r>
            </a:p>
            <a:p>
              <a:r>
                <a:rPr lang="cs-CZ" sz="2800" dirty="0" smtClean="0"/>
                <a:t>4407</a:t>
              </a:r>
            </a:p>
            <a:p>
              <a:r>
                <a:rPr lang="cs-CZ" sz="2800" dirty="0" smtClean="0"/>
                <a:t>2052</a:t>
              </a:r>
            </a:p>
            <a:p>
              <a:r>
                <a:rPr lang="cs-CZ" sz="2800" dirty="0" smtClean="0"/>
                <a:t>3429</a:t>
              </a:r>
            </a:p>
            <a:p>
              <a:r>
                <a:rPr lang="cs-CZ" sz="2800" dirty="0" smtClean="0"/>
                <a:t>1810</a:t>
              </a:r>
            </a:p>
            <a:p>
              <a:r>
                <a:rPr lang="cs-CZ" sz="2800" dirty="0" smtClean="0"/>
                <a:t>70</a:t>
              </a:r>
            </a:p>
            <a:p>
              <a:r>
                <a:rPr lang="cs-CZ" sz="2800" dirty="0" smtClean="0"/>
                <a:t>8323</a:t>
              </a:r>
            </a:p>
            <a:p>
              <a:r>
                <a:rPr lang="cs-CZ" sz="2800" dirty="0" smtClean="0"/>
                <a:t>5170</a:t>
              </a:r>
            </a:p>
            <a:p>
              <a:r>
                <a:rPr lang="cs-CZ" sz="2800" dirty="0" smtClean="0"/>
                <a:t>2734</a:t>
              </a:r>
            </a:p>
            <a:p>
              <a:r>
                <a:rPr lang="cs-CZ" sz="2800" dirty="0" smtClean="0"/>
                <a:t>4907</a:t>
              </a:r>
            </a:p>
            <a:p>
              <a:r>
                <a:rPr lang="cs-CZ" sz="2800" dirty="0" smtClean="0"/>
                <a:t>7691</a:t>
              </a:r>
              <a:endParaRPr lang="cs-CZ" sz="2800" dirty="0"/>
            </a:p>
          </p:txBody>
        </p:sp>
        <p:grpSp>
          <p:nvGrpSpPr>
            <p:cNvPr id="48" name="Skupina 47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82" name="TextovéPole 8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3" name="TextovéPole 8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9" name="Skupina 48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80" name="TextovéPole 7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1" name="TextovéPole 8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0" name="Skupina 49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78" name="TextovéPole 7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9" name="TextovéPole 7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1" name="Skupina 50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76" name="TextovéPole 7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7" name="TextovéPole 7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2" name="Skupina 51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74" name="TextovéPole 7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5" name="TextovéPole 7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3" name="Skupina 52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72" name="TextovéPole 7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3" name="TextovéPole 7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4" name="Skupina 53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70" name="TextovéPole 6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1" name="TextovéPole 7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5" name="Skupina 54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68" name="TextovéPole 6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9" name="TextovéPole 6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6" name="Skupina 55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66" name="TextovéPole 6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7" name="TextovéPole 6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7" name="Skupina 56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64" name="TextovéPole 6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5" name="TextovéPole 6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8" name="Skupina 57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62" name="TextovéPole 6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3" name="TextovéPole 6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9" name="Skupina 58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60" name="TextovéPole 5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1" name="TextovéPole 6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84" name="Skupina 83"/>
          <p:cNvGrpSpPr/>
          <p:nvPr/>
        </p:nvGrpSpPr>
        <p:grpSpPr>
          <a:xfrm>
            <a:off x="5724128" y="1042933"/>
            <a:ext cx="1411862" cy="5333676"/>
            <a:chOff x="-71735" y="1052736"/>
            <a:chExt cx="1411862" cy="5333676"/>
          </a:xfrm>
        </p:grpSpPr>
        <p:sp>
          <p:nvSpPr>
            <p:cNvPr id="85" name="TextovéPole 84"/>
            <p:cNvSpPr txBox="1"/>
            <p:nvPr/>
          </p:nvSpPr>
          <p:spPr>
            <a:xfrm>
              <a:off x="-71735" y="1123433"/>
              <a:ext cx="1180272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6255</a:t>
              </a:r>
            </a:p>
            <a:p>
              <a:r>
                <a:rPr lang="cs-CZ" sz="2800" dirty="0" smtClean="0"/>
                <a:t>5972</a:t>
              </a:r>
            </a:p>
            <a:p>
              <a:r>
                <a:rPr lang="cs-CZ" sz="2800" dirty="0" smtClean="0"/>
                <a:t>560</a:t>
              </a:r>
            </a:p>
            <a:p>
              <a:r>
                <a:rPr lang="cs-CZ" sz="2800" dirty="0" smtClean="0"/>
                <a:t>3244</a:t>
              </a:r>
            </a:p>
            <a:p>
              <a:r>
                <a:rPr lang="cs-CZ" sz="2800" dirty="0" smtClean="0"/>
                <a:t>1480</a:t>
              </a:r>
            </a:p>
            <a:p>
              <a:r>
                <a:rPr lang="cs-CZ" sz="2800" dirty="0" smtClean="0"/>
                <a:t>7571</a:t>
              </a:r>
            </a:p>
            <a:p>
              <a:r>
                <a:rPr lang="cs-CZ" sz="2800" dirty="0" smtClean="0"/>
                <a:t>1458</a:t>
              </a:r>
            </a:p>
            <a:p>
              <a:r>
                <a:rPr lang="cs-CZ" sz="2800" dirty="0" smtClean="0"/>
                <a:t>3634</a:t>
              </a:r>
            </a:p>
            <a:p>
              <a:r>
                <a:rPr lang="cs-CZ" sz="2800" dirty="0" smtClean="0"/>
                <a:t>4802</a:t>
              </a:r>
            </a:p>
            <a:p>
              <a:r>
                <a:rPr lang="cs-CZ" sz="2800" dirty="0" smtClean="0"/>
                <a:t>9114</a:t>
              </a:r>
            </a:p>
            <a:p>
              <a:r>
                <a:rPr lang="cs-CZ" sz="2800" dirty="0" smtClean="0"/>
                <a:t>8344</a:t>
              </a:r>
            </a:p>
            <a:p>
              <a:r>
                <a:rPr lang="cs-CZ" sz="2800" dirty="0" smtClean="0"/>
                <a:t>3807</a:t>
              </a:r>
              <a:endParaRPr lang="cs-CZ" sz="2800" dirty="0"/>
            </a:p>
          </p:txBody>
        </p:sp>
        <p:grpSp>
          <p:nvGrpSpPr>
            <p:cNvPr id="86" name="Skupina 85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120" name="TextovéPole 11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21" name="TextovéPole 12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7" name="Skupina 86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18" name="TextovéPole 11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9" name="TextovéPole 11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8" name="Skupina 87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16" name="TextovéPole 1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7" name="TextovéPole 1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9" name="Skupina 88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14" name="TextovéPole 11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5" name="TextovéPole 11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0" name="Skupina 89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112" name="TextovéPole 11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3" name="TextovéPole 11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1" name="Skupina 90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110" name="TextovéPole 10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1" name="TextovéPole 11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2" name="Skupina 91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108" name="TextovéPole 10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3" name="Skupina 92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106" name="TextovéPole 10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7" name="TextovéPole 10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4" name="Skupina 93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104" name="TextovéPole 10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5" name="TextovéPole 10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5" name="Skupina 94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102" name="TextovéPole 10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3" name="TextovéPole 10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6" name="Skupina 95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100" name="TextovéPole 9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1" name="TextovéPole 10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7" name="Skupina 96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98" name="TextovéPole 9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99" name="TextovéPole 9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sp>
        <p:nvSpPr>
          <p:cNvPr id="122" name="TextovéPole 121"/>
          <p:cNvSpPr txBox="1"/>
          <p:nvPr/>
        </p:nvSpPr>
        <p:spPr>
          <a:xfrm>
            <a:off x="1977004" y="1123432"/>
            <a:ext cx="10828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1000</a:t>
            </a:r>
          </a:p>
          <a:p>
            <a:r>
              <a:rPr lang="cs-CZ" sz="280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r>
              <a:rPr lang="cs-CZ" sz="280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000</a:t>
            </a:r>
            <a:endParaRPr lang="cs-CZ" sz="2800" dirty="0" smtClean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" name="TextovéPole 122"/>
          <p:cNvSpPr txBox="1"/>
          <p:nvPr/>
        </p:nvSpPr>
        <p:spPr>
          <a:xfrm>
            <a:off x="4716016" y="1154586"/>
            <a:ext cx="113313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4" name="TextovéPole 123"/>
          <p:cNvSpPr txBox="1"/>
          <p:nvPr/>
        </p:nvSpPr>
        <p:spPr>
          <a:xfrm>
            <a:off x="7524328" y="1113629"/>
            <a:ext cx="136815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3747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/>
      <p:bldP spid="123" grpId="0"/>
      <p:bldP spid="1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64359" y="210882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Zaokrouhlování na desetitisíce</a:t>
            </a:r>
            <a:endParaRPr lang="cs-CZ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1556792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Při zaokrouhlování vycházíme z číselné řady 0 - 9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-45999" y="4077072"/>
            <a:ext cx="7489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10 000</a:t>
            </a:r>
            <a:endParaRPr lang="cs-CZ" sz="16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739579" y="4077072"/>
            <a:ext cx="7489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11 000</a:t>
            </a:r>
            <a:endParaRPr lang="cs-CZ" sz="16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1446378" y="4092740"/>
            <a:ext cx="7489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12 000</a:t>
            </a:r>
            <a:endParaRPr lang="cs-CZ" sz="16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2246622" y="4085575"/>
            <a:ext cx="7489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13 000</a:t>
            </a:r>
            <a:endParaRPr lang="cs-CZ" sz="16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3025371" y="4077072"/>
            <a:ext cx="7489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</a:t>
            </a:r>
            <a:r>
              <a:rPr lang="cs-CZ" sz="1600" dirty="0" smtClean="0">
                <a:solidFill>
                  <a:schemeClr val="accent6">
                    <a:lumMod val="75000"/>
                  </a:schemeClr>
                </a:solidFill>
              </a:rPr>
              <a:t>4 </a:t>
            </a:r>
            <a:r>
              <a:rPr lang="cs-CZ" sz="1600" dirty="0" smtClean="0"/>
              <a:t>000</a:t>
            </a:r>
            <a:endParaRPr lang="cs-CZ" sz="16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3854672" y="4079895"/>
            <a:ext cx="7489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15 000</a:t>
            </a:r>
            <a:endParaRPr lang="cs-CZ" sz="1600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4614523" y="4087060"/>
            <a:ext cx="7489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16 000</a:t>
            </a:r>
            <a:endParaRPr lang="cs-CZ" sz="16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5357295" y="4091255"/>
            <a:ext cx="7489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17 000</a:t>
            </a:r>
            <a:endParaRPr lang="cs-CZ" sz="16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6156176" y="4085575"/>
            <a:ext cx="7489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</a:t>
            </a:r>
            <a:r>
              <a:rPr lang="cs-CZ" sz="1600" dirty="0" smtClean="0">
                <a:solidFill>
                  <a:srgbClr val="00B050"/>
                </a:solidFill>
              </a:rPr>
              <a:t>8 </a:t>
            </a:r>
            <a:r>
              <a:rPr lang="cs-CZ" sz="1600" dirty="0" smtClean="0"/>
              <a:t>000</a:t>
            </a:r>
            <a:endParaRPr lang="cs-CZ" sz="1600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6898929" y="4077072"/>
            <a:ext cx="7489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19 000</a:t>
            </a:r>
            <a:endParaRPr lang="cs-CZ" sz="1600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7737131" y="4079895"/>
            <a:ext cx="7489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20 000</a:t>
            </a:r>
            <a:endParaRPr lang="cs-CZ" sz="1600" dirty="0"/>
          </a:p>
        </p:txBody>
      </p:sp>
      <p:grpSp>
        <p:nvGrpSpPr>
          <p:cNvPr id="10" name="Skupina 9"/>
          <p:cNvGrpSpPr/>
          <p:nvPr/>
        </p:nvGrpSpPr>
        <p:grpSpPr>
          <a:xfrm>
            <a:off x="144586" y="3260819"/>
            <a:ext cx="8675886" cy="630068"/>
            <a:chOff x="611560" y="3284984"/>
            <a:chExt cx="6289979" cy="630068"/>
          </a:xfrm>
        </p:grpSpPr>
        <p:cxnSp>
          <p:nvCxnSpPr>
            <p:cNvPr id="11" name="Přímá spojnice 10"/>
            <p:cNvCxnSpPr/>
            <p:nvPr/>
          </p:nvCxnSpPr>
          <p:spPr>
            <a:xfrm>
              <a:off x="611560" y="3717032"/>
              <a:ext cx="628997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>
              <a:off x="611560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17"/>
            <p:cNvCxnSpPr/>
            <p:nvPr/>
          </p:nvCxnSpPr>
          <p:spPr>
            <a:xfrm>
              <a:off x="1187624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>
              <a:off x="1763688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>
              <a:off x="2339752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>
              <a:off x="2915816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25"/>
            <p:cNvCxnSpPr/>
            <p:nvPr/>
          </p:nvCxnSpPr>
          <p:spPr>
            <a:xfrm>
              <a:off x="3491880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>
              <a:off x="4067944" y="3438126"/>
              <a:ext cx="0" cy="43204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>
              <a:off x="4606450" y="3501008"/>
              <a:ext cx="0" cy="38704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nice 31"/>
            <p:cNvCxnSpPr/>
            <p:nvPr/>
          </p:nvCxnSpPr>
          <p:spPr>
            <a:xfrm>
              <a:off x="5148064" y="3501008"/>
              <a:ext cx="0" cy="4140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33"/>
            <p:cNvCxnSpPr/>
            <p:nvPr/>
          </p:nvCxnSpPr>
          <p:spPr>
            <a:xfrm>
              <a:off x="5724128" y="3501008"/>
              <a:ext cx="0" cy="4140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Přímá spojnice 53"/>
            <p:cNvCxnSpPr/>
            <p:nvPr/>
          </p:nvCxnSpPr>
          <p:spPr>
            <a:xfrm>
              <a:off x="6300192" y="3501008"/>
              <a:ext cx="0" cy="4140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Přímá spojnice se šipkou 58"/>
            <p:cNvCxnSpPr/>
            <p:nvPr/>
          </p:nvCxnSpPr>
          <p:spPr>
            <a:xfrm flipH="1">
              <a:off x="778357" y="3284984"/>
              <a:ext cx="2137459" cy="0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Přímá spojnice se šipkou 60"/>
            <p:cNvCxnSpPr/>
            <p:nvPr/>
          </p:nvCxnSpPr>
          <p:spPr>
            <a:xfrm>
              <a:off x="3491880" y="3284984"/>
              <a:ext cx="2624242" cy="0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Přímá spojnice 62"/>
            <p:cNvCxnSpPr/>
            <p:nvPr/>
          </p:nvCxnSpPr>
          <p:spPr>
            <a:xfrm flipV="1">
              <a:off x="3491880" y="3284984"/>
              <a:ext cx="0" cy="216024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Přímá spojnice 64"/>
            <p:cNvCxnSpPr/>
            <p:nvPr/>
          </p:nvCxnSpPr>
          <p:spPr>
            <a:xfrm flipV="1">
              <a:off x="2915816" y="3284984"/>
              <a:ext cx="0" cy="216024"/>
            </a:xfrm>
            <a:prstGeom prst="line">
              <a:avLst/>
            </a:prstGeom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6" name="TextovéPole 65"/>
          <p:cNvSpPr txBox="1"/>
          <p:nvPr/>
        </p:nvSpPr>
        <p:spPr>
          <a:xfrm>
            <a:off x="739579" y="2636912"/>
            <a:ext cx="26035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předcházející desetitisíc</a:t>
            </a:r>
            <a:endParaRPr lang="cs-CZ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4083509" y="2636912"/>
            <a:ext cx="23487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následující desetitisíc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4700735"/>
            <a:ext cx="386516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Zaokrouhli daná čísla na desetitisíce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b="1" dirty="0" smtClean="0">
                <a:solidFill>
                  <a:srgbClr val="A50021"/>
                </a:solidFill>
              </a:rPr>
              <a:t>zajímá mě číslo na pozici tisíců</a:t>
            </a:r>
          </a:p>
          <a:p>
            <a:endParaRPr lang="cs-CZ" dirty="0"/>
          </a:p>
        </p:txBody>
      </p:sp>
      <p:grpSp>
        <p:nvGrpSpPr>
          <p:cNvPr id="7" name="Skupina 6"/>
          <p:cNvGrpSpPr/>
          <p:nvPr/>
        </p:nvGrpSpPr>
        <p:grpSpPr>
          <a:xfrm>
            <a:off x="69033" y="5367789"/>
            <a:ext cx="1192425" cy="551486"/>
            <a:chOff x="185316" y="5365856"/>
            <a:chExt cx="1192425" cy="551486"/>
          </a:xfrm>
        </p:grpSpPr>
        <p:sp>
          <p:nvSpPr>
            <p:cNvPr id="4" name="TextovéPole 3"/>
            <p:cNvSpPr txBox="1"/>
            <p:nvPr/>
          </p:nvSpPr>
          <p:spPr>
            <a:xfrm>
              <a:off x="185316" y="5515299"/>
              <a:ext cx="88998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1</a:t>
              </a:r>
              <a:r>
                <a:rPr lang="cs-CZ" sz="2000" dirty="0" smtClean="0">
                  <a:solidFill>
                    <a:schemeClr val="accent6">
                      <a:lumMod val="75000"/>
                    </a:schemeClr>
                  </a:solidFill>
                </a:rPr>
                <a:t>4 </a:t>
              </a:r>
              <a:r>
                <a:rPr lang="cs-CZ" sz="2000" dirty="0" smtClean="0"/>
                <a:t>000</a:t>
              </a:r>
              <a:endParaRPr lang="cs-CZ" sz="2000" dirty="0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1037583" y="5517232"/>
              <a:ext cx="34015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=</a:t>
              </a:r>
              <a:endParaRPr lang="cs-CZ" sz="20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1066437" y="5365856"/>
              <a:ext cx="24878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.</a:t>
              </a:r>
              <a:endParaRPr lang="cs-CZ" sz="2000" dirty="0"/>
            </a:p>
          </p:txBody>
        </p:sp>
      </p:grpSp>
      <p:sp>
        <p:nvSpPr>
          <p:cNvPr id="8" name="TextovéPole 7"/>
          <p:cNvSpPr txBox="1"/>
          <p:nvPr/>
        </p:nvSpPr>
        <p:spPr>
          <a:xfrm>
            <a:off x="1343786" y="5517232"/>
            <a:ext cx="8899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10 000</a:t>
            </a:r>
            <a:endParaRPr lang="cs-CZ" sz="2000" dirty="0"/>
          </a:p>
        </p:txBody>
      </p:sp>
      <p:grpSp>
        <p:nvGrpSpPr>
          <p:cNvPr id="39" name="Skupina 38"/>
          <p:cNvGrpSpPr/>
          <p:nvPr/>
        </p:nvGrpSpPr>
        <p:grpSpPr>
          <a:xfrm>
            <a:off x="3108956" y="5361792"/>
            <a:ext cx="1230145" cy="551486"/>
            <a:chOff x="147596" y="5365856"/>
            <a:chExt cx="1230145" cy="551486"/>
          </a:xfrm>
        </p:grpSpPr>
        <p:sp>
          <p:nvSpPr>
            <p:cNvPr id="40" name="TextovéPole 39"/>
            <p:cNvSpPr txBox="1"/>
            <p:nvPr/>
          </p:nvSpPr>
          <p:spPr>
            <a:xfrm>
              <a:off x="147596" y="5517232"/>
              <a:ext cx="88998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1</a:t>
              </a:r>
              <a:r>
                <a:rPr lang="cs-CZ" sz="2000" dirty="0" smtClean="0">
                  <a:solidFill>
                    <a:srgbClr val="00B050"/>
                  </a:solidFill>
                </a:rPr>
                <a:t>8 </a:t>
              </a:r>
              <a:r>
                <a:rPr lang="cs-CZ" sz="2000" dirty="0" smtClean="0"/>
                <a:t>000</a:t>
              </a:r>
              <a:endParaRPr lang="cs-CZ" sz="2000" dirty="0"/>
            </a:p>
          </p:txBody>
        </p:sp>
        <p:sp>
          <p:nvSpPr>
            <p:cNvPr id="41" name="TextovéPole 40"/>
            <p:cNvSpPr txBox="1"/>
            <p:nvPr/>
          </p:nvSpPr>
          <p:spPr>
            <a:xfrm>
              <a:off x="1037583" y="5517232"/>
              <a:ext cx="34015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=</a:t>
              </a:r>
              <a:endParaRPr lang="cs-CZ" sz="2000" dirty="0"/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1066437" y="5365856"/>
              <a:ext cx="24878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.</a:t>
              </a:r>
              <a:endParaRPr lang="cs-CZ" sz="2000" dirty="0"/>
            </a:p>
          </p:txBody>
        </p:sp>
      </p:grpSp>
      <p:sp>
        <p:nvSpPr>
          <p:cNvPr id="53" name="TextovéPole 52"/>
          <p:cNvSpPr txBox="1"/>
          <p:nvPr/>
        </p:nvSpPr>
        <p:spPr>
          <a:xfrm>
            <a:off x="4339101" y="5484133"/>
            <a:ext cx="8899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20 000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660962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Zaokrouhli na desetitisíce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40152" y="119881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grpSp>
        <p:nvGrpSpPr>
          <p:cNvPr id="45" name="Skupina 44"/>
          <p:cNvGrpSpPr/>
          <p:nvPr/>
        </p:nvGrpSpPr>
        <p:grpSpPr>
          <a:xfrm>
            <a:off x="179513" y="1146230"/>
            <a:ext cx="1781238" cy="5333676"/>
            <a:chOff x="-1" y="1052736"/>
            <a:chExt cx="1340128" cy="5333676"/>
          </a:xfrm>
        </p:grpSpPr>
        <p:sp>
          <p:nvSpPr>
            <p:cNvPr id="3" name="TextovéPole 2"/>
            <p:cNvSpPr txBox="1"/>
            <p:nvPr/>
          </p:nvSpPr>
          <p:spPr>
            <a:xfrm>
              <a:off x="-1" y="1123433"/>
              <a:ext cx="1322359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19 000</a:t>
              </a:r>
            </a:p>
            <a:p>
              <a:r>
                <a:rPr lang="cs-CZ" sz="2800" dirty="0" smtClean="0"/>
                <a:t>25 025</a:t>
              </a:r>
            </a:p>
            <a:p>
              <a:r>
                <a:rPr lang="cs-CZ" sz="2800" dirty="0" smtClean="0"/>
                <a:t>31 210</a:t>
              </a:r>
            </a:p>
            <a:p>
              <a:r>
                <a:rPr lang="cs-CZ" sz="2800" dirty="0" smtClean="0"/>
                <a:t>57 825</a:t>
              </a:r>
            </a:p>
            <a:p>
              <a:r>
                <a:rPr lang="cs-CZ" sz="2800" dirty="0" smtClean="0"/>
                <a:t>4 747</a:t>
              </a:r>
            </a:p>
            <a:p>
              <a:r>
                <a:rPr lang="cs-CZ" sz="2800" dirty="0" smtClean="0"/>
                <a:t>14 609</a:t>
              </a:r>
            </a:p>
            <a:p>
              <a:r>
                <a:rPr lang="cs-CZ" sz="2800" dirty="0" smtClean="0"/>
                <a:t>91 366</a:t>
              </a:r>
            </a:p>
            <a:p>
              <a:r>
                <a:rPr lang="cs-CZ" sz="2800" dirty="0" smtClean="0"/>
                <a:t>42 591</a:t>
              </a:r>
            </a:p>
            <a:p>
              <a:r>
                <a:rPr lang="cs-CZ" sz="2800" dirty="0" smtClean="0"/>
                <a:t>70 808</a:t>
              </a:r>
            </a:p>
            <a:p>
              <a:r>
                <a:rPr lang="cs-CZ" sz="2800" dirty="0" smtClean="0"/>
                <a:t>55 976</a:t>
              </a:r>
            </a:p>
            <a:p>
              <a:r>
                <a:rPr lang="cs-CZ" sz="2800" dirty="0" smtClean="0"/>
                <a:t>23 823</a:t>
              </a:r>
            </a:p>
            <a:p>
              <a:r>
                <a:rPr lang="cs-CZ" sz="2800" dirty="0" smtClean="0"/>
                <a:t>82 000</a:t>
              </a:r>
              <a:endParaRPr lang="cs-CZ" sz="2800" dirty="0"/>
            </a:p>
          </p:txBody>
        </p:sp>
        <p:grpSp>
          <p:nvGrpSpPr>
            <p:cNvPr id="11" name="Skupina 10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2" name="Skupina 11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3" name="TextovéPole 1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5" name="Skupina 14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6" name="TextovéPole 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8" name="Skupina 17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9" name="TextovéPole 1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1" name="Skupina 20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22" name="TextovéPole 2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3" name="TextovéPole 2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4" name="Skupina 23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25" name="TextovéPole 24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7" name="Skupina 26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28" name="TextovéPole 2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0" name="Skupina 29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31" name="TextovéPole 30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3" name="Skupina 32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34" name="TextovéPole 3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5" name="TextovéPole 3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6" name="Skupina 35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37" name="TextovéPole 36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9" name="Skupina 38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40" name="TextovéPole 3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1" name="TextovéPole 4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2" name="Skupina 41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43" name="TextovéPole 4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4" name="TextovéPole 4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46" name="Skupina 45"/>
          <p:cNvGrpSpPr/>
          <p:nvPr/>
        </p:nvGrpSpPr>
        <p:grpSpPr>
          <a:xfrm>
            <a:off x="4211960" y="1158781"/>
            <a:ext cx="1693838" cy="5333676"/>
            <a:chOff x="22865" y="1052736"/>
            <a:chExt cx="1317262" cy="5333676"/>
          </a:xfrm>
        </p:grpSpPr>
        <p:sp>
          <p:nvSpPr>
            <p:cNvPr id="47" name="TextovéPole 46"/>
            <p:cNvSpPr txBox="1"/>
            <p:nvPr/>
          </p:nvSpPr>
          <p:spPr>
            <a:xfrm>
              <a:off x="22865" y="1123433"/>
              <a:ext cx="998667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17 410</a:t>
              </a:r>
            </a:p>
            <a:p>
              <a:r>
                <a:rPr lang="cs-CZ" sz="2800" dirty="0" smtClean="0"/>
                <a:t>52 274</a:t>
              </a:r>
            </a:p>
            <a:p>
              <a:r>
                <a:rPr lang="cs-CZ" sz="2800" dirty="0" smtClean="0"/>
                <a:t>44 507</a:t>
              </a:r>
            </a:p>
            <a:p>
              <a:r>
                <a:rPr lang="cs-CZ" sz="2800" dirty="0" smtClean="0"/>
                <a:t>20 652</a:t>
              </a:r>
            </a:p>
            <a:p>
              <a:r>
                <a:rPr lang="cs-CZ" sz="2800" dirty="0" smtClean="0"/>
                <a:t>34 029</a:t>
              </a:r>
            </a:p>
            <a:p>
              <a:r>
                <a:rPr lang="cs-CZ" sz="2800" dirty="0" smtClean="0"/>
                <a:t>1 810</a:t>
              </a:r>
            </a:p>
            <a:p>
              <a:r>
                <a:rPr lang="cs-CZ" sz="2800" dirty="0" smtClean="0"/>
                <a:t>70 888</a:t>
              </a:r>
            </a:p>
            <a:p>
              <a:r>
                <a:rPr lang="cs-CZ" sz="2800" dirty="0" smtClean="0"/>
                <a:t>83 323</a:t>
              </a:r>
            </a:p>
            <a:p>
              <a:r>
                <a:rPr lang="cs-CZ" sz="2800" dirty="0" smtClean="0"/>
                <a:t>51 170</a:t>
              </a:r>
            </a:p>
            <a:p>
              <a:r>
                <a:rPr lang="cs-CZ" sz="2800" dirty="0" smtClean="0"/>
                <a:t>27 934</a:t>
              </a:r>
            </a:p>
            <a:p>
              <a:r>
                <a:rPr lang="cs-CZ" sz="2800" dirty="0" smtClean="0"/>
                <a:t>49 007</a:t>
              </a:r>
            </a:p>
            <a:p>
              <a:r>
                <a:rPr lang="cs-CZ" sz="2800" dirty="0" smtClean="0"/>
                <a:t>76 891</a:t>
              </a:r>
              <a:endParaRPr lang="cs-CZ" sz="2800" dirty="0"/>
            </a:p>
          </p:txBody>
        </p:sp>
        <p:grpSp>
          <p:nvGrpSpPr>
            <p:cNvPr id="48" name="Skupina 47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82" name="TextovéPole 8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3" name="TextovéPole 8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9" name="Skupina 48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80" name="TextovéPole 7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1" name="TextovéPole 8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0" name="Skupina 49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78" name="TextovéPole 7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9" name="TextovéPole 7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1" name="Skupina 50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76" name="TextovéPole 7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7" name="TextovéPole 7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2" name="Skupina 51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74" name="TextovéPole 7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5" name="TextovéPole 7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3" name="Skupina 52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72" name="TextovéPole 7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3" name="TextovéPole 7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4" name="Skupina 53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70" name="TextovéPole 6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1" name="TextovéPole 7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5" name="Skupina 54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68" name="TextovéPole 6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9" name="TextovéPole 6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6" name="Skupina 55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66" name="TextovéPole 6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7" name="TextovéPole 6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7" name="Skupina 56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64" name="TextovéPole 6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5" name="TextovéPole 6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8" name="Skupina 57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62" name="TextovéPole 6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3" name="TextovéPole 6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9" name="Skupina 58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60" name="TextovéPole 5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1" name="TextovéPole 6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sp>
        <p:nvSpPr>
          <p:cNvPr id="122" name="TextovéPole 121"/>
          <p:cNvSpPr txBox="1"/>
          <p:nvPr/>
        </p:nvSpPr>
        <p:spPr>
          <a:xfrm>
            <a:off x="2771800" y="1149937"/>
            <a:ext cx="158417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80 000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" name="TextovéPole 122"/>
          <p:cNvSpPr txBox="1"/>
          <p:nvPr/>
        </p:nvSpPr>
        <p:spPr>
          <a:xfrm>
            <a:off x="6817078" y="1208750"/>
            <a:ext cx="157134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80 000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11589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/>
      <p:bldP spid="1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Zaokrouhli na desetitisíce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40152" y="119881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grpSp>
        <p:nvGrpSpPr>
          <p:cNvPr id="84" name="Skupina 83"/>
          <p:cNvGrpSpPr/>
          <p:nvPr/>
        </p:nvGrpSpPr>
        <p:grpSpPr>
          <a:xfrm>
            <a:off x="1582942" y="1181424"/>
            <a:ext cx="1952648" cy="5262979"/>
            <a:chOff x="-71735" y="1052736"/>
            <a:chExt cx="1411862" cy="5262979"/>
          </a:xfrm>
        </p:grpSpPr>
        <p:sp>
          <p:nvSpPr>
            <p:cNvPr id="85" name="TextovéPole 84"/>
            <p:cNvSpPr txBox="1"/>
            <p:nvPr/>
          </p:nvSpPr>
          <p:spPr>
            <a:xfrm>
              <a:off x="-71735" y="1052736"/>
              <a:ext cx="1180272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62 155</a:t>
              </a:r>
            </a:p>
            <a:p>
              <a:r>
                <a:rPr lang="cs-CZ" sz="2800" dirty="0" smtClean="0"/>
                <a:t>59 472</a:t>
              </a:r>
            </a:p>
            <a:p>
              <a:r>
                <a:rPr lang="cs-CZ" sz="2800" dirty="0" smtClean="0"/>
                <a:t>56 690</a:t>
              </a:r>
            </a:p>
            <a:p>
              <a:r>
                <a:rPr lang="cs-CZ" sz="2800" dirty="0" smtClean="0"/>
                <a:t>32 144</a:t>
              </a:r>
            </a:p>
            <a:p>
              <a:r>
                <a:rPr lang="cs-CZ" sz="2800" dirty="0" smtClean="0"/>
                <a:t>1 480</a:t>
              </a:r>
            </a:p>
            <a:p>
              <a:r>
                <a:rPr lang="cs-CZ" sz="2800" dirty="0" smtClean="0"/>
                <a:t>75 271</a:t>
              </a:r>
            </a:p>
            <a:p>
              <a:r>
                <a:rPr lang="cs-CZ" sz="2800" dirty="0" smtClean="0"/>
                <a:t>14 058</a:t>
              </a:r>
            </a:p>
            <a:p>
              <a:r>
                <a:rPr lang="cs-CZ" sz="2800" dirty="0" smtClean="0"/>
                <a:t>36 634</a:t>
              </a:r>
            </a:p>
            <a:p>
              <a:r>
                <a:rPr lang="cs-CZ" sz="2800" dirty="0" smtClean="0"/>
                <a:t>48 902</a:t>
              </a:r>
            </a:p>
            <a:p>
              <a:r>
                <a:rPr lang="cs-CZ" sz="2800" dirty="0" smtClean="0"/>
                <a:t>91 314</a:t>
              </a:r>
            </a:p>
            <a:p>
              <a:r>
                <a:rPr lang="cs-CZ" sz="2800" dirty="0" smtClean="0"/>
                <a:t>44</a:t>
              </a:r>
            </a:p>
            <a:p>
              <a:r>
                <a:rPr lang="cs-CZ" sz="2800" dirty="0" smtClean="0"/>
                <a:t>38 607</a:t>
              </a:r>
              <a:endParaRPr lang="cs-CZ" sz="2800" dirty="0"/>
            </a:p>
          </p:txBody>
        </p:sp>
        <p:grpSp>
          <p:nvGrpSpPr>
            <p:cNvPr id="86" name="Skupina 85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120" name="TextovéPole 11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21" name="TextovéPole 12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7" name="Skupina 86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18" name="TextovéPole 11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9" name="TextovéPole 11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8" name="Skupina 87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16" name="TextovéPole 1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7" name="TextovéPole 1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9" name="Skupina 88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14" name="TextovéPole 11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5" name="TextovéPole 11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0" name="Skupina 89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112" name="TextovéPole 11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3" name="TextovéPole 11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1" name="Skupina 90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110" name="TextovéPole 10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1" name="TextovéPole 11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2" name="Skupina 91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108" name="TextovéPole 10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3" name="Skupina 92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106" name="TextovéPole 10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7" name="TextovéPole 10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4" name="Skupina 93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104" name="TextovéPole 10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5" name="TextovéPole 10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5" name="Skupina 94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102" name="TextovéPole 10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3" name="TextovéPole 10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6" name="Skupina 95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100" name="TextovéPole 9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1" name="TextovéPole 10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7" name="Skupina 96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98" name="TextovéPole 9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99" name="TextovéPole 9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sp>
        <p:nvSpPr>
          <p:cNvPr id="124" name="TextovéPole 123"/>
          <p:cNvSpPr txBox="1"/>
          <p:nvPr/>
        </p:nvSpPr>
        <p:spPr>
          <a:xfrm>
            <a:off x="4427984" y="1181424"/>
            <a:ext cx="194421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40 000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11589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64359" y="210882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Zaokrouhlování na statisíce</a:t>
            </a:r>
            <a:endParaRPr lang="cs-CZ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1556792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Při zaokrouhlování vycházíme z číselné řady 0 - 9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-45999" y="4077072"/>
            <a:ext cx="7745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100</a:t>
            </a:r>
            <a:r>
              <a:rPr lang="cs-CZ" sz="1600" dirty="0" smtClean="0"/>
              <a:t> </a:t>
            </a:r>
            <a:r>
              <a:rPr lang="cs-CZ" sz="1400" dirty="0" smtClean="0"/>
              <a:t>000</a:t>
            </a:r>
            <a:endParaRPr lang="cs-CZ" sz="14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739579" y="4077072"/>
            <a:ext cx="7681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110 000</a:t>
            </a:r>
            <a:endParaRPr lang="cs-CZ" sz="14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1446378" y="4092740"/>
            <a:ext cx="7681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120 000</a:t>
            </a:r>
            <a:endParaRPr lang="cs-CZ" sz="14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2246622" y="4085575"/>
            <a:ext cx="7681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130 000</a:t>
            </a:r>
            <a:endParaRPr lang="cs-CZ" sz="14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3025371" y="4077072"/>
            <a:ext cx="7681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1</a:t>
            </a:r>
            <a:r>
              <a:rPr lang="cs-CZ" sz="1400" dirty="0" smtClean="0">
                <a:solidFill>
                  <a:schemeClr val="accent6">
                    <a:lumMod val="75000"/>
                  </a:schemeClr>
                </a:solidFill>
              </a:rPr>
              <a:t>4</a:t>
            </a:r>
            <a:r>
              <a:rPr lang="cs-CZ" sz="1400" dirty="0" smtClean="0"/>
              <a:t>0</a:t>
            </a:r>
            <a:r>
              <a:rPr lang="cs-CZ" sz="14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1400" dirty="0" smtClean="0"/>
              <a:t>000</a:t>
            </a:r>
            <a:endParaRPr lang="cs-CZ" sz="14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3854672" y="4079895"/>
            <a:ext cx="7681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150 000</a:t>
            </a:r>
            <a:endParaRPr lang="cs-CZ" sz="1400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4614523" y="4087060"/>
            <a:ext cx="7681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160 000</a:t>
            </a:r>
            <a:endParaRPr lang="cs-CZ" sz="14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5357295" y="4091255"/>
            <a:ext cx="7681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170 000</a:t>
            </a:r>
            <a:endParaRPr lang="cs-CZ" sz="14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6156176" y="4085575"/>
            <a:ext cx="7681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1</a:t>
            </a:r>
            <a:r>
              <a:rPr lang="cs-CZ" sz="1400" dirty="0" smtClean="0">
                <a:solidFill>
                  <a:srgbClr val="00B050"/>
                </a:solidFill>
              </a:rPr>
              <a:t>8</a:t>
            </a:r>
            <a:r>
              <a:rPr lang="cs-CZ" sz="1400" dirty="0" smtClean="0"/>
              <a:t>0</a:t>
            </a:r>
            <a:r>
              <a:rPr lang="cs-CZ" sz="1400" dirty="0" smtClean="0">
                <a:solidFill>
                  <a:srgbClr val="00B050"/>
                </a:solidFill>
              </a:rPr>
              <a:t> </a:t>
            </a:r>
            <a:r>
              <a:rPr lang="cs-CZ" sz="1400" dirty="0" smtClean="0"/>
              <a:t>000</a:t>
            </a:r>
            <a:endParaRPr lang="cs-CZ" sz="1400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6898929" y="4077072"/>
            <a:ext cx="7681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190 000</a:t>
            </a:r>
            <a:endParaRPr lang="cs-CZ" sz="1400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7737131" y="4079895"/>
            <a:ext cx="7681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200 000</a:t>
            </a:r>
            <a:endParaRPr lang="cs-CZ" sz="1400" dirty="0"/>
          </a:p>
        </p:txBody>
      </p:sp>
      <p:grpSp>
        <p:nvGrpSpPr>
          <p:cNvPr id="10" name="Skupina 9"/>
          <p:cNvGrpSpPr/>
          <p:nvPr/>
        </p:nvGrpSpPr>
        <p:grpSpPr>
          <a:xfrm>
            <a:off x="144586" y="3260819"/>
            <a:ext cx="8675886" cy="630068"/>
            <a:chOff x="611560" y="3284984"/>
            <a:chExt cx="6289979" cy="630068"/>
          </a:xfrm>
        </p:grpSpPr>
        <p:cxnSp>
          <p:nvCxnSpPr>
            <p:cNvPr id="11" name="Přímá spojnice 10"/>
            <p:cNvCxnSpPr/>
            <p:nvPr/>
          </p:nvCxnSpPr>
          <p:spPr>
            <a:xfrm>
              <a:off x="611560" y="3717032"/>
              <a:ext cx="628997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>
              <a:off x="611560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17"/>
            <p:cNvCxnSpPr/>
            <p:nvPr/>
          </p:nvCxnSpPr>
          <p:spPr>
            <a:xfrm>
              <a:off x="1187624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>
              <a:off x="1763688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>
              <a:off x="2339752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>
              <a:off x="2915816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25"/>
            <p:cNvCxnSpPr/>
            <p:nvPr/>
          </p:nvCxnSpPr>
          <p:spPr>
            <a:xfrm>
              <a:off x="3491880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>
              <a:off x="4067944" y="3438126"/>
              <a:ext cx="0" cy="43204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>
              <a:off x="4606450" y="3501008"/>
              <a:ext cx="0" cy="38704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nice 31"/>
            <p:cNvCxnSpPr/>
            <p:nvPr/>
          </p:nvCxnSpPr>
          <p:spPr>
            <a:xfrm>
              <a:off x="5148064" y="3501008"/>
              <a:ext cx="0" cy="4140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33"/>
            <p:cNvCxnSpPr/>
            <p:nvPr/>
          </p:nvCxnSpPr>
          <p:spPr>
            <a:xfrm>
              <a:off x="5724128" y="3501008"/>
              <a:ext cx="0" cy="4140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Přímá spojnice 53"/>
            <p:cNvCxnSpPr/>
            <p:nvPr/>
          </p:nvCxnSpPr>
          <p:spPr>
            <a:xfrm>
              <a:off x="6300192" y="3501008"/>
              <a:ext cx="0" cy="4140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Přímá spojnice se šipkou 58"/>
            <p:cNvCxnSpPr/>
            <p:nvPr/>
          </p:nvCxnSpPr>
          <p:spPr>
            <a:xfrm flipH="1">
              <a:off x="778357" y="3284984"/>
              <a:ext cx="2137459" cy="0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Přímá spojnice se šipkou 60"/>
            <p:cNvCxnSpPr/>
            <p:nvPr/>
          </p:nvCxnSpPr>
          <p:spPr>
            <a:xfrm>
              <a:off x="3491880" y="3284984"/>
              <a:ext cx="2624242" cy="0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Přímá spojnice 62"/>
            <p:cNvCxnSpPr/>
            <p:nvPr/>
          </p:nvCxnSpPr>
          <p:spPr>
            <a:xfrm flipV="1">
              <a:off x="3491880" y="3284984"/>
              <a:ext cx="0" cy="216024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Přímá spojnice 64"/>
            <p:cNvCxnSpPr/>
            <p:nvPr/>
          </p:nvCxnSpPr>
          <p:spPr>
            <a:xfrm flipV="1">
              <a:off x="2915816" y="3284984"/>
              <a:ext cx="0" cy="216024"/>
            </a:xfrm>
            <a:prstGeom prst="line">
              <a:avLst/>
            </a:prstGeom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6" name="TextovéPole 65"/>
          <p:cNvSpPr txBox="1"/>
          <p:nvPr/>
        </p:nvSpPr>
        <p:spPr>
          <a:xfrm>
            <a:off x="739579" y="2636912"/>
            <a:ext cx="22894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předcházející statisíc</a:t>
            </a:r>
            <a:endParaRPr lang="cs-CZ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4083509" y="2636912"/>
            <a:ext cx="20345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následující statisíc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4700735"/>
            <a:ext cx="437812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Zaokrouhli daná čísla na statisíce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b="1" dirty="0" smtClean="0">
                <a:solidFill>
                  <a:srgbClr val="A50021"/>
                </a:solidFill>
              </a:rPr>
              <a:t>zajímá mě číslo na pozici desetitisíců</a:t>
            </a:r>
          </a:p>
          <a:p>
            <a:endParaRPr lang="cs-CZ" dirty="0"/>
          </a:p>
        </p:txBody>
      </p:sp>
      <p:grpSp>
        <p:nvGrpSpPr>
          <p:cNvPr id="7" name="Skupina 6"/>
          <p:cNvGrpSpPr/>
          <p:nvPr/>
        </p:nvGrpSpPr>
        <p:grpSpPr>
          <a:xfrm>
            <a:off x="979388" y="5445810"/>
            <a:ext cx="1267234" cy="551486"/>
            <a:chOff x="110507" y="5365856"/>
            <a:chExt cx="1267234" cy="551486"/>
          </a:xfrm>
        </p:grpSpPr>
        <p:sp>
          <p:nvSpPr>
            <p:cNvPr id="4" name="TextovéPole 3"/>
            <p:cNvSpPr txBox="1"/>
            <p:nvPr/>
          </p:nvSpPr>
          <p:spPr>
            <a:xfrm>
              <a:off x="110507" y="5491054"/>
              <a:ext cx="10182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1</a:t>
              </a:r>
              <a:r>
                <a:rPr lang="cs-CZ" sz="2000" dirty="0" smtClean="0">
                  <a:solidFill>
                    <a:schemeClr val="accent6">
                      <a:lumMod val="75000"/>
                    </a:schemeClr>
                  </a:solidFill>
                </a:rPr>
                <a:t>4</a:t>
              </a:r>
              <a:r>
                <a:rPr lang="cs-CZ" sz="2000" dirty="0" smtClean="0"/>
                <a:t>0</a:t>
              </a:r>
              <a:r>
                <a:rPr lang="cs-CZ" sz="2000" dirty="0" smtClean="0">
                  <a:solidFill>
                    <a:schemeClr val="accent6">
                      <a:lumMod val="75000"/>
                    </a:schemeClr>
                  </a:solidFill>
                </a:rPr>
                <a:t> </a:t>
              </a:r>
              <a:r>
                <a:rPr lang="cs-CZ" sz="2000" dirty="0" smtClean="0"/>
                <a:t>000</a:t>
              </a:r>
              <a:endParaRPr lang="cs-CZ" sz="2000" dirty="0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1037583" y="5517232"/>
              <a:ext cx="34015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=</a:t>
              </a:r>
              <a:endParaRPr lang="cs-CZ" sz="20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1066437" y="5365856"/>
              <a:ext cx="24878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.</a:t>
              </a:r>
              <a:endParaRPr lang="cs-CZ" sz="2000" dirty="0"/>
            </a:p>
          </p:txBody>
        </p:sp>
      </p:grpSp>
      <p:sp>
        <p:nvSpPr>
          <p:cNvPr id="8" name="TextovéPole 7"/>
          <p:cNvSpPr txBox="1"/>
          <p:nvPr/>
        </p:nvSpPr>
        <p:spPr>
          <a:xfrm>
            <a:off x="2291507" y="5595253"/>
            <a:ext cx="10182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100 000</a:t>
            </a:r>
            <a:endParaRPr lang="cs-CZ" sz="2000" dirty="0"/>
          </a:p>
        </p:txBody>
      </p:sp>
      <p:grpSp>
        <p:nvGrpSpPr>
          <p:cNvPr id="39" name="Skupina 38"/>
          <p:cNvGrpSpPr/>
          <p:nvPr/>
        </p:nvGrpSpPr>
        <p:grpSpPr>
          <a:xfrm>
            <a:off x="4364824" y="5419632"/>
            <a:ext cx="1426036" cy="551486"/>
            <a:chOff x="-48295" y="5365856"/>
            <a:chExt cx="1426036" cy="551486"/>
          </a:xfrm>
        </p:grpSpPr>
        <p:sp>
          <p:nvSpPr>
            <p:cNvPr id="40" name="TextovéPole 39"/>
            <p:cNvSpPr txBox="1"/>
            <p:nvPr/>
          </p:nvSpPr>
          <p:spPr>
            <a:xfrm>
              <a:off x="-48295" y="5487174"/>
              <a:ext cx="10182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1</a:t>
              </a:r>
              <a:r>
                <a:rPr lang="cs-CZ" sz="2000" dirty="0" smtClean="0">
                  <a:solidFill>
                    <a:srgbClr val="00B050"/>
                  </a:solidFill>
                </a:rPr>
                <a:t>8</a:t>
              </a:r>
              <a:r>
                <a:rPr lang="cs-CZ" sz="2000" dirty="0" smtClean="0"/>
                <a:t>0</a:t>
              </a:r>
              <a:r>
                <a:rPr lang="cs-CZ" sz="2000" dirty="0" smtClean="0">
                  <a:solidFill>
                    <a:srgbClr val="00B050"/>
                  </a:solidFill>
                </a:rPr>
                <a:t> </a:t>
              </a:r>
              <a:r>
                <a:rPr lang="cs-CZ" sz="2000" dirty="0" smtClean="0"/>
                <a:t>000</a:t>
              </a:r>
              <a:endParaRPr lang="cs-CZ" sz="2000" dirty="0"/>
            </a:p>
          </p:txBody>
        </p:sp>
        <p:sp>
          <p:nvSpPr>
            <p:cNvPr id="41" name="TextovéPole 40"/>
            <p:cNvSpPr txBox="1"/>
            <p:nvPr/>
          </p:nvSpPr>
          <p:spPr>
            <a:xfrm>
              <a:off x="1037583" y="5517232"/>
              <a:ext cx="34015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=</a:t>
              </a:r>
              <a:endParaRPr lang="cs-CZ" sz="2000" dirty="0"/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1066437" y="5365856"/>
              <a:ext cx="24878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.</a:t>
              </a:r>
              <a:endParaRPr lang="cs-CZ" sz="2000" dirty="0"/>
            </a:p>
          </p:txBody>
        </p:sp>
      </p:grpSp>
      <p:sp>
        <p:nvSpPr>
          <p:cNvPr id="53" name="TextovéPole 52"/>
          <p:cNvSpPr txBox="1"/>
          <p:nvPr/>
        </p:nvSpPr>
        <p:spPr>
          <a:xfrm>
            <a:off x="6021522" y="5540950"/>
            <a:ext cx="10182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200 000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171419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Zaokrouhli na statisíce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40152" y="119881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grpSp>
        <p:nvGrpSpPr>
          <p:cNvPr id="45" name="Skupina 44"/>
          <p:cNvGrpSpPr/>
          <p:nvPr/>
        </p:nvGrpSpPr>
        <p:grpSpPr>
          <a:xfrm>
            <a:off x="136229" y="1137319"/>
            <a:ext cx="2041587" cy="5333676"/>
            <a:chOff x="-1" y="1052736"/>
            <a:chExt cx="1340128" cy="5333676"/>
          </a:xfrm>
        </p:grpSpPr>
        <p:sp>
          <p:nvSpPr>
            <p:cNvPr id="3" name="TextovéPole 2"/>
            <p:cNvSpPr txBox="1"/>
            <p:nvPr/>
          </p:nvSpPr>
          <p:spPr>
            <a:xfrm>
              <a:off x="-1" y="1123433"/>
              <a:ext cx="1322359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190 000</a:t>
              </a:r>
            </a:p>
            <a:p>
              <a:r>
                <a:rPr lang="cs-CZ" sz="2800" dirty="0" smtClean="0"/>
                <a:t>250 025</a:t>
              </a:r>
            </a:p>
            <a:p>
              <a:r>
                <a:rPr lang="cs-CZ" sz="2800" dirty="0" smtClean="0"/>
                <a:t>314 210</a:t>
              </a:r>
            </a:p>
            <a:p>
              <a:r>
                <a:rPr lang="cs-CZ" sz="2800" dirty="0" smtClean="0"/>
                <a:t>579 825</a:t>
              </a:r>
            </a:p>
            <a:p>
              <a:r>
                <a:rPr lang="cs-CZ" sz="2800" dirty="0" smtClean="0"/>
                <a:t>44 747</a:t>
              </a:r>
            </a:p>
            <a:p>
              <a:r>
                <a:rPr lang="cs-CZ" sz="2800" dirty="0" smtClean="0"/>
                <a:t>147 609</a:t>
              </a:r>
            </a:p>
            <a:p>
              <a:r>
                <a:rPr lang="cs-CZ" sz="2800" dirty="0" smtClean="0"/>
                <a:t>917 366</a:t>
              </a:r>
            </a:p>
            <a:p>
              <a:r>
                <a:rPr lang="cs-CZ" sz="2800" dirty="0" smtClean="0"/>
                <a:t>429 591</a:t>
              </a:r>
            </a:p>
            <a:p>
              <a:r>
                <a:rPr lang="cs-CZ" sz="2800" dirty="0" smtClean="0"/>
                <a:t>700 808</a:t>
              </a:r>
            </a:p>
            <a:p>
              <a:r>
                <a:rPr lang="cs-CZ" sz="2800" dirty="0" smtClean="0"/>
                <a:t>551 976</a:t>
              </a:r>
            </a:p>
            <a:p>
              <a:r>
                <a:rPr lang="cs-CZ" sz="2800" dirty="0" smtClean="0"/>
                <a:t>233 823</a:t>
              </a:r>
            </a:p>
            <a:p>
              <a:r>
                <a:rPr lang="cs-CZ" sz="2800" dirty="0" smtClean="0"/>
                <a:t>825 000</a:t>
              </a:r>
              <a:endParaRPr lang="cs-CZ" sz="2800" dirty="0"/>
            </a:p>
          </p:txBody>
        </p:sp>
        <p:grpSp>
          <p:nvGrpSpPr>
            <p:cNvPr id="11" name="Skupina 10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2" name="Skupina 11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3" name="TextovéPole 1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5" name="Skupina 14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6" name="TextovéPole 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8" name="Skupina 17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9" name="TextovéPole 1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1" name="Skupina 20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22" name="TextovéPole 2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3" name="TextovéPole 2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4" name="Skupina 23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25" name="TextovéPole 24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7" name="Skupina 26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28" name="TextovéPole 2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0" name="Skupina 29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31" name="TextovéPole 30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3" name="Skupina 32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34" name="TextovéPole 3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5" name="TextovéPole 3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6" name="Skupina 35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37" name="TextovéPole 36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9" name="Skupina 38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40" name="TextovéPole 3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1" name="TextovéPole 4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2" name="Skupina 41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43" name="TextovéPole 4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4" name="TextovéPole 4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46" name="Skupina 45"/>
          <p:cNvGrpSpPr/>
          <p:nvPr/>
        </p:nvGrpSpPr>
        <p:grpSpPr>
          <a:xfrm>
            <a:off x="4136319" y="1149364"/>
            <a:ext cx="2125886" cy="5333676"/>
            <a:chOff x="22864" y="1052736"/>
            <a:chExt cx="1317263" cy="5333676"/>
          </a:xfrm>
        </p:grpSpPr>
        <p:sp>
          <p:nvSpPr>
            <p:cNvPr id="47" name="TextovéPole 46"/>
            <p:cNvSpPr txBox="1"/>
            <p:nvPr/>
          </p:nvSpPr>
          <p:spPr>
            <a:xfrm>
              <a:off x="22864" y="1123433"/>
              <a:ext cx="1230256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177 410</a:t>
              </a:r>
            </a:p>
            <a:p>
              <a:r>
                <a:rPr lang="cs-CZ" sz="2800" dirty="0" smtClean="0"/>
                <a:t>525 274</a:t>
              </a:r>
            </a:p>
            <a:p>
              <a:r>
                <a:rPr lang="cs-CZ" sz="2800" dirty="0" smtClean="0"/>
                <a:t>441 507</a:t>
              </a:r>
            </a:p>
            <a:p>
              <a:r>
                <a:rPr lang="cs-CZ" sz="2800" dirty="0" smtClean="0"/>
                <a:t>200 652</a:t>
              </a:r>
            </a:p>
            <a:p>
              <a:r>
                <a:rPr lang="cs-CZ" sz="2800" dirty="0" smtClean="0"/>
                <a:t>344 029</a:t>
              </a:r>
            </a:p>
            <a:p>
              <a:r>
                <a:rPr lang="cs-CZ" sz="2800" dirty="0" smtClean="0"/>
                <a:t>21 810</a:t>
              </a:r>
            </a:p>
            <a:p>
              <a:r>
                <a:rPr lang="cs-CZ" sz="2800" dirty="0" smtClean="0"/>
                <a:t>705 888</a:t>
              </a:r>
            </a:p>
            <a:p>
              <a:r>
                <a:rPr lang="cs-CZ" sz="2800" dirty="0" smtClean="0"/>
                <a:t>836 323</a:t>
              </a:r>
            </a:p>
            <a:p>
              <a:r>
                <a:rPr lang="cs-CZ" sz="2800" dirty="0" smtClean="0"/>
                <a:t>510 170</a:t>
              </a:r>
            </a:p>
            <a:p>
              <a:r>
                <a:rPr lang="cs-CZ" sz="2800" dirty="0" smtClean="0"/>
                <a:t>272 934</a:t>
              </a:r>
            </a:p>
            <a:p>
              <a:r>
                <a:rPr lang="cs-CZ" sz="2800" dirty="0" smtClean="0"/>
                <a:t>499 007</a:t>
              </a:r>
            </a:p>
            <a:p>
              <a:r>
                <a:rPr lang="cs-CZ" sz="2800" dirty="0" smtClean="0"/>
                <a:t>767 891</a:t>
              </a:r>
              <a:endParaRPr lang="cs-CZ" sz="2800" dirty="0"/>
            </a:p>
          </p:txBody>
        </p:sp>
        <p:grpSp>
          <p:nvGrpSpPr>
            <p:cNvPr id="48" name="Skupina 47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82" name="TextovéPole 8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3" name="TextovéPole 8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9" name="Skupina 48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80" name="TextovéPole 7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1" name="TextovéPole 8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0" name="Skupina 49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78" name="TextovéPole 7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9" name="TextovéPole 7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1" name="Skupina 50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76" name="TextovéPole 7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7" name="TextovéPole 7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2" name="Skupina 51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74" name="TextovéPole 7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5" name="TextovéPole 7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3" name="Skupina 52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72" name="TextovéPole 7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3" name="TextovéPole 7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4" name="Skupina 53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70" name="TextovéPole 6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1" name="TextovéPole 7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5" name="Skupina 54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68" name="TextovéPole 6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9" name="TextovéPole 6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6" name="Skupina 55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66" name="TextovéPole 6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7" name="TextovéPole 6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7" name="Skupina 56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64" name="TextovéPole 6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5" name="TextovéPole 6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8" name="Skupina 57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62" name="TextovéPole 6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3" name="TextovéPole 6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9" name="Skupina 58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60" name="TextovéPole 5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1" name="TextovéPole 6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sp>
        <p:nvSpPr>
          <p:cNvPr id="122" name="TextovéPole 121"/>
          <p:cNvSpPr txBox="1"/>
          <p:nvPr/>
        </p:nvSpPr>
        <p:spPr>
          <a:xfrm>
            <a:off x="2539988" y="1159551"/>
            <a:ext cx="158417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800 000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" name="TextovéPole 122"/>
          <p:cNvSpPr txBox="1"/>
          <p:nvPr/>
        </p:nvSpPr>
        <p:spPr>
          <a:xfrm>
            <a:off x="7380312" y="1220061"/>
            <a:ext cx="157134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800 000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7443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/>
      <p:bldP spid="1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Zaokrouhli na statisíce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40152" y="119881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grpSp>
        <p:nvGrpSpPr>
          <p:cNvPr id="84" name="Skupina 83"/>
          <p:cNvGrpSpPr/>
          <p:nvPr/>
        </p:nvGrpSpPr>
        <p:grpSpPr>
          <a:xfrm>
            <a:off x="1582942" y="1181424"/>
            <a:ext cx="1952648" cy="5262979"/>
            <a:chOff x="-71735" y="1052736"/>
            <a:chExt cx="1411862" cy="5262979"/>
          </a:xfrm>
        </p:grpSpPr>
        <p:sp>
          <p:nvSpPr>
            <p:cNvPr id="85" name="TextovéPole 84"/>
            <p:cNvSpPr txBox="1"/>
            <p:nvPr/>
          </p:nvSpPr>
          <p:spPr>
            <a:xfrm>
              <a:off x="-71735" y="1052736"/>
              <a:ext cx="1180272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624 155 </a:t>
              </a:r>
            </a:p>
            <a:p>
              <a:r>
                <a:rPr lang="cs-CZ" sz="2800" dirty="0" smtClean="0"/>
                <a:t>593 472</a:t>
              </a:r>
            </a:p>
            <a:p>
              <a:r>
                <a:rPr lang="cs-CZ" sz="2800" dirty="0" smtClean="0"/>
                <a:t>563 690</a:t>
              </a:r>
            </a:p>
            <a:p>
              <a:r>
                <a:rPr lang="cs-CZ" sz="2800" dirty="0" smtClean="0"/>
                <a:t>326 144</a:t>
              </a:r>
            </a:p>
            <a:p>
              <a:r>
                <a:rPr lang="cs-CZ" sz="2800" dirty="0" smtClean="0"/>
                <a:t>10 480</a:t>
              </a:r>
            </a:p>
            <a:p>
              <a:r>
                <a:rPr lang="cs-CZ" sz="2800" dirty="0" smtClean="0"/>
                <a:t>750 271</a:t>
              </a:r>
            </a:p>
            <a:p>
              <a:r>
                <a:rPr lang="cs-CZ" sz="2800" dirty="0" smtClean="0"/>
                <a:t>148 058</a:t>
              </a:r>
            </a:p>
            <a:p>
              <a:r>
                <a:rPr lang="cs-CZ" sz="2800" dirty="0" smtClean="0"/>
                <a:t>361 634</a:t>
              </a:r>
            </a:p>
            <a:p>
              <a:r>
                <a:rPr lang="cs-CZ" sz="2800" dirty="0" smtClean="0"/>
                <a:t>487 902</a:t>
              </a:r>
            </a:p>
            <a:p>
              <a:r>
                <a:rPr lang="cs-CZ" sz="2800" dirty="0" smtClean="0"/>
                <a:t>919 314</a:t>
              </a:r>
            </a:p>
            <a:p>
              <a:r>
                <a:rPr lang="cs-CZ" sz="2800" dirty="0" smtClean="0"/>
                <a:t>44</a:t>
              </a:r>
            </a:p>
            <a:p>
              <a:r>
                <a:rPr lang="cs-CZ" sz="2800" dirty="0" smtClean="0"/>
                <a:t>382 607</a:t>
              </a:r>
              <a:endParaRPr lang="cs-CZ" sz="2800" dirty="0"/>
            </a:p>
          </p:txBody>
        </p:sp>
        <p:grpSp>
          <p:nvGrpSpPr>
            <p:cNvPr id="86" name="Skupina 85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120" name="TextovéPole 11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21" name="TextovéPole 12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7" name="Skupina 86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18" name="TextovéPole 11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9" name="TextovéPole 11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8" name="Skupina 87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16" name="TextovéPole 1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7" name="TextovéPole 1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9" name="Skupina 88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14" name="TextovéPole 11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5" name="TextovéPole 11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0" name="Skupina 89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112" name="TextovéPole 11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3" name="TextovéPole 11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1" name="Skupina 90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110" name="TextovéPole 10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1" name="TextovéPole 11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2" name="Skupina 91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108" name="TextovéPole 10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3" name="Skupina 92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106" name="TextovéPole 10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7" name="TextovéPole 10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4" name="Skupina 93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104" name="TextovéPole 10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5" name="TextovéPole 10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5" name="Skupina 94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102" name="TextovéPole 10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3" name="TextovéPole 10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6" name="Skupina 95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100" name="TextovéPole 9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1" name="TextovéPole 10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7" name="Skupina 96"/>
            <p:cNvGrpSpPr/>
            <p:nvPr/>
          </p:nvGrpSpPr>
          <p:grpSpPr>
            <a:xfrm>
              <a:off x="844037" y="5762359"/>
              <a:ext cx="487946" cy="515411"/>
              <a:chOff x="1372517" y="1123433"/>
              <a:chExt cx="341460" cy="505035"/>
            </a:xfrm>
          </p:grpSpPr>
          <p:sp>
            <p:nvSpPr>
              <p:cNvPr id="98" name="TextovéPole 97"/>
              <p:cNvSpPr txBox="1"/>
              <p:nvPr/>
            </p:nvSpPr>
            <p:spPr>
              <a:xfrm>
                <a:off x="1389849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99" name="TextovéPole 98"/>
              <p:cNvSpPr txBox="1"/>
              <p:nvPr/>
            </p:nvSpPr>
            <p:spPr>
              <a:xfrm>
                <a:off x="1372517" y="1123433"/>
                <a:ext cx="151837" cy="3618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 .</a:t>
                </a:r>
                <a:endParaRPr lang="cs-CZ" dirty="0"/>
              </a:p>
            </p:txBody>
          </p:sp>
        </p:grpSp>
      </p:grpSp>
      <p:sp>
        <p:nvSpPr>
          <p:cNvPr id="124" name="TextovéPole 123"/>
          <p:cNvSpPr txBox="1"/>
          <p:nvPr/>
        </p:nvSpPr>
        <p:spPr>
          <a:xfrm>
            <a:off x="4427984" y="1181424"/>
            <a:ext cx="194421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900 000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400 000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899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395288" y="908050"/>
            <a:ext cx="792954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endParaRPr lang="cs-CZ" sz="2000" dirty="0"/>
          </a:p>
          <a:p>
            <a:pPr eaLnBrk="1" hangingPunct="1"/>
            <a:r>
              <a:rPr lang="cs-CZ" sz="2000" dirty="0"/>
              <a:t>Autor: Ing. Hana Adamcová</a:t>
            </a:r>
          </a:p>
          <a:p>
            <a:pPr eaLnBrk="1" hangingPunct="1"/>
            <a:r>
              <a:rPr lang="cs-CZ" sz="2000" dirty="0"/>
              <a:t>Základní škola a mateřská škola Liběšice, okres Louny, příspěvková </a:t>
            </a:r>
            <a:br>
              <a:rPr lang="cs-CZ" sz="2000" dirty="0"/>
            </a:br>
            <a:r>
              <a:rPr lang="cs-CZ" sz="2000" dirty="0"/>
              <a:t>organizace</a:t>
            </a:r>
          </a:p>
          <a:p>
            <a:pPr eaLnBrk="1" hangingPunct="1"/>
            <a:r>
              <a:rPr lang="cs-CZ" sz="2000"/>
              <a:t>Zpracováno v programu Microsoft Office 2010.</a:t>
            </a:r>
          </a:p>
          <a:p>
            <a:pPr eaLnBrk="1" hangingPunct="1"/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84827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vrdý obal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719</TotalTime>
  <Words>1207</Words>
  <Application>Microsoft Office PowerPoint</Application>
  <PresentationFormat>Předvádění na obrazovce (4:3)</PresentationFormat>
  <Paragraphs>859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Tvrdý obal</vt:lpstr>
      <vt:lpstr>VY_32_INOVACE_12_ Zaokrouhlování čísel do 1 000 000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Zaokrouhlování čísel do milionu</dc:title>
  <dc:creator>Hanka</dc:creator>
  <cp:lastModifiedBy>VLASTNIK</cp:lastModifiedBy>
  <cp:revision>105</cp:revision>
  <dcterms:created xsi:type="dcterms:W3CDTF">2011-04-16T14:13:04Z</dcterms:created>
  <dcterms:modified xsi:type="dcterms:W3CDTF">2013-03-27T09:43:20Z</dcterms:modified>
</cp:coreProperties>
</file>