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71" r:id="rId2"/>
    <p:sldId id="256" r:id="rId3"/>
    <p:sldId id="257" r:id="rId4"/>
    <p:sldId id="260" r:id="rId5"/>
    <p:sldId id="261" r:id="rId6"/>
    <p:sldId id="27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50" autoAdjust="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E8A1341E-3C93-4A8D-856D-8884B8E5311A}" type="datetimeFigureOut">
              <a:rPr lang="cs-CZ" smtClean="0"/>
              <a:pPr/>
              <a:t>25.7.2014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21F00B98-2CC3-4E4C-9A25-AEB9056700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1341E-3C93-4A8D-856D-8884B8E5311A}" type="datetimeFigureOut">
              <a:rPr lang="cs-CZ" smtClean="0"/>
              <a:pPr/>
              <a:t>25.7.2014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00B98-2CC3-4E4C-9A25-AEB9056700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E8A1341E-3C93-4A8D-856D-8884B8E5311A}" type="datetimeFigureOut">
              <a:rPr lang="cs-CZ" smtClean="0"/>
              <a:pPr/>
              <a:t>25.7.2014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21F00B98-2CC3-4E4C-9A25-AEB9056700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1341E-3C93-4A8D-856D-8884B8E5311A}" type="datetimeFigureOut">
              <a:rPr lang="cs-CZ" smtClean="0"/>
              <a:pPr/>
              <a:t>25.7.2014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00B98-2CC3-4E4C-9A25-AEB9056700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1341E-3C93-4A8D-856D-8884B8E5311A}" type="datetimeFigureOut">
              <a:rPr lang="cs-CZ" smtClean="0"/>
              <a:pPr/>
              <a:t>25.7.2014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00B98-2CC3-4E4C-9A25-AEB9056700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1341E-3C93-4A8D-856D-8884B8E5311A}" type="datetimeFigureOut">
              <a:rPr lang="cs-CZ" smtClean="0"/>
              <a:pPr/>
              <a:t>25.7.2014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00B98-2CC3-4E4C-9A25-AEB9056700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1341E-3C93-4A8D-856D-8884B8E5311A}" type="datetimeFigureOut">
              <a:rPr lang="cs-CZ" smtClean="0"/>
              <a:pPr/>
              <a:t>25.7.2014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00B98-2CC3-4E4C-9A25-AEB9056700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1341E-3C93-4A8D-856D-8884B8E5311A}" type="datetimeFigureOut">
              <a:rPr lang="cs-CZ" smtClean="0"/>
              <a:pPr/>
              <a:t>25.7.2014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00B98-2CC3-4E4C-9A25-AEB9056700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1341E-3C93-4A8D-856D-8884B8E5311A}" type="datetimeFigureOut">
              <a:rPr lang="cs-CZ" smtClean="0"/>
              <a:pPr/>
              <a:t>25.7.2014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00B98-2CC3-4E4C-9A25-AEB9056700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1341E-3C93-4A8D-856D-8884B8E5311A}" type="datetimeFigureOut">
              <a:rPr lang="cs-CZ" smtClean="0"/>
              <a:pPr/>
              <a:t>25.7.2014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00B98-2CC3-4E4C-9A25-AEB905670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1341E-3C93-4A8D-856D-8884B8E5311A}" type="datetimeFigureOut">
              <a:rPr lang="cs-CZ" smtClean="0"/>
              <a:pPr/>
              <a:t>25.7.2014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00B98-2CC3-4E4C-9A25-AEB9056700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8A1341E-3C93-4A8D-856D-8884B8E5311A}" type="datetimeFigureOut">
              <a:rPr lang="cs-CZ" smtClean="0"/>
              <a:pPr/>
              <a:t>25.7.2014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1F00B98-2CC3-4E4C-9A25-AEB9056700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oje-rodina.cz/jarni-basnicky-a-rikank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024" y="260648"/>
            <a:ext cx="7128792" cy="1382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0428670"/>
              </p:ext>
            </p:extLst>
          </p:nvPr>
        </p:nvGraphicFramePr>
        <p:xfrm>
          <a:off x="251521" y="1916835"/>
          <a:ext cx="8568952" cy="4680516"/>
        </p:xfrm>
        <a:graphic>
          <a:graphicData uri="http://schemas.openxmlformats.org/drawingml/2006/table">
            <a:tbl>
              <a:tblPr/>
              <a:tblGrid>
                <a:gridCol w="1905605"/>
                <a:gridCol w="6663347"/>
              </a:tblGrid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Květiny v české básni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_2_32_ČJ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25. 5. 2014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 opravují chyby v textu , přiřazují slovní druhy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2763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Ptám se, ptám se pampeliško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Zděněk </a:t>
            </a:r>
            <a:r>
              <a:rPr lang="cs-CZ" sz="3200" dirty="0" err="1" smtClean="0"/>
              <a:t>Kriebel</a:t>
            </a:r>
            <a:endParaRPr lang="cs-CZ" sz="3200" dirty="0" smtClean="0"/>
          </a:p>
          <a:p>
            <a:endParaRPr lang="cs-CZ" dirty="0"/>
          </a:p>
        </p:txBody>
      </p:sp>
      <p:pic>
        <p:nvPicPr>
          <p:cNvPr id="4" name="Picture 3" descr="C:\Users\adlet_000.NTB1213_3\AppData\Local\Microsoft\Windows\INetCache\IE\A6J6MBRA\MC90043688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76672"/>
            <a:ext cx="3096344" cy="30963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136904" cy="936104"/>
          </a:xfrm>
        </p:spPr>
        <p:txBody>
          <a:bodyPr/>
          <a:lstStyle/>
          <a:p>
            <a:r>
              <a:rPr lang="cs-CZ" dirty="0" smtClean="0"/>
              <a:t>Přečti si pozorně báseň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484784"/>
            <a:ext cx="8507288" cy="5032216"/>
          </a:xfrm>
        </p:spPr>
        <p:txBody>
          <a:bodyPr>
            <a:normAutofit lnSpcReduction="10000"/>
          </a:bodyPr>
          <a:lstStyle/>
          <a:p>
            <a:r>
              <a:rPr lang="cs-CZ" sz="3200" b="1" dirty="0" smtClean="0"/>
              <a:t>Ptám se, ptám se, pampeliško </a:t>
            </a:r>
          </a:p>
          <a:p>
            <a:pPr marL="0" indent="0">
              <a:buNone/>
            </a:pP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Už si vrabci koupou bříško, už se káča točí,</a:t>
            </a:r>
            <a:br>
              <a:rPr lang="cs-CZ" sz="3200" dirty="0" smtClean="0"/>
            </a:br>
            <a:r>
              <a:rPr lang="cs-CZ" sz="3200" dirty="0" smtClean="0"/>
              <a:t>kde jsi byla pampeliško, od čeho máš oči?</a:t>
            </a:r>
          </a:p>
          <a:p>
            <a:pPr marL="0" indent="0">
              <a:buNone/>
            </a:pPr>
            <a:r>
              <a:rPr lang="cs-CZ" sz="3200" dirty="0" smtClean="0"/>
              <a:t>Od slunce, od zlata! Jak jsem se tam zahleděla,</a:t>
            </a:r>
            <a:br>
              <a:rPr lang="cs-CZ" sz="3200" dirty="0" smtClean="0"/>
            </a:br>
            <a:r>
              <a:rPr lang="cs-CZ" sz="3200" dirty="0" smtClean="0"/>
              <a:t>hned jsem byla zlatá celá jako housata.</a:t>
            </a:r>
          </a:p>
          <a:p>
            <a:pPr marL="0" indent="0">
              <a:buNone/>
            </a:pPr>
            <a:r>
              <a:rPr lang="cs-CZ" sz="3200" dirty="0" smtClean="0"/>
              <a:t>Pampelišky, povězte mi, podruhé se ptám:</a:t>
            </a:r>
            <a:br>
              <a:rPr lang="cs-CZ" sz="3200" dirty="0" smtClean="0"/>
            </a:br>
            <a:r>
              <a:rPr lang="cs-CZ" sz="3200" dirty="0" smtClean="0"/>
              <a:t>Čím otvírá slunko zemi, kudy pouští jaro k nám?</a:t>
            </a:r>
          </a:p>
          <a:p>
            <a:pPr marL="0" indent="0">
              <a:buNone/>
            </a:pPr>
            <a:r>
              <a:rPr lang="cs-CZ" sz="3200" dirty="0" smtClean="0"/>
              <a:t>Žežulky si povídají, že jsou vrátka v jednom háji,</a:t>
            </a:r>
            <a:br>
              <a:rPr lang="cs-CZ" sz="3200" dirty="0" smtClean="0"/>
            </a:br>
            <a:r>
              <a:rPr lang="cs-CZ" sz="3200" dirty="0" smtClean="0"/>
              <a:t>ke vrátkům je zlatý klíč, </a:t>
            </a:r>
            <a:r>
              <a:rPr lang="cs-CZ" sz="3200" dirty="0" err="1" smtClean="0"/>
              <a:t>petr</a:t>
            </a:r>
            <a:r>
              <a:rPr lang="cs-CZ" sz="3200" dirty="0" smtClean="0"/>
              <a:t>-</a:t>
            </a:r>
            <a:r>
              <a:rPr lang="cs-CZ" sz="3200" dirty="0" err="1" smtClean="0"/>
              <a:t>petr</a:t>
            </a:r>
            <a:r>
              <a:rPr lang="cs-CZ" sz="3200" dirty="0" smtClean="0"/>
              <a:t>-petrklíč.</a:t>
            </a:r>
          </a:p>
          <a:p>
            <a:endParaRPr lang="cs-CZ" dirty="0"/>
          </a:p>
        </p:txBody>
      </p:sp>
      <p:pic>
        <p:nvPicPr>
          <p:cNvPr id="3076" name="Picture 4" descr="C:\Users\Dana\AppData\Local\Microsoft\Windows\Temporary Internet Files\Content.IE5\NB2IHT69\MC90043688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3265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</a:t>
            </a:r>
            <a:endParaRPr lang="cs-CZ" dirty="0"/>
          </a:p>
        </p:txBody>
      </p:sp>
      <p:pic>
        <p:nvPicPr>
          <p:cNvPr id="9" name="Picture 2" descr="C:\Users\adlet_000.NTB1213_3\AppData\Local\Microsoft\Windows\INetCache\IE\S7160UDA\MC9002821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188640"/>
            <a:ext cx="818388" cy="943661"/>
          </a:xfrm>
          <a:prstGeom prst="rect">
            <a:avLst/>
          </a:prstGeom>
          <a:noFill/>
        </p:spPr>
      </p:pic>
      <p:sp>
        <p:nvSpPr>
          <p:cNvPr id="1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268760"/>
            <a:ext cx="8229600" cy="4937760"/>
          </a:xfrm>
        </p:spPr>
        <p:txBody>
          <a:bodyPr>
            <a:normAutofit fontScale="55000" lnSpcReduction="20000"/>
          </a:bodyPr>
          <a:lstStyle/>
          <a:p>
            <a:r>
              <a:rPr lang="cs-CZ" sz="4800" dirty="0" smtClean="0"/>
              <a:t>O jaké květině se píše v básničce?</a:t>
            </a:r>
          </a:p>
          <a:p>
            <a:r>
              <a:rPr lang="cs-CZ" sz="4800" dirty="0" smtClean="0"/>
              <a:t>V básničce se píše o pampelišce.</a:t>
            </a:r>
          </a:p>
          <a:p>
            <a:r>
              <a:rPr lang="cs-CZ" sz="4800" dirty="0" smtClean="0"/>
              <a:t>Kdo si koupe bříško?</a:t>
            </a:r>
          </a:p>
          <a:p>
            <a:r>
              <a:rPr lang="cs-CZ" sz="4800" dirty="0" smtClean="0"/>
              <a:t>Bříško si koupou vrabci.</a:t>
            </a:r>
          </a:p>
          <a:p>
            <a:r>
              <a:rPr lang="cs-CZ" sz="4800" dirty="0" smtClean="0"/>
              <a:t>Co se točí?</a:t>
            </a:r>
          </a:p>
          <a:p>
            <a:r>
              <a:rPr lang="cs-CZ" sz="4800" dirty="0" smtClean="0"/>
              <a:t>Káča se točí.</a:t>
            </a:r>
          </a:p>
          <a:p>
            <a:r>
              <a:rPr lang="cs-CZ" sz="4800" dirty="0" smtClean="0"/>
              <a:t>Od čeho má pampeliška oči?</a:t>
            </a:r>
          </a:p>
          <a:p>
            <a:r>
              <a:rPr lang="cs-CZ" sz="4800" dirty="0" smtClean="0"/>
              <a:t>Pampeliška má oči od slunce.</a:t>
            </a:r>
          </a:p>
          <a:p>
            <a:r>
              <a:rPr lang="cs-CZ" sz="4800" dirty="0" smtClean="0"/>
              <a:t>Jaká zvířata </a:t>
            </a:r>
            <a:r>
              <a:rPr lang="cs-CZ" sz="4800" dirty="0" smtClean="0"/>
              <a:t>jsou zlatá jako </a:t>
            </a:r>
            <a:r>
              <a:rPr lang="cs-CZ" sz="4800" dirty="0" smtClean="0"/>
              <a:t>pampeliška?</a:t>
            </a:r>
          </a:p>
          <a:p>
            <a:r>
              <a:rPr lang="cs-CZ" sz="4800" dirty="0" smtClean="0"/>
              <a:t>Pampeliška </a:t>
            </a:r>
            <a:r>
              <a:rPr lang="cs-CZ" sz="4800" dirty="0" smtClean="0"/>
              <a:t>byla celá zlatá jako housata.</a:t>
            </a:r>
          </a:p>
          <a:p>
            <a:r>
              <a:rPr lang="cs-CZ" sz="4800" dirty="0" smtClean="0"/>
              <a:t>Čím otvírá slunko zemi?</a:t>
            </a:r>
          </a:p>
          <a:p>
            <a:r>
              <a:rPr lang="cs-CZ" sz="4800" dirty="0" smtClean="0"/>
              <a:t>Slunko otvírá zemi zlatým klíčem – petrklíčem.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sz="24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endParaRPr lang="cs-CZ" dirty="0" smtClean="0"/>
          </a:p>
        </p:txBody>
      </p:sp>
      <p:pic>
        <p:nvPicPr>
          <p:cNvPr id="4098" name="Picture 2" descr="C:\Users\Dana\AppData\Local\Microsoft\Windows\Temporary Internet Files\Content.IE5\W9X11EZY\MC9001228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844824"/>
            <a:ext cx="2334096" cy="2757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chybějící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852488" y="1268413"/>
            <a:ext cx="8291512" cy="525621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b="1" dirty="0" smtClean="0"/>
              <a:t>   Ptám se, ptám se,                       .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Už si _____koupou bříško, už  se káča točí,</a:t>
            </a:r>
            <a:br>
              <a:rPr lang="cs-CZ" sz="2800" dirty="0" smtClean="0"/>
            </a:br>
            <a:r>
              <a:rPr lang="cs-CZ" sz="2800" dirty="0" smtClean="0"/>
              <a:t>____ jsi byla pampeliško, od čeho máš oči?</a:t>
            </a:r>
          </a:p>
          <a:p>
            <a:pPr>
              <a:buNone/>
            </a:pPr>
            <a:r>
              <a:rPr lang="cs-CZ" sz="2800" dirty="0" smtClean="0"/>
              <a:t>   Od slunce, ___ zlata! Jak jsem se tam_________,</a:t>
            </a:r>
            <a:br>
              <a:rPr lang="cs-CZ" sz="2800" dirty="0" smtClean="0"/>
            </a:br>
            <a:r>
              <a:rPr lang="cs-CZ" sz="2800" dirty="0" smtClean="0"/>
              <a:t>hned jsem byla zlatá celá jako housata.</a:t>
            </a:r>
          </a:p>
          <a:p>
            <a:pPr>
              <a:buNone/>
            </a:pPr>
            <a:r>
              <a:rPr lang="cs-CZ" sz="2800" dirty="0" smtClean="0"/>
              <a:t>   Pampelišky, povězte mi, ________se ptám:</a:t>
            </a:r>
            <a:br>
              <a:rPr lang="cs-CZ" sz="2800" dirty="0" smtClean="0"/>
            </a:br>
            <a:r>
              <a:rPr lang="cs-CZ" sz="2800" dirty="0" smtClean="0"/>
              <a:t>____ otvírá slunko zemi, kudy pouští jaro k nám?</a:t>
            </a:r>
          </a:p>
          <a:p>
            <a:pPr>
              <a:buNone/>
            </a:pPr>
            <a:r>
              <a:rPr lang="cs-CZ" sz="2800" dirty="0" smtClean="0"/>
              <a:t>   Žežulky si povídají, ___ jsou vrátka v jednom háji,</a:t>
            </a:r>
            <a:br>
              <a:rPr lang="cs-CZ" sz="2800" dirty="0" smtClean="0"/>
            </a:br>
            <a:r>
              <a:rPr lang="cs-CZ" sz="2800" dirty="0" smtClean="0"/>
              <a:t>ke vrátkům je ____klíč, </a:t>
            </a:r>
            <a:r>
              <a:rPr lang="cs-CZ" sz="2800" dirty="0" err="1" smtClean="0"/>
              <a:t>petr</a:t>
            </a:r>
            <a:r>
              <a:rPr lang="cs-CZ" sz="2800" dirty="0" smtClean="0"/>
              <a:t>-</a:t>
            </a:r>
            <a:r>
              <a:rPr lang="cs-CZ" sz="2800" dirty="0" err="1" smtClean="0"/>
              <a:t>petr</a:t>
            </a:r>
            <a:r>
              <a:rPr lang="cs-CZ" sz="2800" dirty="0" smtClean="0"/>
              <a:t>-petrklíč. </a:t>
            </a:r>
          </a:p>
          <a:p>
            <a:pPr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Ke slovním druhům přiřaď </a:t>
            </a:r>
            <a:r>
              <a:rPr lang="cs-CZ" dirty="0" smtClean="0"/>
              <a:t>vynechaná slova z předchozí úlohy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Podstatná jména</a:t>
            </a:r>
          </a:p>
          <a:p>
            <a:r>
              <a:rPr lang="cs-CZ" sz="3200" dirty="0" smtClean="0"/>
              <a:t>Přídavná jména</a:t>
            </a:r>
          </a:p>
          <a:p>
            <a:r>
              <a:rPr lang="cs-CZ" sz="3200" dirty="0" smtClean="0"/>
              <a:t>Zájmena</a:t>
            </a:r>
          </a:p>
          <a:p>
            <a:r>
              <a:rPr lang="cs-CZ" sz="3200" dirty="0" smtClean="0"/>
              <a:t>Číslovky</a:t>
            </a:r>
          </a:p>
          <a:p>
            <a:r>
              <a:rPr lang="cs-CZ" sz="3200" dirty="0" smtClean="0"/>
              <a:t>Slovesa</a:t>
            </a:r>
          </a:p>
          <a:p>
            <a:r>
              <a:rPr lang="cs-CZ" sz="3200" dirty="0" smtClean="0"/>
              <a:t>Příslovce</a:t>
            </a:r>
          </a:p>
          <a:p>
            <a:r>
              <a:rPr lang="cs-CZ" sz="3200" dirty="0" smtClean="0"/>
              <a:t>Předložky</a:t>
            </a:r>
          </a:p>
          <a:p>
            <a:r>
              <a:rPr lang="cs-CZ" sz="3200" dirty="0" smtClean="0"/>
              <a:t>Spojky</a:t>
            </a:r>
          </a:p>
          <a:p>
            <a:endParaRPr lang="cs-CZ" sz="2400" dirty="0" smtClean="0"/>
          </a:p>
          <a:p>
            <a:endParaRPr lang="cs-CZ" sz="3600" dirty="0" smtClean="0"/>
          </a:p>
          <a:p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Vrabci</a:t>
            </a:r>
          </a:p>
          <a:p>
            <a:r>
              <a:rPr lang="cs-CZ" sz="3200" dirty="0" smtClean="0"/>
              <a:t>Zlatá</a:t>
            </a:r>
          </a:p>
          <a:p>
            <a:r>
              <a:rPr lang="cs-CZ" sz="3200" dirty="0" smtClean="0"/>
              <a:t>Čím</a:t>
            </a:r>
          </a:p>
          <a:p>
            <a:r>
              <a:rPr lang="cs-CZ" sz="3200" dirty="0" smtClean="0"/>
              <a:t>Podruhé</a:t>
            </a:r>
          </a:p>
          <a:p>
            <a:r>
              <a:rPr lang="cs-CZ" sz="3200" dirty="0" smtClean="0"/>
              <a:t>Zahleděla</a:t>
            </a:r>
          </a:p>
          <a:p>
            <a:r>
              <a:rPr lang="cs-CZ" sz="3200" dirty="0" smtClean="0"/>
              <a:t>Kde</a:t>
            </a:r>
            <a:endParaRPr lang="cs-CZ" sz="3200" dirty="0" smtClean="0"/>
          </a:p>
          <a:p>
            <a:r>
              <a:rPr lang="cs-CZ" sz="3200" dirty="0" smtClean="0"/>
              <a:t>Od</a:t>
            </a:r>
          </a:p>
          <a:p>
            <a:r>
              <a:rPr lang="cs-CZ" sz="3200" dirty="0"/>
              <a:t>Ž</a:t>
            </a:r>
            <a:r>
              <a:rPr lang="cs-CZ" sz="3200" dirty="0" smtClean="0"/>
              <a:t>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65052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báseň – 10 slov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sz="3200" b="1" dirty="0" smtClean="0"/>
              <a:t>Ptám se, ptám se, konvalinko 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Už si sojky koupou bříško, už se Barča točí,</a:t>
            </a:r>
            <a:br>
              <a:rPr lang="cs-CZ" sz="3200" dirty="0" smtClean="0"/>
            </a:br>
            <a:r>
              <a:rPr lang="cs-CZ" sz="3200" dirty="0" smtClean="0"/>
              <a:t>kde jsi byla konvalinko, od čeho máš oči?</a:t>
            </a:r>
          </a:p>
          <a:p>
            <a:r>
              <a:rPr lang="cs-CZ" sz="3200" dirty="0" smtClean="0"/>
              <a:t>Od mraků, od zlata! Jak jsem se tam zahleděla,</a:t>
            </a:r>
            <a:br>
              <a:rPr lang="cs-CZ" sz="3200" dirty="0" smtClean="0"/>
            </a:br>
            <a:r>
              <a:rPr lang="cs-CZ" sz="3200" dirty="0" smtClean="0"/>
              <a:t>hned jsem byla bílá celá jako housata.</a:t>
            </a:r>
          </a:p>
          <a:p>
            <a:r>
              <a:rPr lang="cs-CZ" sz="3200" dirty="0" smtClean="0"/>
              <a:t>Konvalinky , povězte mi, podruhé se ptám:</a:t>
            </a:r>
            <a:br>
              <a:rPr lang="cs-CZ" sz="3200" dirty="0" smtClean="0"/>
            </a:br>
            <a:r>
              <a:rPr lang="cs-CZ" sz="3200" dirty="0" smtClean="0"/>
              <a:t>Čím otvírá slunko zemi, kudy pouští zimu k nám?</a:t>
            </a:r>
          </a:p>
          <a:p>
            <a:r>
              <a:rPr lang="cs-CZ" sz="3200" dirty="0" smtClean="0"/>
              <a:t>Kukačky si povídají, že jsou vrátka v jednom háji,</a:t>
            </a:r>
            <a:br>
              <a:rPr lang="cs-CZ" sz="3200" dirty="0" smtClean="0"/>
            </a:br>
            <a:r>
              <a:rPr lang="cs-CZ" sz="3200" dirty="0" smtClean="0"/>
              <a:t>ke vrátkům je rudý klíč, </a:t>
            </a:r>
            <a:r>
              <a:rPr lang="cs-CZ" sz="3200" dirty="0" err="1" smtClean="0"/>
              <a:t>petr</a:t>
            </a:r>
            <a:r>
              <a:rPr lang="cs-CZ" sz="3200" dirty="0" smtClean="0"/>
              <a:t>-</a:t>
            </a:r>
            <a:r>
              <a:rPr lang="cs-CZ" sz="3200" dirty="0" err="1" smtClean="0"/>
              <a:t>petr</a:t>
            </a:r>
            <a:r>
              <a:rPr lang="cs-CZ" sz="3200" dirty="0" smtClean="0"/>
              <a:t>-petrklíč.</a:t>
            </a:r>
          </a:p>
          <a:p>
            <a:endParaRPr lang="cs-CZ" sz="3200" dirty="0" smtClean="0"/>
          </a:p>
          <a:p>
            <a:endParaRPr lang="cs-CZ" dirty="0"/>
          </a:p>
        </p:txBody>
      </p:sp>
      <p:pic>
        <p:nvPicPr>
          <p:cNvPr id="1026" name="Picture 2" descr="C:\Users\Dana\AppData\Local\Microsoft\Windows\Temporary Internet Files\Content.IE5\NB2IHT69\MC9000881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5688" y="332656"/>
            <a:ext cx="1084916" cy="2060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340768"/>
            <a:ext cx="7869560" cy="4217680"/>
          </a:xfrm>
        </p:spPr>
        <p:txBody>
          <a:bodyPr/>
          <a:lstStyle/>
          <a:p>
            <a:r>
              <a:rPr lang="cs-CZ" sz="2400" b="1" dirty="0" smtClean="0"/>
              <a:t>Ptám se, ptám se, </a:t>
            </a:r>
            <a:r>
              <a:rPr lang="cs-CZ" sz="2400" b="1" dirty="0" smtClean="0">
                <a:solidFill>
                  <a:srgbClr val="FF0000"/>
                </a:solidFill>
              </a:rPr>
              <a:t>pampeliško</a:t>
            </a:r>
            <a:r>
              <a:rPr lang="cs-CZ" sz="2400" b="1" dirty="0" smtClean="0"/>
              <a:t> 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Už si </a:t>
            </a:r>
            <a:r>
              <a:rPr lang="cs-CZ" sz="2400" dirty="0" smtClean="0">
                <a:solidFill>
                  <a:srgbClr val="FF0000"/>
                </a:solidFill>
              </a:rPr>
              <a:t>vrabci</a:t>
            </a:r>
            <a:r>
              <a:rPr lang="cs-CZ" sz="2400" dirty="0" smtClean="0"/>
              <a:t> koupou bříško, už se </a:t>
            </a:r>
            <a:r>
              <a:rPr lang="cs-CZ" sz="2400" dirty="0" smtClean="0">
                <a:solidFill>
                  <a:srgbClr val="FF0000"/>
                </a:solidFill>
              </a:rPr>
              <a:t>káča</a:t>
            </a:r>
            <a:r>
              <a:rPr lang="cs-CZ" sz="2400" dirty="0" smtClean="0"/>
              <a:t> točí,</a:t>
            </a:r>
            <a:br>
              <a:rPr lang="cs-CZ" sz="2400" dirty="0" smtClean="0"/>
            </a:br>
            <a:r>
              <a:rPr lang="cs-CZ" sz="2400" dirty="0" smtClean="0"/>
              <a:t>kde jsi byla </a:t>
            </a:r>
            <a:r>
              <a:rPr lang="cs-CZ" sz="2400" dirty="0" smtClean="0">
                <a:solidFill>
                  <a:srgbClr val="FF0000"/>
                </a:solidFill>
              </a:rPr>
              <a:t>pampeliško</a:t>
            </a:r>
            <a:r>
              <a:rPr lang="cs-CZ" sz="2400" dirty="0" smtClean="0"/>
              <a:t>, od čeho máš oči?</a:t>
            </a:r>
          </a:p>
          <a:p>
            <a:r>
              <a:rPr lang="cs-CZ" sz="2400" dirty="0" smtClean="0"/>
              <a:t>Od </a:t>
            </a:r>
            <a:r>
              <a:rPr lang="cs-CZ" sz="2400" dirty="0" smtClean="0">
                <a:solidFill>
                  <a:srgbClr val="FF0000"/>
                </a:solidFill>
              </a:rPr>
              <a:t>slunce</a:t>
            </a:r>
            <a:r>
              <a:rPr lang="cs-CZ" sz="2400" dirty="0" smtClean="0"/>
              <a:t>, od zlata! Jak jsem se tam zahleděla,</a:t>
            </a:r>
            <a:br>
              <a:rPr lang="cs-CZ" sz="2400" dirty="0" smtClean="0"/>
            </a:br>
            <a:r>
              <a:rPr lang="cs-CZ" sz="2400" dirty="0" smtClean="0"/>
              <a:t>hned jsem byla </a:t>
            </a:r>
            <a:r>
              <a:rPr lang="cs-CZ" sz="2400" dirty="0" smtClean="0">
                <a:solidFill>
                  <a:srgbClr val="FF0000"/>
                </a:solidFill>
              </a:rPr>
              <a:t>zlatá</a:t>
            </a:r>
            <a:r>
              <a:rPr lang="cs-CZ" sz="2400" dirty="0" smtClean="0"/>
              <a:t> celá jako housata.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Pampelišky</a:t>
            </a:r>
            <a:r>
              <a:rPr lang="cs-CZ" sz="2400" dirty="0" smtClean="0"/>
              <a:t>, povězte mi, podruhé se ptám:</a:t>
            </a:r>
            <a:br>
              <a:rPr lang="cs-CZ" sz="2400" dirty="0" smtClean="0"/>
            </a:br>
            <a:r>
              <a:rPr lang="cs-CZ" sz="2400" dirty="0" smtClean="0"/>
              <a:t>Čím otvírá slunko zemi, kudy pouští </a:t>
            </a:r>
            <a:r>
              <a:rPr lang="cs-CZ" sz="2400" dirty="0" smtClean="0">
                <a:solidFill>
                  <a:srgbClr val="FF0000"/>
                </a:solidFill>
              </a:rPr>
              <a:t>jaro</a:t>
            </a:r>
            <a:r>
              <a:rPr lang="cs-CZ" sz="2400" dirty="0" smtClean="0"/>
              <a:t> k nám?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Žežulky</a:t>
            </a:r>
            <a:r>
              <a:rPr lang="cs-CZ" sz="2400" dirty="0" smtClean="0"/>
              <a:t> si povídají, že jsou vrátka v jednom háji,</a:t>
            </a:r>
            <a:br>
              <a:rPr lang="cs-CZ" sz="2400" dirty="0" smtClean="0"/>
            </a:br>
            <a:r>
              <a:rPr lang="cs-CZ" sz="2400" dirty="0" smtClean="0"/>
              <a:t>ke vrátkům je </a:t>
            </a:r>
            <a:r>
              <a:rPr lang="cs-CZ" sz="2400" dirty="0" smtClean="0">
                <a:solidFill>
                  <a:srgbClr val="FF0000"/>
                </a:solidFill>
              </a:rPr>
              <a:t>zlatý</a:t>
            </a:r>
            <a:r>
              <a:rPr lang="cs-CZ" sz="2400" dirty="0" smtClean="0"/>
              <a:t> klíč, </a:t>
            </a:r>
            <a:r>
              <a:rPr lang="cs-CZ" sz="2400" dirty="0" err="1" smtClean="0"/>
              <a:t>petr</a:t>
            </a:r>
            <a:r>
              <a:rPr lang="cs-CZ" sz="2400" dirty="0" smtClean="0"/>
              <a:t>-</a:t>
            </a:r>
            <a:r>
              <a:rPr lang="cs-CZ" sz="2400" dirty="0" err="1" smtClean="0"/>
              <a:t>petr</a:t>
            </a:r>
            <a:r>
              <a:rPr lang="cs-CZ" sz="2400" dirty="0" smtClean="0"/>
              <a:t>-petrklíč.</a:t>
            </a:r>
          </a:p>
          <a:p>
            <a:endParaRPr lang="cs-CZ" dirty="0"/>
          </a:p>
        </p:txBody>
      </p:sp>
      <p:pic>
        <p:nvPicPr>
          <p:cNvPr id="3080" name="Picture 8" descr="C:\Users\adlet_000.NTB1213_3\AppData\Local\Microsoft\Windows\INetCache\IE\A6J6MBRA\MC90044040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260648"/>
            <a:ext cx="2664296" cy="2664296"/>
          </a:xfrm>
          <a:prstGeom prst="rect">
            <a:avLst/>
          </a:prstGeom>
          <a:noFill/>
        </p:spPr>
      </p:pic>
      <p:pic>
        <p:nvPicPr>
          <p:cNvPr id="3081" name="Picture 9" descr="C:\Users\adlet_000.NTB1213_3\AppData\Local\Microsoft\Windows\INetCache\IE\S7160UDA\MM90028368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5046600"/>
            <a:ext cx="1224136" cy="1348624"/>
          </a:xfrm>
          <a:prstGeom prst="rect">
            <a:avLst/>
          </a:prstGeom>
          <a:noFill/>
        </p:spPr>
      </p:pic>
      <p:pic>
        <p:nvPicPr>
          <p:cNvPr id="2051" name="Picture 3" descr="C:\Users\Dana\AppData\Local\Microsoft\Windows\Temporary Internet Files\Content.IE5\NB2IHT69\MC9004116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979174"/>
            <a:ext cx="1838325" cy="141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http://www.moje-rodina.cz/jarni-basnicky-a-rikanky</a:t>
            </a:r>
            <a:endParaRPr lang="cs-CZ" dirty="0" smtClean="0"/>
          </a:p>
          <a:p>
            <a:r>
              <a:rPr lang="cs-CZ" dirty="0" smtClean="0"/>
              <a:t>Obrázky z webu Office.com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256</TotalTime>
  <Words>258</Words>
  <Application>Microsoft Office PowerPoint</Application>
  <PresentationFormat>Předvádění na obrazovce (4:3)</PresentationFormat>
  <Paragraphs>84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Původ</vt:lpstr>
      <vt:lpstr>Prezentace aplikace PowerPoint</vt:lpstr>
      <vt:lpstr>Ptám se, ptám se pampeliško</vt:lpstr>
      <vt:lpstr>Přečti si pozorně báseň </vt:lpstr>
      <vt:lpstr>Otázky </vt:lpstr>
      <vt:lpstr>Doplň chybějící slova</vt:lpstr>
      <vt:lpstr>Ke slovním druhům přiřaď vynechaná slova z předchozí úlohy </vt:lpstr>
      <vt:lpstr>Oprav báseň – 10 slov</vt:lpstr>
      <vt:lpstr>Řešení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Básně</dc:title>
  <dc:creator>Adéla Kašparová</dc:creator>
  <cp:lastModifiedBy>Dana</cp:lastModifiedBy>
  <cp:revision>24</cp:revision>
  <dcterms:created xsi:type="dcterms:W3CDTF">2014-03-25T08:22:12Z</dcterms:created>
  <dcterms:modified xsi:type="dcterms:W3CDTF">2014-07-25T12:13:51Z</dcterms:modified>
</cp:coreProperties>
</file>