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68" autoAdjust="0"/>
    <p:restoredTop sz="94660"/>
  </p:normalViewPr>
  <p:slideViewPr>
    <p:cSldViewPr>
      <p:cViewPr varScale="1">
        <p:scale>
          <a:sx n="69" d="100"/>
          <a:sy n="69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60C811D-051A-4831-ABC2-502BC5CD2FEC}" type="datetimeFigureOut">
              <a:rPr lang="cs-CZ" smtClean="0"/>
              <a:t>24.7.2014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3B8C417-9B5A-4286-9764-EC57141A0E6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detsky.blog.cz/rubrika/rikadla-basnicky/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70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7064904"/>
              </p:ext>
            </p:extLst>
          </p:nvPr>
        </p:nvGraphicFramePr>
        <p:xfrm>
          <a:off x="251520" y="1844824"/>
          <a:ext cx="8687994" cy="4680516"/>
        </p:xfrm>
        <a:graphic>
          <a:graphicData uri="http://schemas.openxmlformats.org/drawingml/2006/table">
            <a:tbl>
              <a:tblPr/>
              <a:tblGrid>
                <a:gridCol w="2135266"/>
                <a:gridCol w="6552728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Obyčejné věci 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_2_33ČJ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2. 6. 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slovní druhy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61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Galoše</a:t>
            </a:r>
            <a:br>
              <a:rPr lang="cs-CZ" dirty="0" smtClean="0"/>
            </a:br>
            <a:r>
              <a:rPr lang="cs-CZ" dirty="0" smtClean="0"/>
              <a:t>Jiří Slíva</a:t>
            </a:r>
            <a:endParaRPr lang="cs-CZ" dirty="0"/>
          </a:p>
        </p:txBody>
      </p:sp>
      <p:pic>
        <p:nvPicPr>
          <p:cNvPr id="2055" name="Picture 7" descr="C:\Users\adlet_000.NTB1213_3\AppData\Local\Microsoft\Windows\INetCache\IE\A6J6MBRA\MC9002134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5356" y="1099561"/>
            <a:ext cx="2258105" cy="20636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/>
          <a:lstStyle/>
          <a:p>
            <a:r>
              <a:rPr lang="cs-CZ" dirty="0" smtClean="0"/>
              <a:t>Přečti si pozorně báseň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517632" cy="5112568"/>
          </a:xfrm>
        </p:spPr>
        <p:txBody>
          <a:bodyPr>
            <a:normAutofit fontScale="62500" lnSpcReduction="20000"/>
          </a:bodyPr>
          <a:lstStyle/>
          <a:p>
            <a:r>
              <a:rPr lang="cs-CZ" sz="4000" b="1" dirty="0" smtClean="0"/>
              <a:t>Galoše</a:t>
            </a:r>
          </a:p>
          <a:p>
            <a:r>
              <a:rPr lang="cs-CZ" sz="4000" dirty="0" smtClean="0"/>
              <a:t>Jiří Slíva</a:t>
            </a:r>
          </a:p>
          <a:p>
            <a:pPr marL="0" indent="0">
              <a:buNone/>
            </a:pPr>
            <a:endParaRPr lang="cs-CZ" sz="4000" dirty="0" smtClean="0"/>
          </a:p>
          <a:p>
            <a:r>
              <a:rPr lang="cs-CZ" sz="4000" dirty="0" smtClean="0"/>
              <a:t>Dobře je mi s galošemi,</a:t>
            </a:r>
            <a:br>
              <a:rPr lang="cs-CZ" sz="4000" dirty="0" smtClean="0"/>
            </a:br>
            <a:r>
              <a:rPr lang="cs-CZ" sz="4000" dirty="0" smtClean="0"/>
              <a:t>mohu v nich při velké vodě</a:t>
            </a:r>
            <a:br>
              <a:rPr lang="cs-CZ" sz="4000" dirty="0" smtClean="0"/>
            </a:br>
            <a:r>
              <a:rPr lang="cs-CZ" sz="4000" dirty="0" smtClean="0"/>
              <a:t>brouzdat venku kalužemi,</a:t>
            </a:r>
            <a:br>
              <a:rPr lang="cs-CZ" sz="4000" dirty="0" smtClean="0"/>
            </a:br>
            <a:r>
              <a:rPr lang="cs-CZ" sz="4000" dirty="0" smtClean="0"/>
              <a:t>i když nejsou zrovna v módě.</a:t>
            </a:r>
          </a:p>
          <a:p>
            <a:r>
              <a:rPr lang="cs-CZ" sz="4000" dirty="0" smtClean="0"/>
              <a:t>Dobře je mi s galošemi,</a:t>
            </a:r>
            <a:br>
              <a:rPr lang="cs-CZ" sz="4000" dirty="0" smtClean="0"/>
            </a:br>
            <a:r>
              <a:rPr lang="cs-CZ" sz="4000" dirty="0" smtClean="0"/>
              <a:t>k čemu je mi móda,</a:t>
            </a:r>
            <a:br>
              <a:rPr lang="cs-CZ" sz="4000" dirty="0" smtClean="0"/>
            </a:br>
            <a:r>
              <a:rPr lang="cs-CZ" sz="4000" dirty="0" smtClean="0"/>
              <a:t>polobotky nechám doma,</a:t>
            </a:r>
            <a:br>
              <a:rPr lang="cs-CZ" sz="4000" dirty="0" smtClean="0"/>
            </a:br>
            <a:r>
              <a:rPr lang="cs-CZ" sz="4000" dirty="0" smtClean="0"/>
              <a:t>byla by jich škoda.</a:t>
            </a:r>
          </a:p>
          <a:p>
            <a:r>
              <a:rPr lang="cs-CZ" sz="4000" dirty="0" smtClean="0"/>
              <a:t>V galoších se nehrozím,</a:t>
            </a:r>
            <a:br>
              <a:rPr lang="cs-CZ" sz="4000" dirty="0" smtClean="0"/>
            </a:br>
            <a:r>
              <a:rPr lang="cs-CZ" sz="4000" dirty="0" smtClean="0"/>
              <a:t>že mě chytí chřipka,</a:t>
            </a:r>
            <a:br>
              <a:rPr lang="cs-CZ" sz="4000" dirty="0" smtClean="0"/>
            </a:br>
            <a:r>
              <a:rPr lang="cs-CZ" sz="4000" dirty="0" smtClean="0"/>
              <a:t>v galoších jsem na podzim</a:t>
            </a:r>
            <a:br>
              <a:rPr lang="cs-CZ" sz="4000" dirty="0" smtClean="0"/>
            </a:br>
            <a:r>
              <a:rPr lang="cs-CZ" sz="4000" dirty="0" smtClean="0"/>
              <a:t>zdravý jako rybka.</a:t>
            </a:r>
          </a:p>
          <a:p>
            <a:endParaRPr lang="cs-CZ" dirty="0"/>
          </a:p>
        </p:txBody>
      </p:sp>
      <p:pic>
        <p:nvPicPr>
          <p:cNvPr id="1028" name="Picture 4" descr="C:\Users\adlet_000.NTB1213_3\AppData\Local\Microsoft\Windows\INetCache\IE\S7160UDA\MC9002321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628800"/>
            <a:ext cx="3276683" cy="44005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Dobře je mi  s______,        </a:t>
            </a:r>
            <a:br>
              <a:rPr lang="cs-CZ" dirty="0" smtClean="0"/>
            </a:br>
            <a:r>
              <a:rPr lang="cs-CZ" dirty="0" smtClean="0"/>
              <a:t>mohu v nich při _____ vodě              _____venku kalužemi,</a:t>
            </a:r>
            <a:br>
              <a:rPr lang="cs-CZ" dirty="0" smtClean="0"/>
            </a:br>
            <a:r>
              <a:rPr lang="cs-CZ" dirty="0" smtClean="0"/>
              <a:t>i když nejsou _____v módě.</a:t>
            </a:r>
          </a:p>
          <a:p>
            <a:r>
              <a:rPr lang="cs-CZ" dirty="0" smtClean="0"/>
              <a:t>Dobře je mi s galošemi,</a:t>
            </a:r>
            <a:br>
              <a:rPr lang="cs-CZ" dirty="0" smtClean="0"/>
            </a:br>
            <a:r>
              <a:rPr lang="cs-CZ" dirty="0" smtClean="0"/>
              <a:t>k čemu je mi ______,</a:t>
            </a:r>
            <a:br>
              <a:rPr lang="cs-CZ" dirty="0" smtClean="0"/>
            </a:br>
            <a:r>
              <a:rPr lang="cs-CZ" dirty="0" smtClean="0"/>
              <a:t>polobotky nechám _____,</a:t>
            </a:r>
            <a:br>
              <a:rPr lang="cs-CZ" dirty="0" smtClean="0"/>
            </a:br>
            <a:r>
              <a:rPr lang="cs-CZ" dirty="0" smtClean="0"/>
              <a:t>byla by jich_____.</a:t>
            </a:r>
          </a:p>
          <a:p>
            <a:r>
              <a:rPr lang="cs-CZ" dirty="0" smtClean="0"/>
              <a:t>V galoších se nehrozím,</a:t>
            </a:r>
            <a:br>
              <a:rPr lang="cs-CZ" dirty="0" smtClean="0"/>
            </a:br>
            <a:r>
              <a:rPr lang="cs-CZ" dirty="0" smtClean="0"/>
              <a:t>že mě chytí ______,</a:t>
            </a:r>
            <a:br>
              <a:rPr lang="cs-CZ" dirty="0" smtClean="0"/>
            </a:br>
            <a:r>
              <a:rPr lang="cs-CZ" dirty="0" smtClean="0"/>
              <a:t>v galoších jsem na______         _____ jako ______</a:t>
            </a:r>
            <a:r>
              <a:rPr lang="cs-CZ" sz="2200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83968" y="1124744"/>
            <a:ext cx="4041648" cy="4937760"/>
          </a:xfrm>
        </p:spPr>
        <p:txBody>
          <a:bodyPr>
            <a:noAutofit/>
          </a:bodyPr>
          <a:lstStyle/>
          <a:p>
            <a:r>
              <a:rPr lang="cs-CZ" sz="2400" dirty="0" smtClean="0"/>
              <a:t>galošemi</a:t>
            </a:r>
          </a:p>
          <a:p>
            <a:r>
              <a:rPr lang="cs-CZ" sz="2400" dirty="0" smtClean="0"/>
              <a:t>velké </a:t>
            </a:r>
          </a:p>
          <a:p>
            <a:r>
              <a:rPr lang="cs-CZ" sz="2400" dirty="0" smtClean="0"/>
              <a:t>brouzdat </a:t>
            </a:r>
          </a:p>
          <a:p>
            <a:r>
              <a:rPr lang="cs-CZ" sz="2400" dirty="0" smtClean="0"/>
              <a:t>zrovna </a:t>
            </a:r>
          </a:p>
          <a:p>
            <a:r>
              <a:rPr lang="cs-CZ" sz="2400" dirty="0" smtClean="0"/>
              <a:t>móda</a:t>
            </a:r>
          </a:p>
          <a:p>
            <a:r>
              <a:rPr lang="cs-CZ" sz="2400" dirty="0" smtClean="0"/>
              <a:t>doma</a:t>
            </a:r>
          </a:p>
          <a:p>
            <a:r>
              <a:rPr lang="cs-CZ" sz="2400" dirty="0" smtClean="0"/>
              <a:t>škoda</a:t>
            </a:r>
          </a:p>
          <a:p>
            <a:r>
              <a:rPr lang="cs-CZ" sz="2400" dirty="0" smtClean="0"/>
              <a:t>chřipka</a:t>
            </a:r>
          </a:p>
          <a:p>
            <a:r>
              <a:rPr lang="cs-CZ" sz="2400" dirty="0" smtClean="0"/>
              <a:t>podzim</a:t>
            </a:r>
          </a:p>
          <a:p>
            <a:r>
              <a:rPr lang="cs-CZ" sz="2400" dirty="0" smtClean="0"/>
              <a:t>zdravý </a:t>
            </a:r>
          </a:p>
          <a:p>
            <a:r>
              <a:rPr lang="cs-CZ" sz="2400" dirty="0" smtClean="0"/>
              <a:t>rybka 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3075" name="Picture 3" descr="C:\Users\adlet_000.NTB1213_3\AppData\Local\Microsoft\Windows\INetCache\IE\7WTTHY4W\MC900391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11413"/>
            <a:ext cx="913486" cy="658368"/>
          </a:xfrm>
          <a:prstGeom prst="rect">
            <a:avLst/>
          </a:prstGeom>
          <a:noFill/>
        </p:spPr>
      </p:pic>
      <p:pic>
        <p:nvPicPr>
          <p:cNvPr id="1026" name="Picture 2" descr="C:\Users\Dana\AppData\Local\Microsoft\Windows\Temporary Internet Files\Content.IE5\NHMO8SPK\MC900396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629" y="3933056"/>
            <a:ext cx="1731874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NHMO8SPK\MC9003002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069781"/>
            <a:ext cx="1813255" cy="1751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b="1" dirty="0" smtClean="0"/>
              <a:t>Galoše</a:t>
            </a:r>
            <a:endParaRPr lang="cs-CZ" sz="2800" dirty="0" smtClean="0"/>
          </a:p>
          <a:p>
            <a:r>
              <a:rPr lang="cs-CZ" sz="2800" dirty="0" smtClean="0"/>
              <a:t>Dobře je mi s galošemi,</a:t>
            </a:r>
            <a:br>
              <a:rPr lang="cs-CZ" sz="2800" dirty="0" smtClean="0"/>
            </a:br>
            <a:r>
              <a:rPr lang="cs-CZ" sz="2800" dirty="0" smtClean="0"/>
              <a:t>mohu v nich při velké vodě</a:t>
            </a:r>
            <a:br>
              <a:rPr lang="cs-CZ" sz="2800" dirty="0" smtClean="0"/>
            </a:br>
            <a:r>
              <a:rPr lang="cs-CZ" sz="2800" dirty="0" smtClean="0"/>
              <a:t>brouzdat venku kalužemi,</a:t>
            </a:r>
            <a:br>
              <a:rPr lang="cs-CZ" sz="2800" dirty="0" smtClean="0"/>
            </a:br>
            <a:r>
              <a:rPr lang="cs-CZ" sz="2800" dirty="0" smtClean="0"/>
              <a:t>i když nejsou zrovna v módě.</a:t>
            </a:r>
          </a:p>
          <a:p>
            <a:r>
              <a:rPr lang="cs-CZ" sz="2800" dirty="0" smtClean="0"/>
              <a:t>Dobře je mi s galošemi,</a:t>
            </a:r>
            <a:br>
              <a:rPr lang="cs-CZ" sz="2800" dirty="0" smtClean="0"/>
            </a:br>
            <a:r>
              <a:rPr lang="cs-CZ" sz="2800" dirty="0" smtClean="0"/>
              <a:t>k čemu je mi móda,</a:t>
            </a:r>
            <a:br>
              <a:rPr lang="cs-CZ" sz="2800" dirty="0" smtClean="0"/>
            </a:br>
            <a:r>
              <a:rPr lang="cs-CZ" sz="2800" dirty="0" smtClean="0"/>
              <a:t>polobotky nechám doma,</a:t>
            </a:r>
            <a:br>
              <a:rPr lang="cs-CZ" sz="2800" dirty="0" smtClean="0"/>
            </a:br>
            <a:r>
              <a:rPr lang="cs-CZ" sz="2800" dirty="0" smtClean="0"/>
              <a:t>byla by jich škoda.</a:t>
            </a:r>
          </a:p>
          <a:p>
            <a:r>
              <a:rPr lang="cs-CZ" sz="2800" dirty="0" smtClean="0"/>
              <a:t>V galoších se nehrozím,</a:t>
            </a:r>
            <a:br>
              <a:rPr lang="cs-CZ" sz="2800" dirty="0" smtClean="0"/>
            </a:br>
            <a:r>
              <a:rPr lang="cs-CZ" sz="2800" dirty="0" smtClean="0"/>
              <a:t>že mě chytí chřipka,</a:t>
            </a:r>
            <a:br>
              <a:rPr lang="cs-CZ" sz="2800" dirty="0" smtClean="0"/>
            </a:br>
            <a:r>
              <a:rPr lang="cs-CZ" sz="2800" dirty="0" smtClean="0"/>
              <a:t>v galoších jsem na podzim</a:t>
            </a:r>
            <a:br>
              <a:rPr lang="cs-CZ" sz="2800" dirty="0" smtClean="0"/>
            </a:br>
            <a:r>
              <a:rPr lang="cs-CZ" sz="2800" dirty="0" smtClean="0"/>
              <a:t>zdravý jako rybka.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Galoše, galošemi, galoších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Vodě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Kalužemi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Módě, móda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Polobotky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Škoda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Chřipka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Podzim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Rybka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3" descr="C:\Users\Dana\AppData\Local\Microsoft\Windows\Temporary Internet Files\Content.IE5\NHMO8SPK\MC900239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581128"/>
            <a:ext cx="1742846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Galoše</a:t>
            </a:r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/>
              <a:t>Dobře je mi s </a:t>
            </a:r>
            <a:r>
              <a:rPr lang="cs-CZ" sz="2400" dirty="0">
                <a:solidFill>
                  <a:srgbClr val="0070C0"/>
                </a:solidFill>
              </a:rPr>
              <a:t>galošemi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mohu v nich při velké </a:t>
            </a:r>
            <a:r>
              <a:rPr lang="cs-CZ" sz="2400" dirty="0">
                <a:solidFill>
                  <a:srgbClr val="0070C0"/>
                </a:solidFill>
              </a:rPr>
              <a:t>vodě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brouzdat venku </a:t>
            </a:r>
            <a:r>
              <a:rPr lang="cs-CZ" sz="2400" dirty="0">
                <a:solidFill>
                  <a:srgbClr val="0070C0"/>
                </a:solidFill>
              </a:rPr>
              <a:t>kalužemi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i když nejsou zrovna v </a:t>
            </a:r>
            <a:r>
              <a:rPr lang="cs-CZ" sz="2400" dirty="0">
                <a:solidFill>
                  <a:srgbClr val="0070C0"/>
                </a:solidFill>
              </a:rPr>
              <a:t>módě</a:t>
            </a:r>
            <a:r>
              <a:rPr lang="cs-CZ" sz="2400" dirty="0"/>
              <a:t>.</a:t>
            </a:r>
          </a:p>
          <a:p>
            <a:r>
              <a:rPr lang="cs-CZ" sz="2400" dirty="0"/>
              <a:t>Dobře je mi s </a:t>
            </a:r>
            <a:r>
              <a:rPr lang="cs-CZ" sz="2400" dirty="0">
                <a:solidFill>
                  <a:srgbClr val="0070C0"/>
                </a:solidFill>
              </a:rPr>
              <a:t>galošemi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k čemu je mi </a:t>
            </a:r>
            <a:r>
              <a:rPr lang="cs-CZ" sz="2400" dirty="0">
                <a:solidFill>
                  <a:srgbClr val="0070C0"/>
                </a:solidFill>
              </a:rPr>
              <a:t>móda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0070C0"/>
                </a:solidFill>
              </a:rPr>
              <a:t>polobotky</a:t>
            </a:r>
            <a:r>
              <a:rPr lang="cs-CZ" sz="2400" dirty="0"/>
              <a:t> nechám doma,</a:t>
            </a:r>
            <a:br>
              <a:rPr lang="cs-CZ" sz="2400" dirty="0"/>
            </a:br>
            <a:r>
              <a:rPr lang="cs-CZ" sz="2400" dirty="0"/>
              <a:t>byla by jich </a:t>
            </a:r>
            <a:r>
              <a:rPr lang="cs-CZ" sz="2400" dirty="0">
                <a:solidFill>
                  <a:srgbClr val="0070C0"/>
                </a:solidFill>
              </a:rPr>
              <a:t>škoda</a:t>
            </a:r>
            <a:r>
              <a:rPr lang="cs-CZ" sz="2400" dirty="0"/>
              <a:t>.</a:t>
            </a:r>
          </a:p>
          <a:p>
            <a:r>
              <a:rPr lang="cs-CZ" sz="2400" dirty="0"/>
              <a:t>V </a:t>
            </a:r>
            <a:r>
              <a:rPr lang="cs-CZ" sz="2400" dirty="0">
                <a:solidFill>
                  <a:srgbClr val="0070C0"/>
                </a:solidFill>
              </a:rPr>
              <a:t>galoších</a:t>
            </a:r>
            <a:r>
              <a:rPr lang="cs-CZ" sz="2400" dirty="0"/>
              <a:t> se nehrozím,</a:t>
            </a:r>
            <a:br>
              <a:rPr lang="cs-CZ" sz="2400" dirty="0"/>
            </a:br>
            <a:r>
              <a:rPr lang="cs-CZ" sz="2400" dirty="0"/>
              <a:t>že mě chytí </a:t>
            </a:r>
            <a:r>
              <a:rPr lang="cs-CZ" sz="2400" dirty="0">
                <a:solidFill>
                  <a:srgbClr val="0070C0"/>
                </a:solidFill>
              </a:rPr>
              <a:t>chřipka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v </a:t>
            </a:r>
            <a:r>
              <a:rPr lang="cs-CZ" sz="2400" dirty="0">
                <a:solidFill>
                  <a:srgbClr val="0070C0"/>
                </a:solidFill>
              </a:rPr>
              <a:t>galoších</a:t>
            </a:r>
            <a:r>
              <a:rPr lang="cs-CZ" sz="2400" dirty="0"/>
              <a:t> jsem na </a:t>
            </a:r>
            <a:r>
              <a:rPr lang="cs-CZ" sz="2400" dirty="0">
                <a:solidFill>
                  <a:srgbClr val="0070C0"/>
                </a:solidFill>
              </a:rPr>
              <a:t>podzim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zdravý jako </a:t>
            </a:r>
            <a:r>
              <a:rPr lang="cs-CZ" sz="2400" dirty="0">
                <a:solidFill>
                  <a:srgbClr val="0070C0"/>
                </a:solidFill>
              </a:rPr>
              <a:t>rybka</a:t>
            </a:r>
            <a:r>
              <a:rPr lang="cs-CZ" sz="2400" dirty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00B0F0"/>
                </a:solidFill>
              </a:rPr>
              <a:t>v</a:t>
            </a:r>
            <a:r>
              <a:rPr lang="cs-CZ" dirty="0" smtClean="0">
                <a:solidFill>
                  <a:srgbClr val="00B0F0"/>
                </a:solidFill>
              </a:rPr>
              <a:t>elké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zdravý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5" name="Picture 8" descr="C:\Users\adlet_000.NTB1213_3\AppData\Local\Microsoft\Windows\INetCache\IE\A6J6MBRA\MC9000978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0996" y="4221088"/>
            <a:ext cx="1794967" cy="13889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18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Galoše</a:t>
            </a:r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/>
              <a:t>Dobře je mi s </a:t>
            </a:r>
            <a:r>
              <a:rPr lang="cs-CZ" sz="2800" dirty="0">
                <a:solidFill>
                  <a:srgbClr val="0070C0"/>
                </a:solidFill>
              </a:rPr>
              <a:t>galošemi</a:t>
            </a:r>
            <a:r>
              <a:rPr lang="cs-CZ" sz="2800" dirty="0"/>
              <a:t>,</a:t>
            </a:r>
            <a:br>
              <a:rPr lang="cs-CZ" sz="2800" dirty="0"/>
            </a:br>
            <a:r>
              <a:rPr lang="cs-CZ" sz="2800" dirty="0"/>
              <a:t>mohu v nich při </a:t>
            </a:r>
            <a:r>
              <a:rPr lang="cs-CZ" sz="2800" dirty="0">
                <a:solidFill>
                  <a:srgbClr val="00B0F0"/>
                </a:solidFill>
              </a:rPr>
              <a:t>velké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0070C0"/>
                </a:solidFill>
              </a:rPr>
              <a:t>vodě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brouzdat venku </a:t>
            </a:r>
            <a:r>
              <a:rPr lang="cs-CZ" sz="2800" dirty="0">
                <a:solidFill>
                  <a:srgbClr val="0070C0"/>
                </a:solidFill>
              </a:rPr>
              <a:t>kalužemi</a:t>
            </a:r>
            <a:r>
              <a:rPr lang="cs-CZ" sz="2800" dirty="0"/>
              <a:t>,</a:t>
            </a:r>
            <a:br>
              <a:rPr lang="cs-CZ" sz="2800" dirty="0"/>
            </a:br>
            <a:r>
              <a:rPr lang="cs-CZ" sz="2800" dirty="0"/>
              <a:t>i když nejsou zrovna v </a:t>
            </a:r>
            <a:r>
              <a:rPr lang="cs-CZ" sz="2800" dirty="0">
                <a:solidFill>
                  <a:srgbClr val="0070C0"/>
                </a:solidFill>
              </a:rPr>
              <a:t>módě</a:t>
            </a:r>
            <a:r>
              <a:rPr lang="cs-CZ" sz="2800" dirty="0"/>
              <a:t>.</a:t>
            </a:r>
          </a:p>
          <a:p>
            <a:r>
              <a:rPr lang="cs-CZ" sz="2800" dirty="0"/>
              <a:t>Dobře je mi s </a:t>
            </a:r>
            <a:r>
              <a:rPr lang="cs-CZ" sz="2800" dirty="0">
                <a:solidFill>
                  <a:srgbClr val="0070C0"/>
                </a:solidFill>
              </a:rPr>
              <a:t>galošemi</a:t>
            </a:r>
            <a:r>
              <a:rPr lang="cs-CZ" sz="2800" dirty="0"/>
              <a:t>,</a:t>
            </a:r>
            <a:br>
              <a:rPr lang="cs-CZ" sz="2800" dirty="0"/>
            </a:br>
            <a:r>
              <a:rPr lang="cs-CZ" sz="2800" dirty="0"/>
              <a:t>k čemu je mi </a:t>
            </a:r>
            <a:r>
              <a:rPr lang="cs-CZ" sz="2800" dirty="0">
                <a:solidFill>
                  <a:srgbClr val="0070C0"/>
                </a:solidFill>
              </a:rPr>
              <a:t>móda</a:t>
            </a:r>
            <a:r>
              <a:rPr lang="cs-CZ" sz="2800" dirty="0"/>
              <a:t>,</a:t>
            </a:r>
            <a:br>
              <a:rPr lang="cs-CZ" sz="2800" dirty="0"/>
            </a:br>
            <a:r>
              <a:rPr lang="cs-CZ" sz="2800" dirty="0">
                <a:solidFill>
                  <a:srgbClr val="0070C0"/>
                </a:solidFill>
              </a:rPr>
              <a:t>polobotky</a:t>
            </a:r>
            <a:r>
              <a:rPr lang="cs-CZ" sz="2800" dirty="0"/>
              <a:t> nechám doma,</a:t>
            </a:r>
            <a:br>
              <a:rPr lang="cs-CZ" sz="2800" dirty="0"/>
            </a:br>
            <a:r>
              <a:rPr lang="cs-CZ" sz="2800" dirty="0"/>
              <a:t>byla by jich </a:t>
            </a:r>
            <a:r>
              <a:rPr lang="cs-CZ" sz="2800" dirty="0">
                <a:solidFill>
                  <a:srgbClr val="0070C0"/>
                </a:solidFill>
              </a:rPr>
              <a:t>škoda</a:t>
            </a:r>
            <a:r>
              <a:rPr lang="cs-CZ" sz="2800" dirty="0"/>
              <a:t>.</a:t>
            </a:r>
          </a:p>
          <a:p>
            <a:r>
              <a:rPr lang="cs-CZ" sz="2800" dirty="0"/>
              <a:t>V </a:t>
            </a:r>
            <a:r>
              <a:rPr lang="cs-CZ" sz="2800" dirty="0">
                <a:solidFill>
                  <a:srgbClr val="0070C0"/>
                </a:solidFill>
              </a:rPr>
              <a:t>galoších</a:t>
            </a:r>
            <a:r>
              <a:rPr lang="cs-CZ" sz="2800" dirty="0"/>
              <a:t> se nehrozím,</a:t>
            </a:r>
            <a:br>
              <a:rPr lang="cs-CZ" sz="2800" dirty="0"/>
            </a:br>
            <a:r>
              <a:rPr lang="cs-CZ" sz="2800" dirty="0"/>
              <a:t>že mě chytí </a:t>
            </a:r>
            <a:r>
              <a:rPr lang="cs-CZ" sz="2800" dirty="0">
                <a:solidFill>
                  <a:srgbClr val="0070C0"/>
                </a:solidFill>
              </a:rPr>
              <a:t>chřipka</a:t>
            </a:r>
            <a:r>
              <a:rPr lang="cs-CZ" sz="2800" dirty="0"/>
              <a:t>,</a:t>
            </a:r>
            <a:br>
              <a:rPr lang="cs-CZ" sz="2800" dirty="0"/>
            </a:br>
            <a:r>
              <a:rPr lang="cs-CZ" sz="2800" dirty="0"/>
              <a:t>v </a:t>
            </a:r>
            <a:r>
              <a:rPr lang="cs-CZ" sz="2800" dirty="0">
                <a:solidFill>
                  <a:srgbClr val="0070C0"/>
                </a:solidFill>
              </a:rPr>
              <a:t>galoších</a:t>
            </a:r>
            <a:r>
              <a:rPr lang="cs-CZ" sz="2800" dirty="0"/>
              <a:t> jsem na </a:t>
            </a:r>
            <a:r>
              <a:rPr lang="cs-CZ" sz="2800" dirty="0">
                <a:solidFill>
                  <a:srgbClr val="0070C0"/>
                </a:solidFill>
              </a:rPr>
              <a:t>podzim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>
                <a:solidFill>
                  <a:srgbClr val="00B0F0"/>
                </a:solidFill>
              </a:rPr>
              <a:t>zdravý</a:t>
            </a:r>
            <a:r>
              <a:rPr lang="cs-CZ" sz="2800" dirty="0"/>
              <a:t> jako </a:t>
            </a:r>
            <a:r>
              <a:rPr lang="cs-CZ" sz="2800" dirty="0">
                <a:solidFill>
                  <a:srgbClr val="0070C0"/>
                </a:solidFill>
              </a:rPr>
              <a:t>rybka</a:t>
            </a:r>
            <a:r>
              <a:rPr lang="cs-CZ" sz="2800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Mi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Nich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Čemu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Jich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Se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mě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5" name="Picture 4" descr="C:\Users\adlet_000.NTB1213_3\AppData\Local\Microsoft\Windows\INetCache\IE\A6J6MBRA\MC9002003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91420" y="4149080"/>
            <a:ext cx="1827886" cy="13158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5973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Galoše</a:t>
            </a:r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/>
              <a:t>Dobře je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s </a:t>
            </a:r>
            <a:r>
              <a:rPr lang="cs-CZ" sz="2400" dirty="0">
                <a:solidFill>
                  <a:srgbClr val="0070C0"/>
                </a:solidFill>
              </a:rPr>
              <a:t>galošemi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mohu v </a:t>
            </a:r>
            <a:r>
              <a:rPr lang="cs-CZ" sz="2400" dirty="0">
                <a:solidFill>
                  <a:srgbClr val="00B050"/>
                </a:solidFill>
              </a:rPr>
              <a:t>nich</a:t>
            </a:r>
            <a:r>
              <a:rPr lang="cs-CZ" sz="2400" dirty="0"/>
              <a:t> při </a:t>
            </a:r>
            <a:r>
              <a:rPr lang="cs-CZ" sz="2400" dirty="0">
                <a:solidFill>
                  <a:srgbClr val="00B0F0"/>
                </a:solidFill>
              </a:rPr>
              <a:t>velké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vodě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brouzdat venku </a:t>
            </a:r>
            <a:r>
              <a:rPr lang="cs-CZ" sz="2400" dirty="0">
                <a:solidFill>
                  <a:srgbClr val="0070C0"/>
                </a:solidFill>
              </a:rPr>
              <a:t>kalužemi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i když nejsou zrovna v </a:t>
            </a:r>
            <a:r>
              <a:rPr lang="cs-CZ" sz="2400" dirty="0">
                <a:solidFill>
                  <a:srgbClr val="0070C0"/>
                </a:solidFill>
              </a:rPr>
              <a:t>módě</a:t>
            </a:r>
            <a:r>
              <a:rPr lang="cs-CZ" sz="2400" dirty="0"/>
              <a:t>.</a:t>
            </a:r>
          </a:p>
          <a:p>
            <a:r>
              <a:rPr lang="cs-CZ" sz="2400" dirty="0"/>
              <a:t>Dobře je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s </a:t>
            </a:r>
            <a:r>
              <a:rPr lang="cs-CZ" sz="2400" dirty="0">
                <a:solidFill>
                  <a:srgbClr val="0070C0"/>
                </a:solidFill>
              </a:rPr>
              <a:t>galošemi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k </a:t>
            </a:r>
            <a:r>
              <a:rPr lang="cs-CZ" sz="2400" dirty="0">
                <a:solidFill>
                  <a:srgbClr val="00B050"/>
                </a:solidFill>
              </a:rPr>
              <a:t>čemu</a:t>
            </a:r>
            <a:r>
              <a:rPr lang="cs-CZ" sz="2400" dirty="0"/>
              <a:t> je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móda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0070C0"/>
                </a:solidFill>
              </a:rPr>
              <a:t>polobotky</a:t>
            </a:r>
            <a:r>
              <a:rPr lang="cs-CZ" sz="2400" dirty="0"/>
              <a:t> nechám doma,</a:t>
            </a:r>
            <a:br>
              <a:rPr lang="cs-CZ" sz="2400" dirty="0"/>
            </a:br>
            <a:r>
              <a:rPr lang="cs-CZ" sz="2400" dirty="0"/>
              <a:t>byla by </a:t>
            </a:r>
            <a:r>
              <a:rPr lang="cs-CZ" sz="2400" dirty="0">
                <a:solidFill>
                  <a:srgbClr val="00B050"/>
                </a:solidFill>
              </a:rPr>
              <a:t>jich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škoda</a:t>
            </a:r>
            <a:r>
              <a:rPr lang="cs-CZ" sz="2400" dirty="0"/>
              <a:t>.</a:t>
            </a:r>
          </a:p>
          <a:p>
            <a:r>
              <a:rPr lang="cs-CZ" sz="2400" dirty="0"/>
              <a:t>V </a:t>
            </a:r>
            <a:r>
              <a:rPr lang="cs-CZ" sz="2400" dirty="0">
                <a:solidFill>
                  <a:srgbClr val="0070C0"/>
                </a:solidFill>
              </a:rPr>
              <a:t>galoších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se</a:t>
            </a:r>
            <a:r>
              <a:rPr lang="cs-CZ" sz="2400" dirty="0"/>
              <a:t> nehrozím,</a:t>
            </a:r>
            <a:br>
              <a:rPr lang="cs-CZ" sz="2400" dirty="0"/>
            </a:br>
            <a:r>
              <a:rPr lang="cs-CZ" sz="2400" dirty="0"/>
              <a:t>že </a:t>
            </a:r>
            <a:r>
              <a:rPr lang="cs-CZ" sz="2400" dirty="0">
                <a:solidFill>
                  <a:srgbClr val="00B050"/>
                </a:solidFill>
              </a:rPr>
              <a:t>mě</a:t>
            </a:r>
            <a:r>
              <a:rPr lang="cs-CZ" sz="2400" dirty="0"/>
              <a:t> chytí </a:t>
            </a:r>
            <a:r>
              <a:rPr lang="cs-CZ" sz="2400" dirty="0">
                <a:solidFill>
                  <a:srgbClr val="0070C0"/>
                </a:solidFill>
              </a:rPr>
              <a:t>chřipka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v </a:t>
            </a:r>
            <a:r>
              <a:rPr lang="cs-CZ" sz="2400" dirty="0">
                <a:solidFill>
                  <a:srgbClr val="0070C0"/>
                </a:solidFill>
              </a:rPr>
              <a:t>galoších</a:t>
            </a:r>
            <a:r>
              <a:rPr lang="cs-CZ" sz="2400" dirty="0"/>
              <a:t> jsem na </a:t>
            </a:r>
            <a:r>
              <a:rPr lang="cs-CZ" sz="2400" dirty="0">
                <a:solidFill>
                  <a:srgbClr val="0070C0"/>
                </a:solidFill>
              </a:rPr>
              <a:t>podzim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solidFill>
                  <a:srgbClr val="00B0F0"/>
                </a:solidFill>
              </a:rPr>
              <a:t>zdravý</a:t>
            </a:r>
            <a:r>
              <a:rPr lang="cs-CZ" sz="2400" dirty="0"/>
              <a:t> jako </a:t>
            </a:r>
            <a:r>
              <a:rPr lang="cs-CZ" sz="2400" dirty="0">
                <a:solidFill>
                  <a:srgbClr val="0070C0"/>
                </a:solidFill>
              </a:rPr>
              <a:t>rybka</a:t>
            </a:r>
            <a:r>
              <a:rPr lang="cs-CZ" sz="2400" dirty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Je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Mohu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Brouzdat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Nejsou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Nechám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Byla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By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Nehrozím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Chytí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Jsem</a:t>
            </a:r>
          </a:p>
          <a:p>
            <a:endParaRPr lang="cs-CZ" dirty="0"/>
          </a:p>
        </p:txBody>
      </p:sp>
      <p:pic>
        <p:nvPicPr>
          <p:cNvPr id="5" name="Picture 3" descr="C:\Users\adlet_000.NTB1213_3\AppData\Local\Microsoft\Windows\INetCache\IE\7WTTHY4W\MC9003051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3115808"/>
            <a:ext cx="1471270" cy="18251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29128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Galoše</a:t>
            </a:r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/>
              <a:t>Dobře </a:t>
            </a:r>
            <a:r>
              <a:rPr lang="cs-CZ" sz="2400" dirty="0">
                <a:solidFill>
                  <a:srgbClr val="7030A0"/>
                </a:solidFill>
              </a:rPr>
              <a:t>je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s </a:t>
            </a:r>
            <a:r>
              <a:rPr lang="cs-CZ" sz="2400" dirty="0">
                <a:solidFill>
                  <a:srgbClr val="0070C0"/>
                </a:solidFill>
              </a:rPr>
              <a:t>galošemi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7030A0"/>
                </a:solidFill>
              </a:rPr>
              <a:t>mohu</a:t>
            </a:r>
            <a:r>
              <a:rPr lang="cs-CZ" sz="2400" dirty="0"/>
              <a:t> v </a:t>
            </a:r>
            <a:r>
              <a:rPr lang="cs-CZ" sz="2400" dirty="0">
                <a:solidFill>
                  <a:srgbClr val="00B050"/>
                </a:solidFill>
              </a:rPr>
              <a:t>nich</a:t>
            </a:r>
            <a:r>
              <a:rPr lang="cs-CZ" sz="2400" dirty="0"/>
              <a:t> při </a:t>
            </a:r>
            <a:r>
              <a:rPr lang="cs-CZ" sz="2400" dirty="0">
                <a:solidFill>
                  <a:srgbClr val="00B0F0"/>
                </a:solidFill>
              </a:rPr>
              <a:t>velké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vodě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solidFill>
                  <a:srgbClr val="7030A0"/>
                </a:solidFill>
              </a:rPr>
              <a:t>brouzdat</a:t>
            </a:r>
            <a:r>
              <a:rPr lang="cs-CZ" sz="2400" dirty="0"/>
              <a:t> venku </a:t>
            </a:r>
            <a:r>
              <a:rPr lang="cs-CZ" sz="2400" dirty="0">
                <a:solidFill>
                  <a:srgbClr val="0070C0"/>
                </a:solidFill>
              </a:rPr>
              <a:t>kalužemi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i když </a:t>
            </a:r>
            <a:r>
              <a:rPr lang="cs-CZ" sz="2400" dirty="0">
                <a:solidFill>
                  <a:srgbClr val="7030A0"/>
                </a:solidFill>
              </a:rPr>
              <a:t>nejsou</a:t>
            </a:r>
            <a:r>
              <a:rPr lang="cs-CZ" sz="2400" dirty="0"/>
              <a:t> zrovna v </a:t>
            </a:r>
            <a:r>
              <a:rPr lang="cs-CZ" sz="2400" dirty="0">
                <a:solidFill>
                  <a:srgbClr val="0070C0"/>
                </a:solidFill>
              </a:rPr>
              <a:t>módě</a:t>
            </a:r>
            <a:r>
              <a:rPr lang="cs-CZ" sz="2400" dirty="0"/>
              <a:t>.</a:t>
            </a:r>
          </a:p>
          <a:p>
            <a:r>
              <a:rPr lang="cs-CZ" sz="2400" dirty="0"/>
              <a:t>Dobře </a:t>
            </a:r>
            <a:r>
              <a:rPr lang="cs-CZ" sz="2400" dirty="0">
                <a:solidFill>
                  <a:srgbClr val="7030A0"/>
                </a:solidFill>
              </a:rPr>
              <a:t>je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s </a:t>
            </a:r>
            <a:r>
              <a:rPr lang="cs-CZ" sz="2400" dirty="0">
                <a:solidFill>
                  <a:srgbClr val="0070C0"/>
                </a:solidFill>
              </a:rPr>
              <a:t>galošemi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k </a:t>
            </a:r>
            <a:r>
              <a:rPr lang="cs-CZ" sz="2400" dirty="0">
                <a:solidFill>
                  <a:srgbClr val="00B050"/>
                </a:solidFill>
              </a:rPr>
              <a:t>čemu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je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móda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0070C0"/>
                </a:solidFill>
              </a:rPr>
              <a:t>polobotky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nechám</a:t>
            </a:r>
            <a:r>
              <a:rPr lang="cs-CZ" sz="2400" dirty="0"/>
              <a:t> doma,</a:t>
            </a:r>
            <a:br>
              <a:rPr lang="cs-CZ" sz="2400" dirty="0"/>
            </a:br>
            <a:r>
              <a:rPr lang="cs-CZ" sz="2400" dirty="0">
                <a:solidFill>
                  <a:srgbClr val="7030A0"/>
                </a:solidFill>
              </a:rPr>
              <a:t>byla by </a:t>
            </a:r>
            <a:r>
              <a:rPr lang="cs-CZ" sz="2400" dirty="0">
                <a:solidFill>
                  <a:srgbClr val="00B050"/>
                </a:solidFill>
              </a:rPr>
              <a:t>jich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škoda</a:t>
            </a:r>
            <a:r>
              <a:rPr lang="cs-CZ" sz="2400" dirty="0"/>
              <a:t>.</a:t>
            </a:r>
          </a:p>
          <a:p>
            <a:r>
              <a:rPr lang="cs-CZ" sz="2400" dirty="0"/>
              <a:t>V </a:t>
            </a:r>
            <a:r>
              <a:rPr lang="cs-CZ" sz="2400" dirty="0">
                <a:solidFill>
                  <a:srgbClr val="0070C0"/>
                </a:solidFill>
              </a:rPr>
              <a:t>galoších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se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nehrozím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že </a:t>
            </a:r>
            <a:r>
              <a:rPr lang="cs-CZ" sz="2400" dirty="0">
                <a:solidFill>
                  <a:srgbClr val="00B050"/>
                </a:solidFill>
              </a:rPr>
              <a:t>mě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chytí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chřipka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v </a:t>
            </a:r>
            <a:r>
              <a:rPr lang="cs-CZ" sz="2400" dirty="0">
                <a:solidFill>
                  <a:srgbClr val="0070C0"/>
                </a:solidFill>
              </a:rPr>
              <a:t>galoších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jsem</a:t>
            </a:r>
            <a:r>
              <a:rPr lang="cs-CZ" sz="2400" dirty="0"/>
              <a:t> na </a:t>
            </a:r>
            <a:r>
              <a:rPr lang="cs-CZ" sz="2400" dirty="0">
                <a:solidFill>
                  <a:srgbClr val="0070C0"/>
                </a:solidFill>
              </a:rPr>
              <a:t>podzim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solidFill>
                  <a:srgbClr val="00B0F0"/>
                </a:solidFill>
              </a:rPr>
              <a:t>zdravý</a:t>
            </a:r>
            <a:r>
              <a:rPr lang="cs-CZ" sz="2400" dirty="0"/>
              <a:t> jako </a:t>
            </a:r>
            <a:r>
              <a:rPr lang="cs-CZ" sz="2400" dirty="0">
                <a:solidFill>
                  <a:srgbClr val="0070C0"/>
                </a:solidFill>
              </a:rPr>
              <a:t>rybka</a:t>
            </a:r>
            <a:r>
              <a:rPr lang="cs-CZ" sz="2400" dirty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Dobře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Venku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Zrovna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Doma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Dana\AppData\Local\Microsoft\Windows\Temporary Internet Files\Content.IE5\W9X11EZY\MC900360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05064"/>
            <a:ext cx="1529791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426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Galoše</a:t>
            </a:r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>
                <a:solidFill>
                  <a:srgbClr val="FFC000"/>
                </a:solidFill>
              </a:rPr>
              <a:t>Dobře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je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s </a:t>
            </a:r>
            <a:r>
              <a:rPr lang="cs-CZ" sz="2400" dirty="0">
                <a:solidFill>
                  <a:srgbClr val="0070C0"/>
                </a:solidFill>
              </a:rPr>
              <a:t>galošemi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7030A0"/>
                </a:solidFill>
              </a:rPr>
              <a:t>mohu</a:t>
            </a:r>
            <a:r>
              <a:rPr lang="cs-CZ" sz="2400" dirty="0"/>
              <a:t> v </a:t>
            </a:r>
            <a:r>
              <a:rPr lang="cs-CZ" sz="2400" dirty="0">
                <a:solidFill>
                  <a:srgbClr val="00B050"/>
                </a:solidFill>
              </a:rPr>
              <a:t>nich</a:t>
            </a:r>
            <a:r>
              <a:rPr lang="cs-CZ" sz="2400" dirty="0"/>
              <a:t> při </a:t>
            </a:r>
            <a:r>
              <a:rPr lang="cs-CZ" sz="2400" dirty="0">
                <a:solidFill>
                  <a:srgbClr val="00B0F0"/>
                </a:solidFill>
              </a:rPr>
              <a:t>velké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vodě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solidFill>
                  <a:srgbClr val="7030A0"/>
                </a:solidFill>
              </a:rPr>
              <a:t>brouzdat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C000"/>
                </a:solidFill>
              </a:rPr>
              <a:t>venku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kalužemi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i když </a:t>
            </a:r>
            <a:r>
              <a:rPr lang="cs-CZ" sz="2400" dirty="0">
                <a:solidFill>
                  <a:srgbClr val="7030A0"/>
                </a:solidFill>
              </a:rPr>
              <a:t>nejsou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C000"/>
                </a:solidFill>
              </a:rPr>
              <a:t>zrovna</a:t>
            </a:r>
            <a:r>
              <a:rPr lang="cs-CZ" sz="2400" dirty="0"/>
              <a:t> v </a:t>
            </a:r>
            <a:r>
              <a:rPr lang="cs-CZ" sz="2400" dirty="0">
                <a:solidFill>
                  <a:srgbClr val="0070C0"/>
                </a:solidFill>
              </a:rPr>
              <a:t>módě</a:t>
            </a:r>
            <a:r>
              <a:rPr lang="cs-CZ" sz="2400" dirty="0"/>
              <a:t>.</a:t>
            </a:r>
          </a:p>
          <a:p>
            <a:r>
              <a:rPr lang="cs-CZ" sz="2400" dirty="0">
                <a:solidFill>
                  <a:srgbClr val="FFC000"/>
                </a:solidFill>
              </a:rPr>
              <a:t>Dobře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je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s </a:t>
            </a:r>
            <a:r>
              <a:rPr lang="cs-CZ" sz="2400" dirty="0">
                <a:solidFill>
                  <a:srgbClr val="0070C0"/>
                </a:solidFill>
              </a:rPr>
              <a:t>galošemi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k </a:t>
            </a:r>
            <a:r>
              <a:rPr lang="cs-CZ" sz="2400" dirty="0">
                <a:solidFill>
                  <a:srgbClr val="00B050"/>
                </a:solidFill>
              </a:rPr>
              <a:t>čemu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je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móda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0070C0"/>
                </a:solidFill>
              </a:rPr>
              <a:t>polobotky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nechám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C000"/>
                </a:solidFill>
              </a:rPr>
              <a:t>doma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7030A0"/>
                </a:solidFill>
              </a:rPr>
              <a:t>byla by </a:t>
            </a:r>
            <a:r>
              <a:rPr lang="cs-CZ" sz="2400" dirty="0">
                <a:solidFill>
                  <a:srgbClr val="00B050"/>
                </a:solidFill>
              </a:rPr>
              <a:t>jich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škoda</a:t>
            </a:r>
            <a:r>
              <a:rPr lang="cs-CZ" sz="2400" dirty="0"/>
              <a:t>.</a:t>
            </a:r>
          </a:p>
          <a:p>
            <a:r>
              <a:rPr lang="cs-CZ" sz="2400" dirty="0"/>
              <a:t>V </a:t>
            </a:r>
            <a:r>
              <a:rPr lang="cs-CZ" sz="2400" dirty="0">
                <a:solidFill>
                  <a:srgbClr val="0070C0"/>
                </a:solidFill>
              </a:rPr>
              <a:t>galoších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se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nehrozím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že </a:t>
            </a:r>
            <a:r>
              <a:rPr lang="cs-CZ" sz="2400" dirty="0">
                <a:solidFill>
                  <a:srgbClr val="00B050"/>
                </a:solidFill>
              </a:rPr>
              <a:t>mě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chytí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chřipka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v </a:t>
            </a:r>
            <a:r>
              <a:rPr lang="cs-CZ" sz="2400" dirty="0">
                <a:solidFill>
                  <a:srgbClr val="0070C0"/>
                </a:solidFill>
              </a:rPr>
              <a:t>galoších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jsem</a:t>
            </a:r>
            <a:r>
              <a:rPr lang="cs-CZ" sz="2400" dirty="0"/>
              <a:t> na </a:t>
            </a:r>
            <a:r>
              <a:rPr lang="cs-CZ" sz="2400" dirty="0">
                <a:solidFill>
                  <a:srgbClr val="0070C0"/>
                </a:solidFill>
              </a:rPr>
              <a:t>podzim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solidFill>
                  <a:srgbClr val="00B0F0"/>
                </a:solidFill>
              </a:rPr>
              <a:t>zdravý</a:t>
            </a:r>
            <a:r>
              <a:rPr lang="cs-CZ" sz="2400" dirty="0"/>
              <a:t> jako </a:t>
            </a:r>
            <a:r>
              <a:rPr lang="cs-CZ" sz="2400" dirty="0">
                <a:solidFill>
                  <a:srgbClr val="0070C0"/>
                </a:solidFill>
              </a:rPr>
              <a:t>rybka</a:t>
            </a:r>
            <a:r>
              <a:rPr lang="cs-CZ" sz="2400" dirty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</a:t>
            </a: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Dana\AppData\Local\Microsoft\Windows\Temporary Internet Files\Content.IE5\Q9VPJA14\MC900335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56878"/>
            <a:ext cx="1809598" cy="158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6100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spojky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Galoše</a:t>
            </a:r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>
                <a:solidFill>
                  <a:srgbClr val="FFC000"/>
                </a:solidFill>
              </a:rPr>
              <a:t>Dobře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je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galošemi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7030A0"/>
                </a:solidFill>
              </a:rPr>
              <a:t>mohu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nich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při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F0"/>
                </a:solidFill>
              </a:rPr>
              <a:t>velké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vodě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solidFill>
                  <a:srgbClr val="7030A0"/>
                </a:solidFill>
              </a:rPr>
              <a:t>brouzdat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C000"/>
                </a:solidFill>
              </a:rPr>
              <a:t>venku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kalužemi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i když </a:t>
            </a:r>
            <a:r>
              <a:rPr lang="cs-CZ" sz="2400" dirty="0">
                <a:solidFill>
                  <a:srgbClr val="7030A0"/>
                </a:solidFill>
              </a:rPr>
              <a:t>nejsou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C000"/>
                </a:solidFill>
              </a:rPr>
              <a:t>zrovna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módě</a:t>
            </a:r>
            <a:r>
              <a:rPr lang="cs-CZ" sz="2400" dirty="0"/>
              <a:t>.</a:t>
            </a:r>
          </a:p>
          <a:p>
            <a:r>
              <a:rPr lang="cs-CZ" sz="2400" dirty="0">
                <a:solidFill>
                  <a:srgbClr val="FFC000"/>
                </a:solidFill>
              </a:rPr>
              <a:t>Dobře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je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galošemi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FF0000"/>
                </a:solidFill>
              </a:rPr>
              <a:t>k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čemu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je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mi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móda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0070C0"/>
                </a:solidFill>
              </a:rPr>
              <a:t>polobotky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nechám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C000"/>
                </a:solidFill>
              </a:rPr>
              <a:t>doma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7030A0"/>
                </a:solidFill>
              </a:rPr>
              <a:t>byla by </a:t>
            </a:r>
            <a:r>
              <a:rPr lang="cs-CZ" sz="2400" dirty="0">
                <a:solidFill>
                  <a:srgbClr val="00B050"/>
                </a:solidFill>
              </a:rPr>
              <a:t>jich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škoda</a:t>
            </a:r>
            <a:r>
              <a:rPr lang="cs-CZ" sz="2400" dirty="0"/>
              <a:t>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galoších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B050"/>
                </a:solidFill>
              </a:rPr>
              <a:t>se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nehrozím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že </a:t>
            </a:r>
            <a:r>
              <a:rPr lang="cs-CZ" sz="2400" dirty="0">
                <a:solidFill>
                  <a:srgbClr val="00B050"/>
                </a:solidFill>
              </a:rPr>
              <a:t>mě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chytí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chřipka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galoších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7030A0"/>
                </a:solidFill>
              </a:rPr>
              <a:t>jsem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na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0070C0"/>
                </a:solidFill>
              </a:rPr>
              <a:t>podzim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solidFill>
                  <a:srgbClr val="00B0F0"/>
                </a:solidFill>
              </a:rPr>
              <a:t>zdravý</a:t>
            </a:r>
            <a:r>
              <a:rPr lang="cs-CZ" sz="2400" dirty="0"/>
              <a:t> jako </a:t>
            </a:r>
            <a:r>
              <a:rPr lang="cs-CZ" sz="2400" dirty="0">
                <a:solidFill>
                  <a:srgbClr val="0070C0"/>
                </a:solidFill>
              </a:rPr>
              <a:t>rybka</a:t>
            </a:r>
            <a:r>
              <a:rPr lang="cs-CZ" sz="2400" dirty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</a:t>
            </a:r>
          </a:p>
          <a:p>
            <a:r>
              <a:rPr lang="cs-CZ" dirty="0" smtClean="0"/>
              <a:t>Když</a:t>
            </a:r>
          </a:p>
          <a:p>
            <a:r>
              <a:rPr lang="cs-CZ" dirty="0" smtClean="0"/>
              <a:t>Že</a:t>
            </a:r>
          </a:p>
          <a:p>
            <a:r>
              <a:rPr lang="cs-CZ" dirty="0" smtClean="0"/>
              <a:t>Jako</a:t>
            </a:r>
            <a:endParaRPr lang="cs-CZ" dirty="0"/>
          </a:p>
        </p:txBody>
      </p:sp>
      <p:pic>
        <p:nvPicPr>
          <p:cNvPr id="5124" name="Picture 4" descr="C:\Users\Dana\AppData\Local\Microsoft\Windows\Temporary Internet Files\Content.IE5\Q9VPJA14\MC9003548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89189"/>
            <a:ext cx="1559966" cy="177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4203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http://detsky.blog.cz/rubrika/rikadla-basnicky/5</a:t>
            </a:r>
            <a:endParaRPr lang="cs-CZ" dirty="0" smtClean="0"/>
          </a:p>
          <a:p>
            <a:r>
              <a:rPr lang="cs-CZ" dirty="0" smtClean="0"/>
              <a:t>Obrázky použity z webu Office.com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1639</TotalTime>
  <Words>246</Words>
  <Application>Microsoft Office PowerPoint</Application>
  <PresentationFormat>Předvádění na obrazovce (4:3)</PresentationFormat>
  <Paragraphs>125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Původ</vt:lpstr>
      <vt:lpstr>Prezentace aplikace PowerPoint</vt:lpstr>
      <vt:lpstr>Galoše Jiří Slíva</vt:lpstr>
      <vt:lpstr>Přečti si pozorně báseň </vt:lpstr>
      <vt:lpstr>Doplň </vt:lpstr>
      <vt:lpstr>Vyhledej podstatná jména</vt:lpstr>
      <vt:lpstr>Vyhledej přídavná jména</vt:lpstr>
      <vt:lpstr>Vyhledej zájmena</vt:lpstr>
      <vt:lpstr>Vyhledej slovesa</vt:lpstr>
      <vt:lpstr>Vyhledej příslovce</vt:lpstr>
      <vt:lpstr>Vyhledej předložky</vt:lpstr>
      <vt:lpstr>Vyhledej spojky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Básně</dc:title>
  <dc:creator>Adéla Kašparová</dc:creator>
  <cp:lastModifiedBy>Dana</cp:lastModifiedBy>
  <cp:revision>13</cp:revision>
  <dcterms:created xsi:type="dcterms:W3CDTF">2014-03-25T16:18:54Z</dcterms:created>
  <dcterms:modified xsi:type="dcterms:W3CDTF">2014-07-25T12:16:08Z</dcterms:modified>
</cp:coreProperties>
</file>