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258" r:id="rId2"/>
    <p:sldId id="260" r:id="rId3"/>
    <p:sldId id="261" r:id="rId4"/>
    <p:sldId id="262" r:id="rId5"/>
    <p:sldId id="263" r:id="rId6"/>
    <p:sldId id="265" r:id="rId7"/>
    <p:sldId id="266" r:id="rId8"/>
    <p:sldId id="267" r:id="rId9"/>
    <p:sldId id="268" r:id="rId10"/>
    <p:sldId id="264" r:id="rId11"/>
    <p:sldId id="269" r:id="rId12"/>
    <p:sldId id="274" r:id="rId13"/>
    <p:sldId id="270" r:id="rId14"/>
    <p:sldId id="271" r:id="rId15"/>
    <p:sldId id="272" r:id="rId16"/>
    <p:sldId id="273" r:id="rId17"/>
    <p:sldId id="277" r:id="rId18"/>
    <p:sldId id="278" r:id="rId19"/>
    <p:sldId id="279" r:id="rId20"/>
    <p:sldId id="280" r:id="rId21"/>
    <p:sldId id="281" r:id="rId22"/>
    <p:sldId id="25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06" autoAdjust="0"/>
    <p:restoredTop sz="94660"/>
  </p:normalViewPr>
  <p:slideViewPr>
    <p:cSldViewPr>
      <p:cViewPr varScale="1">
        <p:scale>
          <a:sx n="99" d="100"/>
          <a:sy n="99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AB348-3FD6-42C0-9270-50EEE68BEEBF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E0A79C-EF43-4AAC-B9E6-DAD2DAEC01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1959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OBVOD – oplocení zahrady,</a:t>
            </a:r>
            <a:r>
              <a:rPr lang="cs-CZ" baseline="0" dirty="0" smtClean="0"/>
              <a:t> olemování ubrusu, obvod pasu a boků – koupě kalhot, obvod stěn – rozmístění nábytku.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0A79C-EF43-4AAC-B9E6-DAD2DAEC01C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0655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0A79C-EF43-4AAC-B9E6-DAD2DAEC01C1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777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Úhlopříčky jsou zároveň i osy souměrnosti. Strany zapisujeme pomocí velkých písmen nebo malých.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0A79C-EF43-4AAC-B9E6-DAD2DAEC01C1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7366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Uhlopříčky jsou zároveň i osy souměrnosti.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0A79C-EF43-4AAC-B9E6-DAD2DAEC01C1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73668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Postup konstrukce je stejný.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0A79C-EF43-4AAC-B9E6-DAD2DAEC01C1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0646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716423" y="3501008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002060"/>
                </a:solidFill>
              </a:rPr>
              <a:t>VY_32_INOVACE_13_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Geometrické útvary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561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1979712" y="1819275"/>
            <a:ext cx="5323512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až 5. ročník</a:t>
            </a:r>
          </a:p>
          <a:p>
            <a:pPr algn="ctr" eaLnBrk="1" hangingPunct="1"/>
            <a:r>
              <a:rPr lang="cs-CZ" sz="2800" dirty="0" smtClean="0"/>
              <a:t>Téma: Geometrické útvary</a:t>
            </a:r>
            <a:endParaRPr lang="cs-CZ" sz="28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800" dirty="0" smtClean="0"/>
              <a:t>Vytvořeno: 2011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3418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992" y="2060848"/>
            <a:ext cx="79928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Výběrem jednotlivých snímků si učitel </a:t>
            </a:r>
            <a:r>
              <a:rPr lang="cs-CZ" sz="2800" dirty="0" smtClean="0"/>
              <a:t>určí, </a:t>
            </a:r>
            <a:r>
              <a:rPr lang="cs-CZ" sz="2800" dirty="0" smtClean="0"/>
              <a:t>pro jaký ročník prezentaci využije.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3. ročník – geometrické útvary (rovinné obrazce) a jejich vlastnosti. Trojúhelník – obvod, konstrukce.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4. ročník – obvod a obsah čtverce a obdélníku, jejich konstrukce. Trojúhelníky.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5. ročník – opakování rovinných obrazců.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44205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9174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JAKÉ GEOMETRICKÉ ÚTVARY ZNÁME? Přiřaď správně.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4597" y="2231295"/>
            <a:ext cx="17064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114800" y="2231295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769840" y="2231295"/>
            <a:ext cx="1060704" cy="914400"/>
          </a:xfrm>
          <a:prstGeom prst="triangl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308304" y="223129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448081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kruh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78798" y="4448081"/>
            <a:ext cx="17572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obdélník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89574" y="4526208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čtverec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78904" y="4928660"/>
            <a:ext cx="2222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trojúhelník</a:t>
            </a:r>
            <a:endParaRPr lang="cs-CZ" sz="3200" dirty="0"/>
          </a:p>
        </p:txBody>
      </p:sp>
      <p:sp>
        <p:nvSpPr>
          <p:cNvPr id="11" name="Ovál 10"/>
          <p:cNvSpPr/>
          <p:nvPr/>
        </p:nvSpPr>
        <p:spPr>
          <a:xfrm>
            <a:off x="2489946" y="2246963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613946" y="4927888"/>
            <a:ext cx="17411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kružnice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07216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60648"/>
            <a:ext cx="2855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611560" y="1052736"/>
            <a:ext cx="2284840" cy="185050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51099" y="2930963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39145" y="2930963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92718" y="660757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92718" y="2930963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40038" y="16086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975" y="164117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2" name="Přímá spojnice 11"/>
          <p:cNvCxnSpPr>
            <a:stCxn id="3" idx="0"/>
          </p:cNvCxnSpPr>
          <p:nvPr/>
        </p:nvCxnSpPr>
        <p:spPr>
          <a:xfrm>
            <a:off x="1753980" y="1052736"/>
            <a:ext cx="2457980" cy="5884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3" idx="4"/>
          </p:cNvCxnSpPr>
          <p:nvPr/>
        </p:nvCxnSpPr>
        <p:spPr>
          <a:xfrm flipV="1">
            <a:off x="2896400" y="1641175"/>
            <a:ext cx="1315560" cy="12620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3" idx="2"/>
          </p:cNvCxnSpPr>
          <p:nvPr/>
        </p:nvCxnSpPr>
        <p:spPr>
          <a:xfrm flipV="1">
            <a:off x="611560" y="1641175"/>
            <a:ext cx="3600400" cy="12620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367889" y="1194893"/>
            <a:ext cx="2433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vrcholy – A, B, C</a:t>
            </a:r>
            <a:endParaRPr lang="cs-CZ" sz="2400" dirty="0"/>
          </a:p>
        </p:txBody>
      </p:sp>
      <p:cxnSp>
        <p:nvCxnSpPr>
          <p:cNvPr id="19" name="Přímá spojnice 18"/>
          <p:cNvCxnSpPr>
            <a:stCxn id="3" idx="1"/>
          </p:cNvCxnSpPr>
          <p:nvPr/>
        </p:nvCxnSpPr>
        <p:spPr>
          <a:xfrm>
            <a:off x="1182770" y="1977988"/>
            <a:ext cx="3605254" cy="80294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3" idx="3"/>
          </p:cNvCxnSpPr>
          <p:nvPr/>
        </p:nvCxnSpPr>
        <p:spPr>
          <a:xfrm flipV="1">
            <a:off x="1753980" y="2780928"/>
            <a:ext cx="3034044" cy="12231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3" idx="5"/>
          </p:cNvCxnSpPr>
          <p:nvPr/>
        </p:nvCxnSpPr>
        <p:spPr>
          <a:xfrm>
            <a:off x="2325190" y="1977988"/>
            <a:ext cx="2462834" cy="80294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960359" y="2550095"/>
            <a:ext cx="29658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strany – AB, BC, CA 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nebo      a, b, c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945428" y="4077072"/>
            <a:ext cx="748794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popisujeme proti směru hodinových ručiček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vrcholy označujeme velkými písmeny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strany označujeme malými písmeny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strany leží proti vrcholům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393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68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12525" y="1628800"/>
            <a:ext cx="560762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různostranný trojúhelník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rovnostranný trojúhelník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rovnoramenný trojúhelník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475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68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60588"/>
            <a:ext cx="6178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Pravoúhlý trojúhelník </a:t>
            </a:r>
            <a:r>
              <a:rPr lang="cs-CZ" sz="2000" b="1" dirty="0" smtClean="0">
                <a:solidFill>
                  <a:srgbClr val="002060"/>
                </a:solidFill>
              </a:rPr>
              <a:t>– má jeden pravý úhel.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074669" y="2023862"/>
            <a:ext cx="2506539" cy="3905850"/>
            <a:chOff x="1948994" y="2237212"/>
            <a:chExt cx="2506539" cy="3905850"/>
          </a:xfrm>
        </p:grpSpPr>
        <p:grpSp>
          <p:nvGrpSpPr>
            <p:cNvPr id="7" name="Skupina 6"/>
            <p:cNvGrpSpPr/>
            <p:nvPr/>
          </p:nvGrpSpPr>
          <p:grpSpPr>
            <a:xfrm>
              <a:off x="2194357" y="2237212"/>
              <a:ext cx="2261176" cy="3905850"/>
              <a:chOff x="450298" y="3635732"/>
              <a:chExt cx="2029414" cy="3001388"/>
            </a:xfrm>
          </p:grpSpPr>
          <p:sp>
            <p:nvSpPr>
              <p:cNvPr id="8" name="Pravoúhlý trojúhelník 7"/>
              <p:cNvSpPr/>
              <p:nvPr/>
            </p:nvSpPr>
            <p:spPr>
              <a:xfrm>
                <a:off x="611560" y="4005064"/>
                <a:ext cx="1545628" cy="2232248"/>
              </a:xfrm>
              <a:prstGeom prst="rtTriangle">
                <a:avLst/>
              </a:prstGeom>
              <a:noFill/>
              <a:ln w="28575"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53118" y="3635732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Q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450298" y="6237312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2157188" y="6267788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</a:t>
                </a:r>
                <a:endParaRPr lang="cs-CZ" dirty="0"/>
              </a:p>
            </p:txBody>
          </p:sp>
        </p:grpSp>
        <p:sp>
          <p:nvSpPr>
            <p:cNvPr id="17" name="Zahnutá šipka doleva 16"/>
            <p:cNvSpPr/>
            <p:nvPr/>
          </p:nvSpPr>
          <p:spPr>
            <a:xfrm>
              <a:off x="2374036" y="5085183"/>
              <a:ext cx="861070" cy="777903"/>
            </a:xfrm>
            <a:prstGeom prst="curved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48994" y="3929991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B050"/>
                  </a:solidFill>
                </a:rPr>
                <a:t>p</a:t>
              </a:r>
              <a:endParaRPr lang="cs-CZ" dirty="0">
                <a:solidFill>
                  <a:srgbClr val="00B05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235106" y="3779043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B050"/>
                  </a:solidFill>
                </a:rPr>
                <a:t>o</a:t>
              </a:r>
              <a:endParaRPr lang="cs-CZ" dirty="0">
                <a:solidFill>
                  <a:srgbClr val="00B05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045603" y="567167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B050"/>
                  </a:solidFill>
                </a:rPr>
                <a:t>q</a:t>
              </a:r>
              <a:endParaRPr lang="cs-CZ" dirty="0">
                <a:solidFill>
                  <a:srgbClr val="00B050"/>
                </a:solidFill>
              </a:endParaRPr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4211960" y="2919362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Strany p a q svírají pravý úhel, jsou na sebe kolmé.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162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68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3794" y="1388892"/>
            <a:ext cx="80393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Různostranný trojúhelník </a:t>
            </a:r>
            <a:r>
              <a:rPr lang="cs-CZ" sz="2000" b="1" dirty="0" smtClean="0">
                <a:solidFill>
                  <a:srgbClr val="002060"/>
                </a:solidFill>
              </a:rPr>
              <a:t>- má strany různě dlouhé, není souměrný podle žádné osy souměrnosti.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5026090" y="3043691"/>
            <a:ext cx="3498331" cy="3076058"/>
            <a:chOff x="5184843" y="3089246"/>
            <a:chExt cx="3498331" cy="3076058"/>
          </a:xfrm>
        </p:grpSpPr>
        <p:grpSp>
          <p:nvGrpSpPr>
            <p:cNvPr id="7" name="Skupina 6"/>
            <p:cNvGrpSpPr/>
            <p:nvPr/>
          </p:nvGrpSpPr>
          <p:grpSpPr>
            <a:xfrm>
              <a:off x="5184843" y="3089246"/>
              <a:ext cx="3498331" cy="3076058"/>
              <a:chOff x="5539874" y="4163644"/>
              <a:chExt cx="2777757" cy="2073668"/>
            </a:xfrm>
          </p:grpSpPr>
          <p:grpSp>
            <p:nvGrpSpPr>
              <p:cNvPr id="8" name="Skupina 7"/>
              <p:cNvGrpSpPr/>
              <p:nvPr/>
            </p:nvGrpSpPr>
            <p:grpSpPr>
              <a:xfrm>
                <a:off x="5701136" y="4509120"/>
                <a:ext cx="2471263" cy="1321296"/>
                <a:chOff x="5292080" y="5157192"/>
                <a:chExt cx="1944216" cy="792088"/>
              </a:xfrm>
            </p:grpSpPr>
            <p:cxnSp>
              <p:nvCxnSpPr>
                <p:cNvPr id="13" name="Přímá spojnice 12"/>
                <p:cNvCxnSpPr/>
                <p:nvPr/>
              </p:nvCxnSpPr>
              <p:spPr>
                <a:xfrm>
                  <a:off x="5292080" y="5949280"/>
                  <a:ext cx="1944216" cy="0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 flipV="1">
                  <a:off x="5292080" y="5157192"/>
                  <a:ext cx="151216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6804248" y="5157192"/>
                  <a:ext cx="43204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" name="TextovéPole 8"/>
              <p:cNvSpPr txBox="1"/>
              <p:nvPr/>
            </p:nvSpPr>
            <p:spPr>
              <a:xfrm>
                <a:off x="8011137" y="5867980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F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448292" y="4163644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G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5539874" y="5867980"/>
                <a:ext cx="30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E</a:t>
                </a:r>
              </a:p>
            </p:txBody>
          </p:sp>
        </p:grpSp>
        <p:sp>
          <p:nvSpPr>
            <p:cNvPr id="17" name="TextovéPole 16"/>
            <p:cNvSpPr txBox="1"/>
            <p:nvPr/>
          </p:nvSpPr>
          <p:spPr>
            <a:xfrm>
              <a:off x="6290140" y="4063115"/>
              <a:ext cx="2696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f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8169119" y="4061248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e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925186" y="5602965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g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60858" y="2922881"/>
            <a:ext cx="3775077" cy="625886"/>
            <a:chOff x="950288" y="3187878"/>
            <a:chExt cx="3775077" cy="625886"/>
          </a:xfrm>
        </p:grpSpPr>
        <p:sp>
          <p:nvSpPr>
            <p:cNvPr id="20" name="TextovéPole 19"/>
            <p:cNvSpPr txBox="1"/>
            <p:nvPr/>
          </p:nvSpPr>
          <p:spPr>
            <a:xfrm>
              <a:off x="950288" y="3212776"/>
              <a:ext cx="39145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g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555776" y="3212775"/>
              <a:ext cx="42030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e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388413" y="3228989"/>
              <a:ext cx="33695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f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3" name="Není rovno 22"/>
            <p:cNvSpPr/>
            <p:nvPr/>
          </p:nvSpPr>
          <p:spPr>
            <a:xfrm>
              <a:off x="1539823" y="3206363"/>
              <a:ext cx="626368" cy="607401"/>
            </a:xfrm>
            <a:prstGeom prst="mathNot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Není rovno 23"/>
            <p:cNvSpPr/>
            <p:nvPr/>
          </p:nvSpPr>
          <p:spPr>
            <a:xfrm>
              <a:off x="3270125" y="3187878"/>
              <a:ext cx="628031" cy="610699"/>
            </a:xfrm>
            <a:prstGeom prst="mathNot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49824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68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2294" y="1268760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rgbClr val="FF0000"/>
                </a:solidFill>
              </a:rPr>
              <a:t>R</a:t>
            </a:r>
            <a:r>
              <a:rPr lang="cs-CZ" sz="2400" b="1" i="1" dirty="0" smtClean="0">
                <a:solidFill>
                  <a:srgbClr val="FF0000"/>
                </a:solidFill>
              </a:rPr>
              <a:t>ovnostranný trojúhelník </a:t>
            </a:r>
            <a:r>
              <a:rPr lang="cs-CZ" sz="2000" b="1" dirty="0" smtClean="0">
                <a:solidFill>
                  <a:srgbClr val="002060"/>
                </a:solidFill>
              </a:rPr>
              <a:t>- má všechny strany stejně dlouhé, má tři osy souměrnosti.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4655832" y="3270426"/>
            <a:ext cx="3832785" cy="662683"/>
            <a:chOff x="3646983" y="2887075"/>
            <a:chExt cx="3832785" cy="662683"/>
          </a:xfrm>
        </p:grpSpPr>
        <p:sp>
          <p:nvSpPr>
            <p:cNvPr id="17" name="TextovéPole 16"/>
            <p:cNvSpPr txBox="1"/>
            <p:nvPr/>
          </p:nvSpPr>
          <p:spPr>
            <a:xfrm>
              <a:off x="3646983" y="2887076"/>
              <a:ext cx="40267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a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252471" y="2887075"/>
              <a:ext cx="42030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b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085108" y="2903289"/>
              <a:ext cx="39466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c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2" name="Je rovno 21"/>
            <p:cNvSpPr/>
            <p:nvPr/>
          </p:nvSpPr>
          <p:spPr>
            <a:xfrm>
              <a:off x="4308048" y="2903289"/>
              <a:ext cx="720080" cy="638780"/>
            </a:xfrm>
            <a:prstGeom prst="math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Je rovno 22"/>
            <p:cNvSpPr/>
            <p:nvPr/>
          </p:nvSpPr>
          <p:spPr>
            <a:xfrm>
              <a:off x="5871289" y="2910978"/>
              <a:ext cx="720080" cy="638780"/>
            </a:xfrm>
            <a:prstGeom prst="math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79953" y="2591836"/>
            <a:ext cx="3086026" cy="3168352"/>
            <a:chOff x="679953" y="2591836"/>
            <a:chExt cx="3086026" cy="3168352"/>
          </a:xfrm>
        </p:grpSpPr>
        <p:grpSp>
          <p:nvGrpSpPr>
            <p:cNvPr id="7" name="Skupina 6"/>
            <p:cNvGrpSpPr/>
            <p:nvPr/>
          </p:nvGrpSpPr>
          <p:grpSpPr>
            <a:xfrm>
              <a:off x="679953" y="2591836"/>
              <a:ext cx="3086026" cy="3168352"/>
              <a:chOff x="332560" y="882629"/>
              <a:chExt cx="2543952" cy="2579519"/>
            </a:xfrm>
          </p:grpSpPr>
          <p:sp>
            <p:nvSpPr>
              <p:cNvPr id="8" name="Rovnoramenný trojúhelník 7"/>
              <p:cNvSpPr/>
              <p:nvPr/>
            </p:nvSpPr>
            <p:spPr>
              <a:xfrm>
                <a:off x="483002" y="1196752"/>
                <a:ext cx="2232248" cy="1872208"/>
              </a:xfrm>
              <a:prstGeom prst="triangle">
                <a:avLst/>
              </a:prstGeom>
              <a:noFill/>
              <a:ln w="28575"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2553988" y="3092816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332560" y="3092816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1437864" y="882629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cxnSp>
            <p:nvCxnSpPr>
              <p:cNvPr id="13" name="Přímá spojnice 12"/>
              <p:cNvCxnSpPr>
                <a:stCxn id="8" idx="0"/>
                <a:endCxn id="8" idx="3"/>
              </p:cNvCxnSpPr>
              <p:nvPr/>
            </p:nvCxnSpPr>
            <p:spPr>
              <a:xfrm>
                <a:off x="1599126" y="1196752"/>
                <a:ext cx="0" cy="18722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>
                <a:stCxn id="8" idx="2"/>
                <a:endCxn id="8" idx="5"/>
              </p:cNvCxnSpPr>
              <p:nvPr/>
            </p:nvCxnSpPr>
            <p:spPr>
              <a:xfrm flipV="1">
                <a:off x="483002" y="2132856"/>
                <a:ext cx="1674186" cy="93610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>
                <a:stCxn id="8" idx="4"/>
                <a:endCxn id="8" idx="1"/>
              </p:cNvCxnSpPr>
              <p:nvPr/>
            </p:nvCxnSpPr>
            <p:spPr>
              <a:xfrm flipH="1" flipV="1">
                <a:off x="1041064" y="2132856"/>
                <a:ext cx="1674186" cy="93610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TextovéPole 24"/>
            <p:cNvSpPr txBox="1"/>
            <p:nvPr/>
          </p:nvSpPr>
          <p:spPr>
            <a:xfrm>
              <a:off x="2853152" y="3698600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a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148178" y="3674851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b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020779" y="5306548"/>
              <a:ext cx="3032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c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56575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68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450" y="1123919"/>
            <a:ext cx="80393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rgbClr val="FF0000"/>
                </a:solidFill>
              </a:rPr>
              <a:t>R</a:t>
            </a:r>
            <a:r>
              <a:rPr lang="cs-CZ" sz="2400" b="1" i="1" dirty="0" smtClean="0">
                <a:solidFill>
                  <a:srgbClr val="FF0000"/>
                </a:solidFill>
              </a:rPr>
              <a:t>ovnoramenný trojúhelník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– má dvě strany stejně dlouhé – ramena a = b. Třetí strana základna c má jinou délku. Je souměrný podle jedné osy souměrnosti.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378968" y="3635760"/>
            <a:ext cx="2025796" cy="654994"/>
            <a:chOff x="3646983" y="2887075"/>
            <a:chExt cx="2025796" cy="654994"/>
          </a:xfrm>
        </p:grpSpPr>
        <p:sp>
          <p:nvSpPr>
            <p:cNvPr id="24" name="TextovéPole 23"/>
            <p:cNvSpPr txBox="1"/>
            <p:nvPr/>
          </p:nvSpPr>
          <p:spPr>
            <a:xfrm>
              <a:off x="3646983" y="2887076"/>
              <a:ext cx="30649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l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252471" y="2887075"/>
              <a:ext cx="42030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k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7" name="Je rovno 26"/>
            <p:cNvSpPr/>
            <p:nvPr/>
          </p:nvSpPr>
          <p:spPr>
            <a:xfrm>
              <a:off x="4308048" y="2903289"/>
              <a:ext cx="720080" cy="638780"/>
            </a:xfrm>
            <a:prstGeom prst="math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508104" y="2201962"/>
            <a:ext cx="3105170" cy="4026245"/>
            <a:chOff x="5508104" y="2201962"/>
            <a:chExt cx="3105170" cy="4026245"/>
          </a:xfrm>
        </p:grpSpPr>
        <p:grpSp>
          <p:nvGrpSpPr>
            <p:cNvPr id="16" name="Skupina 15"/>
            <p:cNvGrpSpPr/>
            <p:nvPr/>
          </p:nvGrpSpPr>
          <p:grpSpPr>
            <a:xfrm>
              <a:off x="5508104" y="2201962"/>
              <a:ext cx="3105170" cy="4026245"/>
              <a:chOff x="5480413" y="697963"/>
              <a:chExt cx="2444502" cy="3307101"/>
            </a:xfrm>
          </p:grpSpPr>
          <p:sp>
            <p:nvSpPr>
              <p:cNvPr id="17" name="Rovnoramenný trojúhelník 16"/>
              <p:cNvSpPr/>
              <p:nvPr/>
            </p:nvSpPr>
            <p:spPr>
              <a:xfrm>
                <a:off x="5521117" y="1052736"/>
                <a:ext cx="2304256" cy="2520280"/>
              </a:xfrm>
              <a:prstGeom prst="triangle">
                <a:avLst>
                  <a:gd name="adj" fmla="val 51203"/>
                </a:avLst>
              </a:prstGeom>
              <a:noFill/>
              <a:ln w="28575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5480413" y="3635732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K</a:t>
                </a:r>
                <a:endParaRPr lang="cs-CZ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7623229" y="3635732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L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6573540" y="697963"/>
                <a:ext cx="3481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</a:t>
                </a:r>
                <a:endParaRPr lang="cs-CZ" dirty="0"/>
              </a:p>
            </p:txBody>
          </p:sp>
          <p:cxnSp>
            <p:nvCxnSpPr>
              <p:cNvPr id="22" name="Přímá spojnice 21"/>
              <p:cNvCxnSpPr>
                <a:stCxn id="17" idx="0"/>
                <a:endCxn id="17" idx="3"/>
              </p:cNvCxnSpPr>
              <p:nvPr/>
            </p:nvCxnSpPr>
            <p:spPr>
              <a:xfrm>
                <a:off x="6700965" y="1052736"/>
                <a:ext cx="0" cy="25202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9" name="TextovéPole 28"/>
            <p:cNvSpPr txBox="1"/>
            <p:nvPr/>
          </p:nvSpPr>
          <p:spPr>
            <a:xfrm>
              <a:off x="6837395" y="5702208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m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917796" y="3734341"/>
              <a:ext cx="2519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l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787781" y="3734341"/>
              <a:ext cx="3113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k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863808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0456" y="0"/>
            <a:ext cx="78084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správně!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450298" y="3635732"/>
            <a:ext cx="2029414" cy="3001388"/>
            <a:chOff x="450298" y="3635732"/>
            <a:chExt cx="2029414" cy="3001388"/>
          </a:xfrm>
        </p:grpSpPr>
        <p:sp>
          <p:nvSpPr>
            <p:cNvPr id="5" name="Pravoúhlý trojúhelník 4"/>
            <p:cNvSpPr/>
            <p:nvPr/>
          </p:nvSpPr>
          <p:spPr>
            <a:xfrm>
              <a:off x="611560" y="4005064"/>
              <a:ext cx="1545628" cy="2232248"/>
            </a:xfrm>
            <a:prstGeom prst="rtTriangle">
              <a:avLst/>
            </a:prstGeom>
            <a:noFill/>
            <a:ln w="2857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53118" y="3635732"/>
              <a:ext cx="3401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Q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50298" y="6237312"/>
              <a:ext cx="3401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157188" y="6267788"/>
              <a:ext cx="322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</a:t>
              </a:r>
              <a:endParaRPr lang="cs-CZ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3751150" y="1313696"/>
            <a:ext cx="1394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pravoúhlý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trojúhelník</a:t>
            </a:r>
            <a:endParaRPr lang="cs-CZ" b="1" dirty="0">
              <a:solidFill>
                <a:srgbClr val="C00000"/>
              </a:solidFill>
            </a:endParaRPr>
          </a:p>
        </p:txBody>
      </p:sp>
      <p:grpSp>
        <p:nvGrpSpPr>
          <p:cNvPr id="44" name="Skupina 43"/>
          <p:cNvGrpSpPr/>
          <p:nvPr/>
        </p:nvGrpSpPr>
        <p:grpSpPr>
          <a:xfrm>
            <a:off x="5539874" y="4163644"/>
            <a:ext cx="2777757" cy="2073668"/>
            <a:chOff x="5539874" y="4163644"/>
            <a:chExt cx="2777757" cy="2073668"/>
          </a:xfrm>
        </p:grpSpPr>
        <p:grpSp>
          <p:nvGrpSpPr>
            <p:cNvPr id="13" name="Skupina 12"/>
            <p:cNvGrpSpPr/>
            <p:nvPr/>
          </p:nvGrpSpPr>
          <p:grpSpPr>
            <a:xfrm>
              <a:off x="5701136" y="4509120"/>
              <a:ext cx="2471263" cy="1321296"/>
              <a:chOff x="5292080" y="5157192"/>
              <a:chExt cx="1944216" cy="792088"/>
            </a:xfrm>
          </p:grpSpPr>
          <p:cxnSp>
            <p:nvCxnSpPr>
              <p:cNvPr id="8" name="Přímá spojnice 7"/>
              <p:cNvCxnSpPr/>
              <p:nvPr/>
            </p:nvCxnSpPr>
            <p:spPr>
              <a:xfrm>
                <a:off x="5292080" y="5949280"/>
                <a:ext cx="1944216" cy="0"/>
              </a:xfrm>
              <a:prstGeom prst="line">
                <a:avLst/>
              </a:prstGeom>
              <a:ln w="285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 flipV="1">
                <a:off x="5292080" y="5157192"/>
                <a:ext cx="1512168" cy="792088"/>
              </a:xfrm>
              <a:prstGeom prst="line">
                <a:avLst/>
              </a:prstGeom>
              <a:ln w="285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6804248" y="5157192"/>
                <a:ext cx="432048" cy="792088"/>
              </a:xfrm>
              <a:prstGeom prst="line">
                <a:avLst/>
              </a:prstGeom>
              <a:ln w="285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TextovéPole 22"/>
            <p:cNvSpPr txBox="1"/>
            <p:nvPr/>
          </p:nvSpPr>
          <p:spPr>
            <a:xfrm>
              <a:off x="8011137" y="586798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F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448292" y="4163644"/>
              <a:ext cx="3401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G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539874" y="5867980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E</a:t>
              </a: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3669676" y="2561128"/>
            <a:ext cx="16105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různostranný</a:t>
            </a:r>
          </a:p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trojúhelník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680617" y="3701979"/>
            <a:ext cx="16040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rovnostranný</a:t>
            </a:r>
          </a:p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trojúhelník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284935" y="697963"/>
            <a:ext cx="2543952" cy="2579519"/>
            <a:chOff x="332560" y="882629"/>
            <a:chExt cx="2543952" cy="2579519"/>
          </a:xfrm>
        </p:grpSpPr>
        <p:sp>
          <p:nvSpPr>
            <p:cNvPr id="3" name="Rovnoramenný trojúhelník 2"/>
            <p:cNvSpPr/>
            <p:nvPr/>
          </p:nvSpPr>
          <p:spPr>
            <a:xfrm>
              <a:off x="483002" y="1196752"/>
              <a:ext cx="2232248" cy="1872208"/>
            </a:xfrm>
            <a:prstGeom prst="triangle">
              <a:avLst/>
            </a:prstGeom>
            <a:noFill/>
            <a:ln w="28575"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553988" y="3092816"/>
              <a:ext cx="322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32560" y="3092816"/>
              <a:ext cx="322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437864" y="882629"/>
              <a:ext cx="322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cxnSp>
          <p:nvCxnSpPr>
            <p:cNvPr id="31" name="Přímá spojnice 30"/>
            <p:cNvCxnSpPr>
              <a:stCxn id="3" idx="0"/>
              <a:endCxn id="3" idx="3"/>
            </p:cNvCxnSpPr>
            <p:nvPr/>
          </p:nvCxnSpPr>
          <p:spPr>
            <a:xfrm>
              <a:off x="1599126" y="1196752"/>
              <a:ext cx="0" cy="187220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3" idx="2"/>
              <a:endCxn id="3" idx="5"/>
            </p:cNvCxnSpPr>
            <p:nvPr/>
          </p:nvCxnSpPr>
          <p:spPr>
            <a:xfrm flipV="1">
              <a:off x="483002" y="2132856"/>
              <a:ext cx="1674186" cy="93610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3" idx="4"/>
              <a:endCxn id="3" idx="1"/>
            </p:cNvCxnSpPr>
            <p:nvPr/>
          </p:nvCxnSpPr>
          <p:spPr>
            <a:xfrm flipH="1" flipV="1">
              <a:off x="1041064" y="2132856"/>
              <a:ext cx="1674186" cy="93610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TextovéPole 26"/>
          <p:cNvSpPr txBox="1"/>
          <p:nvPr/>
        </p:nvSpPr>
        <p:spPr>
          <a:xfrm>
            <a:off x="3680617" y="5121188"/>
            <a:ext cx="1745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rovnoramenný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trojúhelník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6183617" y="584775"/>
            <a:ext cx="2444502" cy="3307101"/>
            <a:chOff x="5480413" y="697963"/>
            <a:chExt cx="2444502" cy="3307101"/>
          </a:xfrm>
        </p:grpSpPr>
        <p:sp>
          <p:nvSpPr>
            <p:cNvPr id="4" name="Rovnoramenný trojúhelník 3"/>
            <p:cNvSpPr/>
            <p:nvPr/>
          </p:nvSpPr>
          <p:spPr>
            <a:xfrm>
              <a:off x="5521117" y="1052736"/>
              <a:ext cx="2304256" cy="2520280"/>
            </a:xfrm>
            <a:prstGeom prst="triangle">
              <a:avLst>
                <a:gd name="adj" fmla="val 51203"/>
              </a:avLst>
            </a:prstGeom>
            <a:noFill/>
            <a:ln w="28575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480413" y="3635732"/>
              <a:ext cx="322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623229" y="363573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573540" y="697963"/>
              <a:ext cx="3481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  <p:cxnSp>
          <p:nvCxnSpPr>
            <p:cNvPr id="37" name="Přímá spojnice 36"/>
            <p:cNvCxnSpPr>
              <a:stCxn id="4" idx="0"/>
              <a:endCxn id="4" idx="3"/>
            </p:cNvCxnSpPr>
            <p:nvPr/>
          </p:nvCxnSpPr>
          <p:spPr>
            <a:xfrm>
              <a:off x="6700965" y="1052736"/>
              <a:ext cx="0" cy="252028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427757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88640"/>
            <a:ext cx="57957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TROJÚHELNÍKU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850920"/>
            <a:ext cx="613341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Narýsujeme úsečku AB.</a:t>
            </a:r>
          </a:p>
          <a:p>
            <a:pPr marL="342900" indent="-342900">
              <a:buAutoNum type="arabicPeriod"/>
            </a:pPr>
            <a:r>
              <a:rPr lang="cs-CZ" dirty="0" smtClean="0"/>
              <a:t>Sestrojíme část kružnice o poloměru AC se středem A.</a:t>
            </a:r>
          </a:p>
          <a:p>
            <a:pPr marL="342900" indent="-342900">
              <a:buAutoNum type="arabicPeriod"/>
            </a:pPr>
            <a:r>
              <a:rPr lang="cs-CZ" dirty="0" smtClean="0"/>
              <a:t>Sestrojíme část kružnice o poloměru BC se středem B.</a:t>
            </a:r>
          </a:p>
          <a:p>
            <a:pPr marL="342900" indent="-342900">
              <a:buAutoNum type="arabicPeriod"/>
            </a:pPr>
            <a:r>
              <a:rPr lang="cs-CZ" dirty="0" smtClean="0"/>
              <a:t>Průsečík kružnic označíme C.</a:t>
            </a:r>
          </a:p>
          <a:p>
            <a:pPr marL="342900" indent="-342900">
              <a:buAutoNum type="arabicPeriod"/>
            </a:pPr>
            <a:r>
              <a:rPr lang="cs-CZ" dirty="0" smtClean="0"/>
              <a:t>Narýsujeme úsečky BC a AC.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5877272"/>
            <a:ext cx="4392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1745755" y="6055413"/>
            <a:ext cx="4639684" cy="385953"/>
            <a:chOff x="1745755" y="6055413"/>
            <a:chExt cx="4639684" cy="385953"/>
          </a:xfrm>
        </p:grpSpPr>
        <p:sp>
          <p:nvSpPr>
            <p:cNvPr id="6" name="TextovéPole 5"/>
            <p:cNvSpPr txBox="1"/>
            <p:nvPr/>
          </p:nvSpPr>
          <p:spPr>
            <a:xfrm>
              <a:off x="1745755" y="6055413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70929" y="6072034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</p:grpSp>
      <p:sp>
        <p:nvSpPr>
          <p:cNvPr id="9" name="Ovál 8"/>
          <p:cNvSpPr/>
          <p:nvPr/>
        </p:nvSpPr>
        <p:spPr>
          <a:xfrm>
            <a:off x="3635896" y="3501008"/>
            <a:ext cx="4667281" cy="44644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-172236" y="3501008"/>
            <a:ext cx="4652665" cy="471464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893662" y="3774464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1835696" y="4509120"/>
            <a:ext cx="2196244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031940" y="4509120"/>
            <a:ext cx="2196244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25095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88639"/>
            <a:ext cx="29434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OBVOD?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96752"/>
            <a:ext cx="9143999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Obvod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= součet délek všech stran obrazce.</a:t>
            </a:r>
          </a:p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Udává se v jednotkách délky: mm, cm, dm, m, km.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Postup při řešení úloh: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délky stran převedeme na stejné jednotky,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uděláme si náčrtek a zápis (</a:t>
            </a:r>
            <a:r>
              <a:rPr lang="cs-CZ" sz="2800" dirty="0" smtClean="0"/>
              <a:t>potřebujeme při řešení složitějších úloh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),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napíšeme vzorec,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dosadíme do vzorce,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vypočítáme,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napíšeme odpověď.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926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902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TROJÚHELNÍKU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492625" y="1083989"/>
            <a:ext cx="3426839" cy="2897526"/>
            <a:chOff x="5184842" y="3089246"/>
            <a:chExt cx="3426839" cy="2897526"/>
          </a:xfrm>
        </p:grpSpPr>
        <p:grpSp>
          <p:nvGrpSpPr>
            <p:cNvPr id="5" name="Skupina 4"/>
            <p:cNvGrpSpPr/>
            <p:nvPr/>
          </p:nvGrpSpPr>
          <p:grpSpPr>
            <a:xfrm>
              <a:off x="5184842" y="3089246"/>
              <a:ext cx="3426839" cy="2897526"/>
              <a:chOff x="5539874" y="4163644"/>
              <a:chExt cx="2720991" cy="1953314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5701136" y="4509120"/>
                <a:ext cx="2471263" cy="1321296"/>
                <a:chOff x="5292080" y="5157192"/>
                <a:chExt cx="1944216" cy="792088"/>
              </a:xfrm>
            </p:grpSpPr>
            <p:cxnSp>
              <p:nvCxnSpPr>
                <p:cNvPr id="13" name="Přímá spojnice 12"/>
                <p:cNvCxnSpPr/>
                <p:nvPr/>
              </p:nvCxnSpPr>
              <p:spPr>
                <a:xfrm>
                  <a:off x="5292080" y="5949280"/>
                  <a:ext cx="1944216" cy="0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 flipV="1">
                  <a:off x="5292080" y="5157192"/>
                  <a:ext cx="151216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6804248" y="5157192"/>
                  <a:ext cx="43204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0" name="TextovéPole 9"/>
              <p:cNvSpPr txBox="1"/>
              <p:nvPr/>
            </p:nvSpPr>
            <p:spPr>
              <a:xfrm>
                <a:off x="8011137" y="5867980"/>
                <a:ext cx="249728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7448292" y="4163644"/>
                <a:ext cx="256092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5539874" y="5867980"/>
                <a:ext cx="254820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6290140" y="4063115"/>
              <a:ext cx="3193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b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8169119" y="4061248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a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925186" y="5602965"/>
              <a:ext cx="3032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c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683568" y="436510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Obvod trojúhelníku vypočítáme </a:t>
            </a:r>
            <a:r>
              <a:rPr lang="cs-CZ" sz="2800" dirty="0">
                <a:solidFill>
                  <a:srgbClr val="7030A0"/>
                </a:solidFill>
              </a:rPr>
              <a:t>t</a:t>
            </a:r>
            <a:r>
              <a:rPr lang="cs-CZ" sz="2800" dirty="0" smtClean="0">
                <a:solidFill>
                  <a:srgbClr val="7030A0"/>
                </a:solidFill>
              </a:rPr>
              <a:t>ak, že sečteme délky jeho stran. 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42050" y="5517232"/>
            <a:ext cx="32864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o</a:t>
            </a:r>
            <a:r>
              <a:rPr lang="cs-CZ" sz="4400" dirty="0" smtClean="0">
                <a:solidFill>
                  <a:srgbClr val="FF0000"/>
                </a:solidFill>
              </a:rPr>
              <a:t> = a + b + c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071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71101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TROJÚHELNÍKU - řešení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92044" y="3062241"/>
            <a:ext cx="2438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>
                <a:solidFill>
                  <a:srgbClr val="FF0000"/>
                </a:solidFill>
              </a:rPr>
              <a:t> = a + b + c</a:t>
            </a:r>
            <a:endParaRPr lang="cs-CZ" sz="3200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575346" y="877953"/>
            <a:ext cx="2704600" cy="2153843"/>
            <a:chOff x="5184842" y="3089246"/>
            <a:chExt cx="4037742" cy="3033972"/>
          </a:xfrm>
        </p:grpSpPr>
        <p:grpSp>
          <p:nvGrpSpPr>
            <p:cNvPr id="5" name="Skupina 4"/>
            <p:cNvGrpSpPr/>
            <p:nvPr/>
          </p:nvGrpSpPr>
          <p:grpSpPr>
            <a:xfrm>
              <a:off x="5184842" y="3089246"/>
              <a:ext cx="3426839" cy="2897526"/>
              <a:chOff x="5539874" y="4163644"/>
              <a:chExt cx="2720991" cy="1953314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5701136" y="4509120"/>
                <a:ext cx="2471263" cy="1321296"/>
                <a:chOff x="5292080" y="5157192"/>
                <a:chExt cx="1944216" cy="792088"/>
              </a:xfrm>
            </p:grpSpPr>
            <p:cxnSp>
              <p:nvCxnSpPr>
                <p:cNvPr id="13" name="Přímá spojnice 12"/>
                <p:cNvCxnSpPr/>
                <p:nvPr/>
              </p:nvCxnSpPr>
              <p:spPr>
                <a:xfrm>
                  <a:off x="5292080" y="5949280"/>
                  <a:ext cx="1944216" cy="0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 flipV="1">
                  <a:off x="5292080" y="5157192"/>
                  <a:ext cx="151216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6804248" y="5157192"/>
                  <a:ext cx="43204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0" name="TextovéPole 9"/>
              <p:cNvSpPr txBox="1"/>
              <p:nvPr/>
            </p:nvSpPr>
            <p:spPr>
              <a:xfrm>
                <a:off x="8011137" y="5867980"/>
                <a:ext cx="249728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7448292" y="4163644"/>
                <a:ext cx="256092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5539874" y="5867980"/>
                <a:ext cx="254820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5871721" y="3804534"/>
              <a:ext cx="1053465" cy="5202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9 cm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8169119" y="4061248"/>
              <a:ext cx="1053465" cy="5202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7 cm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554147" y="5602965"/>
              <a:ext cx="1254490" cy="5202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10 cm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3491880" y="1567986"/>
            <a:ext cx="52565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obvod trojúhelníku, kde strana a = 7 cm, strana b = 9 cm, strana c = 10cm.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92044" y="3655529"/>
            <a:ext cx="2706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= 7 + 9 + 10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92044" y="4287529"/>
            <a:ext cx="2021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= 26 cm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5346" y="5512876"/>
            <a:ext cx="55964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Obvod trojúhelníku je 26 cm.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1385" y="3655529"/>
            <a:ext cx="11769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= 7 cm</a:t>
            </a:r>
          </a:p>
          <a:p>
            <a:r>
              <a:rPr lang="cs-CZ" dirty="0" smtClean="0"/>
              <a:t>b = 9 cm</a:t>
            </a:r>
          </a:p>
          <a:p>
            <a:r>
              <a:rPr lang="cs-CZ" dirty="0" smtClean="0"/>
              <a:t>c = 10 cm</a:t>
            </a:r>
          </a:p>
          <a:p>
            <a:r>
              <a:rPr lang="cs-CZ" dirty="0" smtClean="0"/>
              <a:t>o =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952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" grpId="0"/>
      <p:bldP spid="19" grpId="0"/>
      <p:bldP spid="20" grpId="0"/>
      <p:bldP spid="21" grpId="0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737" y="163104"/>
            <a:ext cx="19127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ČTVEREC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4094" y="4725144"/>
            <a:ext cx="876750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Má čtyři stejně dlouhé strany.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Vedlejší strany jsou na sebe kolmé.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Ú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hlopříčky svírají pravý úhel, navzájem se půlí.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Průsečík úhlopříček je středem kružnice vepsané a opsané.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Má čtyři osy souměrnosti.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675950" y="76108"/>
            <a:ext cx="8169130" cy="3430165"/>
            <a:chOff x="539552" y="535737"/>
            <a:chExt cx="8169130" cy="3430165"/>
          </a:xfrm>
        </p:grpSpPr>
        <p:grpSp>
          <p:nvGrpSpPr>
            <p:cNvPr id="27" name="Skupina 26"/>
            <p:cNvGrpSpPr/>
            <p:nvPr/>
          </p:nvGrpSpPr>
          <p:grpSpPr>
            <a:xfrm>
              <a:off x="2794723" y="535737"/>
              <a:ext cx="3339145" cy="3430165"/>
              <a:chOff x="3154638" y="564930"/>
              <a:chExt cx="3339145" cy="3430165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3154638" y="564930"/>
                <a:ext cx="3339145" cy="3430165"/>
                <a:chOff x="585778" y="971436"/>
                <a:chExt cx="2919379" cy="2985897"/>
              </a:xfrm>
            </p:grpSpPr>
            <p:sp>
              <p:nvSpPr>
                <p:cNvPr id="3" name="Obdélník 2"/>
                <p:cNvSpPr/>
                <p:nvPr/>
              </p:nvSpPr>
              <p:spPr>
                <a:xfrm>
                  <a:off x="899592" y="1340768"/>
                  <a:ext cx="2304256" cy="2160240"/>
                </a:xfrm>
                <a:prstGeom prst="rect">
                  <a:avLst/>
                </a:prstGeom>
                <a:noFill/>
                <a:ln w="38100"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" name="TextovéPole 3"/>
                <p:cNvSpPr txBox="1"/>
                <p:nvPr/>
              </p:nvSpPr>
              <p:spPr>
                <a:xfrm>
                  <a:off x="746239" y="3563561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/>
                    <a:t>A</a:t>
                  </a:r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3023774" y="3575944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B</a:t>
                  </a:r>
                  <a:endParaRPr lang="cs-CZ" dirty="0"/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3023774" y="971436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C</a:t>
                  </a:r>
                  <a:endParaRPr lang="cs-CZ" dirty="0"/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739131" y="983493"/>
                  <a:ext cx="32573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D</a:t>
                  </a:r>
                  <a:endParaRPr lang="cs-CZ" dirty="0"/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1891259" y="3588001"/>
                  <a:ext cx="306494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a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9" name="TextovéPole 8"/>
                <p:cNvSpPr txBox="1"/>
                <p:nvPr/>
              </p:nvSpPr>
              <p:spPr>
                <a:xfrm>
                  <a:off x="3184235" y="2071438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b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10" name="TextovéPole 9"/>
                <p:cNvSpPr txBox="1"/>
                <p:nvPr/>
              </p:nvSpPr>
              <p:spPr>
                <a:xfrm>
                  <a:off x="1891259" y="983493"/>
                  <a:ext cx="29848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c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11" name="TextovéPole 10"/>
                <p:cNvSpPr txBox="1"/>
                <p:nvPr/>
              </p:nvSpPr>
              <p:spPr>
                <a:xfrm>
                  <a:off x="585778" y="2071438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d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</p:grpSp>
          <p:cxnSp>
            <p:nvCxnSpPr>
              <p:cNvPr id="15" name="Přímá spojnice 14"/>
              <p:cNvCxnSpPr/>
              <p:nvPr/>
            </p:nvCxnSpPr>
            <p:spPr>
              <a:xfrm flipH="1">
                <a:off x="3513574" y="989214"/>
                <a:ext cx="2613143" cy="2481659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3513574" y="1003065"/>
                <a:ext cx="2635576" cy="2467808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>
                <a:endCxn id="8" idx="0"/>
              </p:cNvCxnSpPr>
              <p:nvPr/>
            </p:nvCxnSpPr>
            <p:spPr>
              <a:xfrm>
                <a:off x="4818527" y="812862"/>
                <a:ext cx="4584" cy="2757949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V="1">
                <a:off x="3377588" y="2230042"/>
                <a:ext cx="2994512" cy="1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TextovéPole 27"/>
            <p:cNvSpPr txBox="1"/>
            <p:nvPr/>
          </p:nvSpPr>
          <p:spPr>
            <a:xfrm>
              <a:off x="539552" y="1484784"/>
              <a:ext cx="12570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ú</a:t>
              </a:r>
              <a:r>
                <a:rPr lang="cs-CZ" dirty="0" smtClean="0"/>
                <a:t>hlopříčky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840863" y="1867291"/>
              <a:ext cx="18678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osy souměrnosti</a:t>
              </a:r>
              <a:endParaRPr lang="cs-CZ" dirty="0"/>
            </a:p>
          </p:txBody>
        </p:sp>
        <p:cxnSp>
          <p:nvCxnSpPr>
            <p:cNvPr id="31" name="Přímá spojnice 30"/>
            <p:cNvCxnSpPr>
              <a:endCxn id="28" idx="3"/>
            </p:cNvCxnSpPr>
            <p:nvPr/>
          </p:nvCxnSpPr>
          <p:spPr>
            <a:xfrm flipH="1">
              <a:off x="1796627" y="1484784"/>
              <a:ext cx="1911279" cy="1846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28" idx="3"/>
            </p:cNvCxnSpPr>
            <p:nvPr/>
          </p:nvCxnSpPr>
          <p:spPr>
            <a:xfrm>
              <a:off x="1796627" y="1669450"/>
              <a:ext cx="2055293" cy="100811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29" idx="1"/>
            </p:cNvCxnSpPr>
            <p:nvPr/>
          </p:nvCxnSpPr>
          <p:spPr>
            <a:xfrm flipH="1" flipV="1">
              <a:off x="4514929" y="1340768"/>
              <a:ext cx="2325934" cy="71118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>
              <a:stCxn id="29" idx="1"/>
            </p:cNvCxnSpPr>
            <p:nvPr/>
          </p:nvCxnSpPr>
          <p:spPr>
            <a:xfrm flipH="1">
              <a:off x="5292080" y="2051957"/>
              <a:ext cx="1548783" cy="17173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stCxn id="29" idx="1"/>
            </p:cNvCxnSpPr>
            <p:nvPr/>
          </p:nvCxnSpPr>
          <p:spPr>
            <a:xfrm flipH="1" flipV="1">
              <a:off x="5436096" y="1340768"/>
              <a:ext cx="1404767" cy="71118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>
              <a:stCxn id="29" idx="1"/>
            </p:cNvCxnSpPr>
            <p:nvPr/>
          </p:nvCxnSpPr>
          <p:spPr>
            <a:xfrm flipH="1">
              <a:off x="5148064" y="2051957"/>
              <a:ext cx="1692799" cy="62560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TextovéPole 43"/>
          <p:cNvSpPr txBox="1"/>
          <p:nvPr/>
        </p:nvSpPr>
        <p:spPr>
          <a:xfrm>
            <a:off x="200306" y="3591192"/>
            <a:ext cx="3401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Vrcholy: A, B, C, D.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000632" y="3492422"/>
            <a:ext cx="409862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Strany: AB, BC, CD, DA,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nebo    a, b, c, d.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594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7219" y="163104"/>
            <a:ext cx="2084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OBDÉLNÍK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0332" y="4653136"/>
            <a:ext cx="87072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Protější strany jsou rovnoběžné a stejně dlouhé.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Sousední strany jsou na sebe kolmé.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Ú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hlopříčky nesvírají pravý úhel, navzájem se půlí.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Průsečík úhlopříček je středem kružnice opsané.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Má dvě osy souměrnosti.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75950" y="202959"/>
            <a:ext cx="8169130" cy="3430165"/>
            <a:chOff x="539552" y="535737"/>
            <a:chExt cx="8169130" cy="3430165"/>
          </a:xfrm>
        </p:grpSpPr>
        <p:grpSp>
          <p:nvGrpSpPr>
            <p:cNvPr id="27" name="Skupina 26"/>
            <p:cNvGrpSpPr/>
            <p:nvPr/>
          </p:nvGrpSpPr>
          <p:grpSpPr>
            <a:xfrm>
              <a:off x="1907705" y="535737"/>
              <a:ext cx="4226164" cy="3430165"/>
              <a:chOff x="3154638" y="564930"/>
              <a:chExt cx="3339145" cy="3430165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3154638" y="564930"/>
                <a:ext cx="3339145" cy="3430165"/>
                <a:chOff x="585778" y="971436"/>
                <a:chExt cx="2919379" cy="2985897"/>
              </a:xfrm>
            </p:grpSpPr>
            <p:sp>
              <p:nvSpPr>
                <p:cNvPr id="3" name="Obdélník 2"/>
                <p:cNvSpPr/>
                <p:nvPr/>
              </p:nvSpPr>
              <p:spPr>
                <a:xfrm>
                  <a:off x="899592" y="1340768"/>
                  <a:ext cx="2304256" cy="2160240"/>
                </a:xfrm>
                <a:prstGeom prst="rect">
                  <a:avLst/>
                </a:prstGeom>
                <a:noFill/>
                <a:ln w="38100"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" name="TextovéPole 3"/>
                <p:cNvSpPr txBox="1"/>
                <p:nvPr/>
              </p:nvSpPr>
              <p:spPr>
                <a:xfrm>
                  <a:off x="746239" y="3563561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/>
                    <a:t>A</a:t>
                  </a:r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3023774" y="3575944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B</a:t>
                  </a:r>
                  <a:endParaRPr lang="cs-CZ" dirty="0"/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3023774" y="971436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C</a:t>
                  </a:r>
                  <a:endParaRPr lang="cs-CZ" dirty="0"/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739131" y="983493"/>
                  <a:ext cx="32573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D</a:t>
                  </a:r>
                  <a:endParaRPr lang="cs-CZ" dirty="0"/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1891259" y="3588001"/>
                  <a:ext cx="306494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a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9" name="TextovéPole 8"/>
                <p:cNvSpPr txBox="1"/>
                <p:nvPr/>
              </p:nvSpPr>
              <p:spPr>
                <a:xfrm>
                  <a:off x="3184235" y="2071438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b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10" name="TextovéPole 9"/>
                <p:cNvSpPr txBox="1"/>
                <p:nvPr/>
              </p:nvSpPr>
              <p:spPr>
                <a:xfrm>
                  <a:off x="1891259" y="983493"/>
                  <a:ext cx="29848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c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11" name="TextovéPole 10"/>
                <p:cNvSpPr txBox="1"/>
                <p:nvPr/>
              </p:nvSpPr>
              <p:spPr>
                <a:xfrm>
                  <a:off x="585778" y="2071438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d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</p:grpSp>
          <p:cxnSp>
            <p:nvCxnSpPr>
              <p:cNvPr id="15" name="Přímá spojnice 14"/>
              <p:cNvCxnSpPr/>
              <p:nvPr/>
            </p:nvCxnSpPr>
            <p:spPr>
              <a:xfrm flipH="1">
                <a:off x="3513574" y="989214"/>
                <a:ext cx="2613143" cy="2481659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3513574" y="1003065"/>
                <a:ext cx="2635576" cy="2467808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>
                <a:endCxn id="8" idx="0"/>
              </p:cNvCxnSpPr>
              <p:nvPr/>
            </p:nvCxnSpPr>
            <p:spPr>
              <a:xfrm>
                <a:off x="4818527" y="812862"/>
                <a:ext cx="4584" cy="2757949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V="1">
                <a:off x="3377588" y="2230042"/>
                <a:ext cx="2994512" cy="1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TextovéPole 27"/>
            <p:cNvSpPr txBox="1"/>
            <p:nvPr/>
          </p:nvSpPr>
          <p:spPr>
            <a:xfrm>
              <a:off x="539552" y="1484784"/>
              <a:ext cx="12570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uhlopříčky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840863" y="1867291"/>
              <a:ext cx="18678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osy souměrnosti</a:t>
              </a:r>
              <a:endParaRPr lang="cs-CZ" dirty="0"/>
            </a:p>
          </p:txBody>
        </p:sp>
        <p:cxnSp>
          <p:nvCxnSpPr>
            <p:cNvPr id="31" name="Přímá spojnice 30"/>
            <p:cNvCxnSpPr>
              <a:endCxn id="28" idx="3"/>
            </p:cNvCxnSpPr>
            <p:nvPr/>
          </p:nvCxnSpPr>
          <p:spPr>
            <a:xfrm flipH="1">
              <a:off x="1796627" y="1577117"/>
              <a:ext cx="1263205" cy="9233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28" idx="3"/>
            </p:cNvCxnSpPr>
            <p:nvPr/>
          </p:nvCxnSpPr>
          <p:spPr>
            <a:xfrm>
              <a:off x="1796627" y="1669450"/>
              <a:ext cx="1623245" cy="89545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4029838" y="1623283"/>
              <a:ext cx="2811025" cy="42867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endCxn id="29" idx="1"/>
            </p:cNvCxnSpPr>
            <p:nvPr/>
          </p:nvCxnSpPr>
          <p:spPr>
            <a:xfrm flipV="1">
              <a:off x="5004048" y="2051957"/>
              <a:ext cx="1836815" cy="14889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232399" y="3707865"/>
            <a:ext cx="3401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Vrcholy: A, B, C, D.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000632" y="3492422"/>
            <a:ext cx="409862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Strany: AB, BC, CD, DA,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nebo    a, b, c, d.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382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3376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ČTVERCE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36510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Obvod čtverce vypočítáme </a:t>
            </a:r>
            <a:r>
              <a:rPr lang="cs-CZ" sz="2800" dirty="0">
                <a:solidFill>
                  <a:srgbClr val="7030A0"/>
                </a:solidFill>
              </a:rPr>
              <a:t>t</a:t>
            </a:r>
            <a:r>
              <a:rPr lang="cs-CZ" sz="2800" dirty="0" smtClean="0">
                <a:solidFill>
                  <a:srgbClr val="7030A0"/>
                </a:solidFill>
              </a:rPr>
              <a:t>ak, že sečteme délky jeho stran. 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42050" y="5517232"/>
            <a:ext cx="23391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o</a:t>
            </a:r>
            <a:r>
              <a:rPr lang="cs-CZ" sz="4400" dirty="0" smtClean="0">
                <a:solidFill>
                  <a:srgbClr val="FF0000"/>
                </a:solidFill>
              </a:rPr>
              <a:t> = 4 x a</a:t>
            </a:r>
            <a:endParaRPr lang="cs-CZ" sz="4400" dirty="0">
              <a:solidFill>
                <a:srgbClr val="FF0000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1116806" y="798685"/>
            <a:ext cx="3155612" cy="3218023"/>
            <a:chOff x="585778" y="971436"/>
            <a:chExt cx="2919379" cy="2985897"/>
          </a:xfrm>
        </p:grpSpPr>
        <p:sp>
          <p:nvSpPr>
            <p:cNvPr id="33" name="Obdélník 32"/>
            <p:cNvSpPr/>
            <p:nvPr/>
          </p:nvSpPr>
          <p:spPr>
            <a:xfrm>
              <a:off x="899592" y="1340768"/>
              <a:ext cx="2304256" cy="2160240"/>
            </a:xfrm>
            <a:prstGeom prst="rect">
              <a:avLst/>
            </a:prstGeom>
            <a:noFill/>
            <a:ln w="381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746239" y="3563561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023774" y="3575944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023774" y="971436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39131" y="983493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891259" y="3588001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184235" y="2071438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b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891259" y="983493"/>
              <a:ext cx="2984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c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585778" y="2071438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d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181152" y="1295182"/>
            <a:ext cx="2159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a = b = c = d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42" name="Šipka dolů 41"/>
          <p:cNvSpPr/>
          <p:nvPr/>
        </p:nvSpPr>
        <p:spPr>
          <a:xfrm>
            <a:off x="6156176" y="1984202"/>
            <a:ext cx="360040" cy="65271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5755061" y="3040921"/>
            <a:ext cx="11160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4 x a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275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38074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OBDÉLNÍKA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36510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Obvod obdélníka vypočítáme </a:t>
            </a:r>
            <a:r>
              <a:rPr lang="cs-CZ" sz="2800" dirty="0">
                <a:solidFill>
                  <a:srgbClr val="7030A0"/>
                </a:solidFill>
              </a:rPr>
              <a:t>t</a:t>
            </a:r>
            <a:r>
              <a:rPr lang="cs-CZ" sz="2800" dirty="0" smtClean="0">
                <a:solidFill>
                  <a:srgbClr val="7030A0"/>
                </a:solidFill>
              </a:rPr>
              <a:t>ak, že sečteme délky jeho stran. 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42050" y="5517232"/>
            <a:ext cx="37032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o</a:t>
            </a:r>
            <a:r>
              <a:rPr lang="cs-CZ" sz="4400" dirty="0" smtClean="0">
                <a:solidFill>
                  <a:srgbClr val="FF0000"/>
                </a:solidFill>
              </a:rPr>
              <a:t> = 2 x (a + b)</a:t>
            </a:r>
            <a:endParaRPr lang="cs-CZ" sz="4400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36677" y="798685"/>
            <a:ext cx="3956941" cy="3249729"/>
            <a:chOff x="336677" y="798685"/>
            <a:chExt cx="3956941" cy="3249729"/>
          </a:xfrm>
        </p:grpSpPr>
        <p:sp>
          <p:nvSpPr>
            <p:cNvPr id="33" name="Obdélník 32"/>
            <p:cNvSpPr/>
            <p:nvPr/>
          </p:nvSpPr>
          <p:spPr>
            <a:xfrm>
              <a:off x="683568" y="1196729"/>
              <a:ext cx="3263159" cy="2328179"/>
            </a:xfrm>
            <a:prstGeom prst="rect">
              <a:avLst/>
            </a:prstGeom>
            <a:noFill/>
            <a:ln w="381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9409" y="3650370"/>
              <a:ext cx="346891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752082" y="3605670"/>
              <a:ext cx="346891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752082" y="798685"/>
              <a:ext cx="346891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32257" y="811679"/>
              <a:ext cx="352088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2196630" y="3618664"/>
              <a:ext cx="331295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946727" y="2050267"/>
              <a:ext cx="346891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b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153830" y="811679"/>
              <a:ext cx="322633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c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36677" y="2050267"/>
              <a:ext cx="346891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d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181152" y="1295182"/>
            <a:ext cx="106150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a = c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b = d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213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197171"/>
            <a:ext cx="14670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746480" y="1052736"/>
                <a:ext cx="7992888" cy="61863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Obsah</a:t>
                </a:r>
                <a:r>
                  <a:rPr lang="cs-CZ" sz="2800" dirty="0" smtClean="0"/>
                  <a:t> 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–</a:t>
                </a:r>
                <a:r>
                  <a:rPr lang="cs-CZ" sz="2800" dirty="0" smtClean="0">
                    <a:solidFill>
                      <a:srgbClr val="7030A0"/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neboli plochu vypočítáme, když vynásobíme dvě sousední strany.</a:t>
                </a:r>
              </a:p>
              <a:p>
                <a:endParaRPr lang="cs-CZ" sz="2800" dirty="0">
                  <a:solidFill>
                    <a:srgbClr val="7030A0"/>
                  </a:solidFill>
                </a:endParaRPr>
              </a:p>
              <a:p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Obsah</a:t>
                </a:r>
                <a:r>
                  <a:rPr lang="cs-CZ" sz="2800" dirty="0" smtClean="0">
                    <a:solidFill>
                      <a:srgbClr val="7030A0"/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udáváme v jednotkách obsahu: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𝑚𝑚</m:t>
                        </m:r>
                      </m:e>
                      <m:sup>
                        <m:r>
                          <a:rPr lang="cs-CZ" sz="28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</a:t>
                </a:r>
                <a:r>
                  <a:rPr lang="cs-CZ" sz="2800" dirty="0">
                    <a:solidFill>
                      <a:schemeClr val="accent6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</a:t>
                </a:r>
                <a:r>
                  <a:rPr lang="cs-CZ" sz="2800" dirty="0">
                    <a:solidFill>
                      <a:schemeClr val="accent6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𝑑</m:t>
                        </m:r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 </a:t>
                </a:r>
                <a:r>
                  <a:rPr lang="cs-CZ" sz="2800" i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a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 </a:t>
                </a:r>
                <a:r>
                  <a:rPr lang="cs-CZ" sz="2800" i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ha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𝑘</m:t>
                        </m:r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0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accent6">
                      <a:lumMod val="75000"/>
                    </a:schemeClr>
                  </a:solidFill>
                </a:endParaRPr>
              </a:p>
              <a:p>
                <a:endParaRPr lang="cs-CZ" sz="2800" dirty="0" smtClean="0">
                  <a:solidFill>
                    <a:schemeClr val="accent6">
                      <a:lumMod val="75000"/>
                    </a:schemeClr>
                  </a:solidFill>
                </a:endParaRPr>
              </a:p>
              <a:p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Řešení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 :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převedeme délky stran na stejné jednotky,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uděláme si zápis a náčrtek,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napíšeme vzorec,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dosadíme do vzorce,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vypočítáme,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napíšeme odpověď.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endParaRPr lang="cs-CZ" sz="28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80" y="1052736"/>
                <a:ext cx="7992888" cy="618630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905" t="-12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16999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3318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ČTVERCE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46494" y="4166476"/>
            <a:ext cx="2307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S</a:t>
            </a:r>
            <a:r>
              <a:rPr lang="cs-CZ" sz="4400" dirty="0" smtClean="0">
                <a:solidFill>
                  <a:srgbClr val="FF0000"/>
                </a:solidFill>
              </a:rPr>
              <a:t> = a x b</a:t>
            </a:r>
            <a:endParaRPr lang="cs-CZ" sz="4400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116806" y="773415"/>
            <a:ext cx="2231058" cy="2267507"/>
            <a:chOff x="1116806" y="773415"/>
            <a:chExt cx="2231058" cy="2267507"/>
          </a:xfrm>
        </p:grpSpPr>
        <p:sp>
          <p:nvSpPr>
            <p:cNvPr id="33" name="Obdélník 32"/>
            <p:cNvSpPr/>
            <p:nvPr/>
          </p:nvSpPr>
          <p:spPr>
            <a:xfrm>
              <a:off x="1356630" y="1076033"/>
              <a:ext cx="1760967" cy="1622215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381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239434" y="2745222"/>
              <a:ext cx="245256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979980" y="2754521"/>
              <a:ext cx="245256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979980" y="798686"/>
              <a:ext cx="245256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234002" y="807740"/>
              <a:ext cx="248931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2114485" y="2763575"/>
              <a:ext cx="234230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102608" y="1624724"/>
              <a:ext cx="245256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b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114485" y="773415"/>
              <a:ext cx="228105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c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116806" y="1624724"/>
              <a:ext cx="245256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d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30935" y="3199922"/>
            <a:ext cx="3783495" cy="2532604"/>
            <a:chOff x="430935" y="3199922"/>
            <a:chExt cx="3783495" cy="2532604"/>
          </a:xfrm>
        </p:grpSpPr>
        <p:sp>
          <p:nvSpPr>
            <p:cNvPr id="19" name="Obdélník 18"/>
            <p:cNvSpPr/>
            <p:nvPr/>
          </p:nvSpPr>
          <p:spPr>
            <a:xfrm>
              <a:off x="762621" y="3627177"/>
              <a:ext cx="3120124" cy="1718854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 w="381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91712" y="5438657"/>
              <a:ext cx="331686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696631" y="5405656"/>
              <a:ext cx="331686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96631" y="3333308"/>
              <a:ext cx="331686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13559" y="3342901"/>
              <a:ext cx="336655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209360" y="5415249"/>
              <a:ext cx="316773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882744" y="4257329"/>
              <a:ext cx="331686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b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167055" y="3199922"/>
              <a:ext cx="308491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c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30935" y="4257329"/>
              <a:ext cx="331686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d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5146494" y="1502419"/>
            <a:ext cx="2307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S</a:t>
            </a:r>
            <a:r>
              <a:rPr lang="cs-CZ" sz="4400" dirty="0" smtClean="0">
                <a:solidFill>
                  <a:srgbClr val="FF0000"/>
                </a:solidFill>
              </a:rPr>
              <a:t> = a x a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999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88640"/>
            <a:ext cx="7015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ČTVERCE, OBDÉLNÍKA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4695" y="620688"/>
            <a:ext cx="82809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Narýsujeme úsečku AB.</a:t>
            </a:r>
          </a:p>
          <a:p>
            <a:pPr marL="342900" indent="-342900">
              <a:buAutoNum type="arabicPeriod"/>
            </a:pPr>
            <a:r>
              <a:rPr lang="cs-CZ" dirty="0" smtClean="0"/>
              <a:t>Bodem A vedeme polopřímku AO kolmou k úsečce AB.</a:t>
            </a:r>
          </a:p>
          <a:p>
            <a:pPr marL="342900" indent="-342900">
              <a:buAutoNum type="arabicPeriod"/>
            </a:pPr>
            <a:r>
              <a:rPr lang="cs-CZ" dirty="0" smtClean="0"/>
              <a:t>Bodem B vedeme polopřímku BP kolmou k úsečce AB.</a:t>
            </a:r>
          </a:p>
          <a:p>
            <a:pPr marL="342900" indent="-342900">
              <a:buAutoNum type="arabicPeriod"/>
            </a:pPr>
            <a:r>
              <a:rPr lang="cs-CZ" dirty="0" smtClean="0"/>
              <a:t>V bodě A sestrojíme kružnici k se středem A o poloměru AD a její průsečík s polopřímkou AO označíme D.</a:t>
            </a:r>
          </a:p>
          <a:p>
            <a:pPr marL="342900" indent="-342900">
              <a:buAutoNum type="arabicPeriod"/>
            </a:pPr>
            <a:r>
              <a:rPr lang="cs-CZ" dirty="0" smtClean="0"/>
              <a:t>V bodě B sestrojíme kružnici k se středem B o poloměru BC a její průsečík s polopřímkou BP označíme C.</a:t>
            </a:r>
          </a:p>
          <a:p>
            <a:pPr marL="342900" indent="-342900">
              <a:buAutoNum type="arabicPeriod"/>
            </a:pPr>
            <a:r>
              <a:rPr lang="cs-CZ" dirty="0" smtClean="0"/>
              <a:t>Bod C a D spojíme přímkou.</a:t>
            </a:r>
          </a:p>
          <a:p>
            <a:pPr marL="342900" indent="-342900">
              <a:buAutoNum type="arabicPeriod"/>
            </a:pPr>
            <a:r>
              <a:rPr lang="cs-CZ" dirty="0" smtClean="0"/>
              <a:t>Tlustou čarou vytáhneme čtverec (obdélník).</a:t>
            </a:r>
            <a:endParaRPr lang="cs-CZ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1472103" y="6328676"/>
            <a:ext cx="5855783" cy="401782"/>
            <a:chOff x="1472103" y="6328676"/>
            <a:chExt cx="5855783" cy="401782"/>
          </a:xfrm>
        </p:grpSpPr>
        <p:cxnSp>
          <p:nvCxnSpPr>
            <p:cNvPr id="5" name="Přímá spojnice 4"/>
            <p:cNvCxnSpPr/>
            <p:nvPr/>
          </p:nvCxnSpPr>
          <p:spPr>
            <a:xfrm flipV="1">
              <a:off x="1786983" y="6328676"/>
              <a:ext cx="5231431" cy="3245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1472103" y="6361126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099182" y="6361126"/>
              <a:ext cx="2287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</p:grpSp>
      <p:cxnSp>
        <p:nvCxnSpPr>
          <p:cNvPr id="10" name="Přímá spojnice 9"/>
          <p:cNvCxnSpPr/>
          <p:nvPr/>
        </p:nvCxnSpPr>
        <p:spPr>
          <a:xfrm flipV="1">
            <a:off x="1754890" y="3717032"/>
            <a:ext cx="0" cy="26440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Skupina 36"/>
          <p:cNvGrpSpPr/>
          <p:nvPr/>
        </p:nvGrpSpPr>
        <p:grpSpPr>
          <a:xfrm>
            <a:off x="1356721" y="3568243"/>
            <a:ext cx="582178" cy="369332"/>
            <a:chOff x="1356721" y="3568243"/>
            <a:chExt cx="582178" cy="369332"/>
          </a:xfrm>
        </p:grpSpPr>
        <p:cxnSp>
          <p:nvCxnSpPr>
            <p:cNvPr id="12" name="Přímá spojnice 11"/>
            <p:cNvCxnSpPr/>
            <p:nvPr/>
          </p:nvCxnSpPr>
          <p:spPr>
            <a:xfrm>
              <a:off x="1763688" y="3861048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1617977" y="3861048"/>
              <a:ext cx="32092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1356721" y="3568243"/>
              <a:ext cx="3401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</p:grpSp>
      <p:cxnSp>
        <p:nvCxnSpPr>
          <p:cNvPr id="19" name="Přímá spojnice 18"/>
          <p:cNvCxnSpPr/>
          <p:nvPr/>
        </p:nvCxnSpPr>
        <p:spPr>
          <a:xfrm flipH="1" flipV="1">
            <a:off x="7021391" y="3700327"/>
            <a:ext cx="6342" cy="26283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Skupina 35"/>
          <p:cNvGrpSpPr/>
          <p:nvPr/>
        </p:nvGrpSpPr>
        <p:grpSpPr>
          <a:xfrm>
            <a:off x="6875138" y="3579867"/>
            <a:ext cx="765654" cy="369332"/>
            <a:chOff x="6875138" y="3579867"/>
            <a:chExt cx="765654" cy="369332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6875138" y="3861048"/>
              <a:ext cx="31451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>
              <a:off x="7327886" y="357986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</a:t>
              </a:r>
              <a:endParaRPr lang="cs-CZ" dirty="0"/>
            </a:p>
          </p:txBody>
        </p:sp>
      </p:grpSp>
      <p:sp>
        <p:nvSpPr>
          <p:cNvPr id="23" name="Ovál 22"/>
          <p:cNvSpPr/>
          <p:nvPr/>
        </p:nvSpPr>
        <p:spPr>
          <a:xfrm>
            <a:off x="230266" y="4795853"/>
            <a:ext cx="3096344" cy="30361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461253" y="447628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5476390" y="4795852"/>
            <a:ext cx="3096344" cy="300660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121120" y="4413519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1778438" y="4782206"/>
            <a:ext cx="5249295" cy="6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9126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3" grpId="0" animBg="1"/>
      <p:bldP spid="24" grpId="0"/>
      <p:bldP spid="25" grpId="0" animBg="1"/>
      <p:bldP spid="2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971600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algn="ctr"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37295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000"/>
    </mc:Choice>
    <mc:Fallback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318</TotalTime>
  <Words>910</Words>
  <Application>Microsoft Office PowerPoint</Application>
  <PresentationFormat>Předvádění na obrazovce (4:3)</PresentationFormat>
  <Paragraphs>257</Paragraphs>
  <Slides>22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Aerodynamika</vt:lpstr>
      <vt:lpstr>VY_32_INOVACE_13_ Geometrické útvary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útvary</dc:title>
  <dc:creator>Hanka</dc:creator>
  <cp:lastModifiedBy>Dum</cp:lastModifiedBy>
  <cp:revision>46</cp:revision>
  <dcterms:created xsi:type="dcterms:W3CDTF">2011-09-11T16:12:11Z</dcterms:created>
  <dcterms:modified xsi:type="dcterms:W3CDTF">2014-07-27T12:38:02Z</dcterms:modified>
</cp:coreProperties>
</file>