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6" r:id="rId3"/>
    <p:sldId id="257" r:id="rId4"/>
    <p:sldId id="263" r:id="rId5"/>
    <p:sldId id="260" r:id="rId6"/>
    <p:sldId id="261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779" autoAdjust="0"/>
    <p:restoredTop sz="9466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trida-u-mufa.webnode.cz/news/basnicky-k-recitaci/?utm_source=copy&amp;utm_medium=paste&amp;utm_campaign=copypaste&amp;utm_content=http://trida-u-mufa.webnode.cz/news/basnicky-k-recitaci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770" y="260648"/>
            <a:ext cx="7128792" cy="1382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4405518"/>
              </p:ext>
            </p:extLst>
          </p:nvPr>
        </p:nvGraphicFramePr>
        <p:xfrm>
          <a:off x="251520" y="1916832"/>
          <a:ext cx="8712968" cy="4514061"/>
        </p:xfrm>
        <a:graphic>
          <a:graphicData uri="http://schemas.openxmlformats.org/drawingml/2006/table">
            <a:tbl>
              <a:tblPr/>
              <a:tblGrid>
                <a:gridCol w="2154226"/>
                <a:gridCol w="6558742"/>
              </a:tblGrid>
              <a:tr h="54425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425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Obyčejné věci  v české básni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_2_34_ČJ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2. 6. 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425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 slova protikladná a příbuzná, abecedu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4220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ÓDA NA LELKY</a:t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12800" dirty="0" smtClean="0"/>
              <a:t>Emanuel </a:t>
            </a:r>
            <a:r>
              <a:rPr lang="cs-CZ" sz="12800" dirty="0" err="1" smtClean="0"/>
              <a:t>Frynta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Picture 14" descr="C:\Users\adlet_000.NTB1213_3\AppData\Local\Microsoft\Windows\INetCache\IE\A6J6MBRA\MC9000889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692696"/>
            <a:ext cx="2522189" cy="25132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483768" y="152400"/>
            <a:ext cx="5745832" cy="4682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Pozorně si přečti báseň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99592" y="260648"/>
            <a:ext cx="5472608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Kromě paní učitelky</a:t>
            </a:r>
            <a:br>
              <a:rPr lang="cs-CZ" sz="2000" dirty="0" smtClean="0"/>
            </a:br>
            <a:r>
              <a:rPr lang="cs-CZ" sz="2000" dirty="0" smtClean="0"/>
              <a:t>celá třída chytá lelky,</a:t>
            </a:r>
            <a:br>
              <a:rPr lang="cs-CZ" sz="2000" dirty="0" smtClean="0"/>
            </a:br>
            <a:r>
              <a:rPr lang="cs-CZ" sz="2000" dirty="0" smtClean="0"/>
              <a:t>tlustý, tenký, malý, velký,</a:t>
            </a:r>
            <a:br>
              <a:rPr lang="cs-CZ" sz="2000" dirty="0" smtClean="0"/>
            </a:br>
            <a:r>
              <a:rPr lang="cs-CZ" sz="2000" dirty="0" smtClean="0"/>
              <a:t>sedí jako přišití,</a:t>
            </a:r>
            <a:br>
              <a:rPr lang="cs-CZ" sz="2000" dirty="0" smtClean="0"/>
            </a:br>
            <a:r>
              <a:rPr lang="cs-CZ" sz="2000" dirty="0" smtClean="0"/>
              <a:t>hledí něco chytiti.</a:t>
            </a:r>
            <a:br>
              <a:rPr lang="cs-CZ" sz="2000" dirty="0" smtClean="0"/>
            </a:br>
            <a:r>
              <a:rPr lang="cs-CZ" sz="2000" dirty="0" smtClean="0"/>
              <a:t>Už je lelků plná třída,</a:t>
            </a:r>
            <a:br>
              <a:rPr lang="cs-CZ" sz="2000" dirty="0" smtClean="0"/>
            </a:br>
            <a:r>
              <a:rPr lang="cs-CZ" sz="2000" dirty="0" smtClean="0"/>
              <a:t>okna, skříně, stůl i křída,</a:t>
            </a:r>
            <a:br>
              <a:rPr lang="cs-CZ" sz="2000" dirty="0" smtClean="0"/>
            </a:br>
            <a:r>
              <a:rPr lang="cs-CZ" sz="2000" dirty="0" smtClean="0"/>
              <a:t>nadarmo se nepovídá,</a:t>
            </a:r>
            <a:br>
              <a:rPr lang="cs-CZ" sz="2000" dirty="0" smtClean="0"/>
            </a:br>
            <a:r>
              <a:rPr lang="cs-CZ" sz="2000" dirty="0" smtClean="0"/>
              <a:t>že se dílo podaří,</a:t>
            </a:r>
            <a:br>
              <a:rPr lang="cs-CZ" sz="2000" dirty="0" smtClean="0"/>
            </a:br>
            <a:r>
              <a:rPr lang="cs-CZ" sz="2000" dirty="0" smtClean="0"/>
              <a:t>když se ruka k ruce přidá.</a:t>
            </a:r>
            <a:br>
              <a:rPr lang="cs-CZ" sz="2000" dirty="0" smtClean="0"/>
            </a:br>
            <a:r>
              <a:rPr lang="cs-CZ" sz="2000" dirty="0" smtClean="0"/>
              <a:t>Někdy se to vydaří.</a:t>
            </a:r>
            <a:br>
              <a:rPr lang="cs-CZ" sz="2000" dirty="0" smtClean="0"/>
            </a:br>
            <a:r>
              <a:rPr lang="cs-CZ" sz="2000" dirty="0" smtClean="0"/>
              <a:t>Jenom paní učitelka,</a:t>
            </a:r>
            <a:br>
              <a:rPr lang="cs-CZ" sz="2000" dirty="0" smtClean="0"/>
            </a:br>
            <a:r>
              <a:rPr lang="cs-CZ" sz="2000" dirty="0" smtClean="0"/>
              <a:t>chudák nešťastná, div nelká,</a:t>
            </a:r>
            <a:br>
              <a:rPr lang="cs-CZ" sz="2000" dirty="0" smtClean="0"/>
            </a:br>
            <a:r>
              <a:rPr lang="cs-CZ" sz="2000" dirty="0" smtClean="0"/>
              <a:t>nechytila od pondělka</a:t>
            </a:r>
            <a:br>
              <a:rPr lang="cs-CZ" sz="2000" dirty="0" smtClean="0"/>
            </a:br>
            <a:r>
              <a:rPr lang="cs-CZ" sz="2000" dirty="0" smtClean="0"/>
              <a:t>ani jediného lelka,</a:t>
            </a:r>
            <a:br>
              <a:rPr lang="cs-CZ" sz="2000" dirty="0" smtClean="0"/>
            </a:br>
            <a:r>
              <a:rPr lang="cs-CZ" sz="2000" dirty="0" smtClean="0"/>
              <a:t>jí se totiž nelekne</a:t>
            </a:r>
            <a:br>
              <a:rPr lang="cs-CZ" sz="2000" dirty="0" smtClean="0"/>
            </a:br>
            <a:r>
              <a:rPr lang="cs-CZ" sz="2000" dirty="0" smtClean="0"/>
              <a:t>nikdo, ani lelek ne.</a:t>
            </a:r>
          </a:p>
          <a:p>
            <a:r>
              <a:rPr lang="cs-CZ" sz="2000" dirty="0" smtClean="0"/>
              <a:t> </a:t>
            </a:r>
            <a:endParaRPr lang="cs-CZ" sz="2000" dirty="0"/>
          </a:p>
        </p:txBody>
      </p:sp>
      <p:pic>
        <p:nvPicPr>
          <p:cNvPr id="1039" name="Picture 15" descr="C:\Users\adlet_000.NTB1213_3\AppData\Local\Microsoft\Windows\INetCache\IE\7WTTHY4W\MC9002317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2960" y="1844824"/>
            <a:ext cx="3898480" cy="2592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Kdo je to lelek?</a:t>
            </a:r>
          </a:p>
          <a:p>
            <a:r>
              <a:rPr lang="cs-CZ" dirty="0" smtClean="0"/>
              <a:t>2. Co znamená lelek v básni?</a:t>
            </a:r>
          </a:p>
          <a:p>
            <a:r>
              <a:rPr lang="cs-CZ" dirty="0"/>
              <a:t>3</a:t>
            </a:r>
            <a:r>
              <a:rPr lang="cs-CZ" dirty="0" smtClean="0"/>
              <a:t>. Kdo chytá lelky?</a:t>
            </a:r>
          </a:p>
          <a:p>
            <a:r>
              <a:rPr lang="cs-CZ" dirty="0"/>
              <a:t>4</a:t>
            </a:r>
            <a:r>
              <a:rPr lang="cs-CZ" dirty="0" smtClean="0"/>
              <a:t>. Kdo nechytá lelky?</a:t>
            </a:r>
          </a:p>
          <a:p>
            <a:r>
              <a:rPr lang="cs-CZ" dirty="0" smtClean="0"/>
              <a:t>5. Kde se ve třídě nacházejí lelkové?</a:t>
            </a:r>
          </a:p>
          <a:p>
            <a:r>
              <a:rPr lang="cs-CZ" dirty="0" smtClean="0"/>
              <a:t>6. Jak vypadají ve třídě lelkové? </a:t>
            </a:r>
          </a:p>
          <a:p>
            <a:r>
              <a:rPr lang="cs-CZ" dirty="0" smtClean="0"/>
              <a:t>7. Kdy se práce vydaří?</a:t>
            </a:r>
          </a:p>
          <a:p>
            <a:r>
              <a:rPr lang="cs-CZ" dirty="0" smtClean="0"/>
              <a:t>8. Jak se cítí paní učitelka?</a:t>
            </a:r>
          </a:p>
          <a:p>
            <a:r>
              <a:rPr lang="cs-CZ" dirty="0" smtClean="0"/>
              <a:t>9. Proč nechytila paní učitelka žádného lelka?</a:t>
            </a:r>
          </a:p>
          <a:p>
            <a:endParaRPr lang="cs-CZ" dirty="0"/>
          </a:p>
        </p:txBody>
      </p:sp>
      <p:pic>
        <p:nvPicPr>
          <p:cNvPr id="4" name="Picture 5" descr="C:\Users\adlet_000.NTB1213_3\AppData\Local\Microsoft\Windows\INetCache\IE\7WTTHY4W\MC9000890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9123" y="1484784"/>
            <a:ext cx="1564538" cy="17958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32522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 slova protikladná.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340768"/>
            <a:ext cx="3970784" cy="4831432"/>
          </a:xfrm>
        </p:spPr>
        <p:txBody>
          <a:bodyPr>
            <a:normAutofit fontScale="92500" lnSpcReduction="10000"/>
          </a:bodyPr>
          <a:lstStyle/>
          <a:p>
            <a:r>
              <a:rPr lang="cs-CZ" sz="4800" dirty="0" smtClean="0"/>
              <a:t>Tlustý</a:t>
            </a:r>
          </a:p>
          <a:p>
            <a:r>
              <a:rPr lang="cs-CZ" sz="4800" dirty="0" smtClean="0"/>
              <a:t>Malý</a:t>
            </a:r>
          </a:p>
          <a:p>
            <a:r>
              <a:rPr lang="cs-CZ" sz="4800" dirty="0" smtClean="0"/>
              <a:t>Plná</a:t>
            </a:r>
          </a:p>
          <a:p>
            <a:r>
              <a:rPr lang="cs-CZ" sz="4800" dirty="0" smtClean="0"/>
              <a:t>Šťastná</a:t>
            </a:r>
          </a:p>
          <a:p>
            <a:r>
              <a:rPr lang="cs-CZ" sz="4800" dirty="0" smtClean="0"/>
              <a:t>Chudák</a:t>
            </a:r>
          </a:p>
          <a:p>
            <a:r>
              <a:rPr lang="cs-CZ" sz="4800" dirty="0" smtClean="0"/>
              <a:t>Chytá</a:t>
            </a:r>
          </a:p>
          <a:p>
            <a:r>
              <a:rPr lang="cs-CZ" sz="4800" dirty="0" smtClean="0"/>
              <a:t>Nikdo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1268760"/>
            <a:ext cx="4100264" cy="4903440"/>
          </a:xfrm>
        </p:spPr>
        <p:txBody>
          <a:bodyPr>
            <a:normAutofit fontScale="92500" lnSpcReduction="10000"/>
          </a:bodyPr>
          <a:lstStyle/>
          <a:p>
            <a:r>
              <a:rPr lang="cs-CZ" sz="4800" dirty="0" smtClean="0"/>
              <a:t>Tenký, hubený</a:t>
            </a:r>
          </a:p>
          <a:p>
            <a:r>
              <a:rPr lang="cs-CZ" sz="4800" dirty="0" smtClean="0"/>
              <a:t>Velký</a:t>
            </a:r>
          </a:p>
          <a:p>
            <a:r>
              <a:rPr lang="cs-CZ" sz="4800" dirty="0" smtClean="0"/>
              <a:t>Prázdná</a:t>
            </a:r>
          </a:p>
          <a:p>
            <a:r>
              <a:rPr lang="cs-CZ" sz="4800" dirty="0" smtClean="0"/>
              <a:t>Smutná</a:t>
            </a:r>
          </a:p>
          <a:p>
            <a:r>
              <a:rPr lang="cs-CZ" sz="4800" dirty="0" smtClean="0"/>
              <a:t>Boháč</a:t>
            </a:r>
          </a:p>
          <a:p>
            <a:r>
              <a:rPr lang="cs-CZ" sz="4800" dirty="0" smtClean="0"/>
              <a:t>Pouští</a:t>
            </a:r>
          </a:p>
          <a:p>
            <a:r>
              <a:rPr lang="cs-CZ" sz="4800" dirty="0"/>
              <a:t>V</a:t>
            </a:r>
            <a:r>
              <a:rPr lang="cs-CZ" sz="4800" dirty="0" smtClean="0"/>
              <a:t>šichni</a:t>
            </a:r>
          </a:p>
          <a:p>
            <a:endParaRPr lang="cs-CZ" sz="4800" dirty="0"/>
          </a:p>
        </p:txBody>
      </p:sp>
      <p:pic>
        <p:nvPicPr>
          <p:cNvPr id="3074" name="Picture 2" descr="C:\Users\adlet_000.NTB1213_3\AppData\Local\Microsoft\Windows\INetCache\IE\S7160UDA\MC9000370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2924944"/>
            <a:ext cx="1847088" cy="1536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Vytvoř slova příbuzná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39552" y="1340768"/>
            <a:ext cx="3956248" cy="4831432"/>
          </a:xfrm>
        </p:spPr>
        <p:txBody>
          <a:bodyPr>
            <a:normAutofit/>
          </a:bodyPr>
          <a:lstStyle/>
          <a:p>
            <a:r>
              <a:rPr lang="cs-CZ" sz="4400" dirty="0" smtClean="0"/>
              <a:t>Stůl</a:t>
            </a:r>
          </a:p>
          <a:p>
            <a:endParaRPr lang="cs-CZ" sz="4400" dirty="0" smtClean="0"/>
          </a:p>
          <a:p>
            <a:r>
              <a:rPr lang="cs-CZ" sz="4400" dirty="0" smtClean="0"/>
              <a:t>Chytá</a:t>
            </a:r>
          </a:p>
          <a:p>
            <a:endParaRPr lang="cs-CZ" sz="4400" dirty="0" smtClean="0"/>
          </a:p>
          <a:p>
            <a:r>
              <a:rPr lang="cs-CZ" sz="4400" dirty="0" smtClean="0"/>
              <a:t>Malý</a:t>
            </a:r>
          </a:p>
          <a:p>
            <a:endParaRPr lang="cs-CZ" sz="8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1340768"/>
            <a:ext cx="4316288" cy="4831432"/>
          </a:xfrm>
        </p:spPr>
        <p:txBody>
          <a:bodyPr>
            <a:normAutofit fontScale="92500"/>
          </a:bodyPr>
          <a:lstStyle/>
          <a:p>
            <a:r>
              <a:rPr lang="cs-CZ" sz="4800" dirty="0" smtClean="0"/>
              <a:t>Stolek, stolovat, stolička, stoleček</a:t>
            </a:r>
          </a:p>
          <a:p>
            <a:r>
              <a:rPr lang="cs-CZ" sz="4800" dirty="0" smtClean="0"/>
              <a:t>Chytit, zachytit, schytat, uchytil</a:t>
            </a:r>
          </a:p>
          <a:p>
            <a:r>
              <a:rPr lang="cs-CZ" sz="4800" dirty="0" smtClean="0"/>
              <a:t>Malinká, malinký, málo, maličko</a:t>
            </a:r>
          </a:p>
        </p:txBody>
      </p:sp>
      <p:pic>
        <p:nvPicPr>
          <p:cNvPr id="7" name="Picture 2" descr="C:\Users\adlet_000.NTB1213_3\AppData\Local\Microsoft\Windows\INetCache\IE\7WTTHY4W\MC9003207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420888"/>
            <a:ext cx="1672438" cy="18617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Vypiš všechna slova začínající na písmeno N (9) a seřaď je podle abecedy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nadarmo </a:t>
            </a:r>
          </a:p>
          <a:p>
            <a:r>
              <a:rPr lang="cs-CZ" dirty="0" smtClean="0"/>
              <a:t>nepovídá</a:t>
            </a:r>
          </a:p>
          <a:p>
            <a:r>
              <a:rPr lang="cs-CZ" dirty="0"/>
              <a:t>n</a:t>
            </a:r>
            <a:r>
              <a:rPr lang="cs-CZ" dirty="0" smtClean="0"/>
              <a:t>ěkdy</a:t>
            </a:r>
          </a:p>
          <a:p>
            <a:r>
              <a:rPr lang="cs-CZ" dirty="0" smtClean="0"/>
              <a:t>nešťastná</a:t>
            </a:r>
          </a:p>
          <a:p>
            <a:r>
              <a:rPr lang="cs-CZ" dirty="0" smtClean="0"/>
              <a:t>nelká</a:t>
            </a:r>
          </a:p>
          <a:p>
            <a:r>
              <a:rPr lang="cs-CZ" dirty="0" smtClean="0"/>
              <a:t>nechytila </a:t>
            </a:r>
          </a:p>
          <a:p>
            <a:r>
              <a:rPr lang="cs-CZ" dirty="0"/>
              <a:t>n</a:t>
            </a:r>
            <a:r>
              <a:rPr lang="cs-CZ" dirty="0" smtClean="0"/>
              <a:t>elekne</a:t>
            </a:r>
          </a:p>
          <a:p>
            <a:r>
              <a:rPr lang="cs-CZ" dirty="0"/>
              <a:t>n</a:t>
            </a:r>
            <a:r>
              <a:rPr lang="cs-CZ" dirty="0" smtClean="0"/>
              <a:t>ikdo</a:t>
            </a:r>
          </a:p>
          <a:p>
            <a:r>
              <a:rPr lang="cs-CZ" dirty="0" smtClean="0"/>
              <a:t>ne</a:t>
            </a:r>
            <a:endParaRPr lang="cs-CZ" dirty="0"/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/>
              <a:t>n</a:t>
            </a:r>
            <a:r>
              <a:rPr lang="cs-CZ" dirty="0" smtClean="0"/>
              <a:t>adarmo</a:t>
            </a:r>
          </a:p>
          <a:p>
            <a:r>
              <a:rPr lang="cs-CZ" dirty="0"/>
              <a:t>n</a:t>
            </a:r>
            <a:r>
              <a:rPr lang="cs-CZ" dirty="0" smtClean="0"/>
              <a:t>e</a:t>
            </a:r>
          </a:p>
          <a:p>
            <a:r>
              <a:rPr lang="cs-CZ" dirty="0"/>
              <a:t>n</a:t>
            </a:r>
            <a:r>
              <a:rPr lang="cs-CZ" dirty="0" smtClean="0"/>
              <a:t>echytila</a:t>
            </a:r>
          </a:p>
          <a:p>
            <a:r>
              <a:rPr lang="cs-CZ" dirty="0" smtClean="0"/>
              <a:t>nelekne</a:t>
            </a:r>
          </a:p>
          <a:p>
            <a:r>
              <a:rPr lang="cs-CZ" dirty="0"/>
              <a:t>n</a:t>
            </a:r>
            <a:r>
              <a:rPr lang="cs-CZ" dirty="0" smtClean="0"/>
              <a:t>elká</a:t>
            </a:r>
          </a:p>
          <a:p>
            <a:r>
              <a:rPr lang="cs-CZ" dirty="0" smtClean="0"/>
              <a:t>nepovídá</a:t>
            </a:r>
          </a:p>
          <a:p>
            <a:r>
              <a:rPr lang="cs-CZ" dirty="0"/>
              <a:t>n</a:t>
            </a:r>
            <a:r>
              <a:rPr lang="cs-CZ" dirty="0" smtClean="0"/>
              <a:t>ešťastná</a:t>
            </a:r>
          </a:p>
          <a:p>
            <a:r>
              <a:rPr lang="cs-CZ" dirty="0"/>
              <a:t>n</a:t>
            </a:r>
            <a:r>
              <a:rPr lang="cs-CZ" dirty="0" smtClean="0"/>
              <a:t>ěkdy</a:t>
            </a:r>
          </a:p>
          <a:p>
            <a:r>
              <a:rPr lang="cs-CZ" dirty="0" smtClean="0"/>
              <a:t>nikdo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" name="Picture 12" descr="C:\Users\adlet_000.NTB1213_3\AppData\Local\Microsoft\Windows\INetCache\IE\A6J6MBRA\MC90035513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4221088"/>
            <a:ext cx="1233526" cy="18114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79201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http://trida-u-mufa.webnode.cz/news/basnicky-k-recitaci/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Obrázky použity z webu Office.com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122</TotalTime>
  <Words>267</Words>
  <Application>Microsoft Office PowerPoint</Application>
  <PresentationFormat>Předvádění na obrazovce (4:3)</PresentationFormat>
  <Paragraphs>86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Původ</vt:lpstr>
      <vt:lpstr>Prezentace aplikace PowerPoint</vt:lpstr>
      <vt:lpstr>ÓDA NA LELKY  </vt:lpstr>
      <vt:lpstr>Pozorně si přečti báseň</vt:lpstr>
      <vt:lpstr>Odpověz na otázky</vt:lpstr>
      <vt:lpstr>Vytvoř slova protikladná.</vt:lpstr>
      <vt:lpstr>Vytvoř slova příbuzná</vt:lpstr>
      <vt:lpstr>Vypiš všechna slova začínající na písmeno N (9) a seřaď je podle abecedy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Adéla Kašparová</dc:creator>
  <cp:lastModifiedBy>Dana</cp:lastModifiedBy>
  <cp:revision>13</cp:revision>
  <dcterms:created xsi:type="dcterms:W3CDTF">2014-03-26T08:07:49Z</dcterms:created>
  <dcterms:modified xsi:type="dcterms:W3CDTF">2014-07-25T12:17:57Z</dcterms:modified>
</cp:coreProperties>
</file>