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65" r:id="rId5"/>
    <p:sldId id="267" r:id="rId6"/>
    <p:sldId id="263" r:id="rId7"/>
    <p:sldId id="260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79" autoAdjust="0"/>
    <p:restoredTop sz="9466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70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6724052"/>
              </p:ext>
            </p:extLst>
          </p:nvPr>
        </p:nvGraphicFramePr>
        <p:xfrm>
          <a:off x="251520" y="1916832"/>
          <a:ext cx="8712968" cy="4514061"/>
        </p:xfrm>
        <a:graphic>
          <a:graphicData uri="http://schemas.openxmlformats.org/drawingml/2006/table">
            <a:tbl>
              <a:tblPr/>
              <a:tblGrid>
                <a:gridCol w="2154226"/>
                <a:gridCol w="6558742"/>
              </a:tblGrid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_2_35_ČJ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3. 6.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slova zdrobnělá,  neutrální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, číslovky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422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Jablíčka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dirty="0" smtClean="0"/>
              <a:t>Josef Václav Sládek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NHMO8SPK\MP9003828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6672"/>
            <a:ext cx="4176464" cy="298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83768" y="152400"/>
            <a:ext cx="5745832" cy="4682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Pozorně si přečti báseň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68648" y="476672"/>
            <a:ext cx="54726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 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44712" y="830615"/>
            <a:ext cx="489654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Jablíčka </a:t>
            </a:r>
            <a:r>
              <a:rPr lang="cs-CZ" dirty="0" err="1"/>
              <a:t>zrajou</a:t>
            </a:r>
            <a:r>
              <a:rPr lang="cs-CZ" dirty="0"/>
              <a:t> na stromech,</a:t>
            </a:r>
            <a:br>
              <a:rPr lang="cs-CZ" dirty="0"/>
            </a:br>
            <a:r>
              <a:rPr lang="cs-CZ" dirty="0" err="1"/>
              <a:t>slunečko</a:t>
            </a:r>
            <a:r>
              <a:rPr lang="cs-CZ" dirty="0"/>
              <a:t> do nich pálí —</a:t>
            </a:r>
            <a:br>
              <a:rPr lang="cs-CZ" dirty="0"/>
            </a:br>
            <a:r>
              <a:rPr lang="cs-CZ" dirty="0"/>
              <a:t>až jedno spadne, chytnu je,</a:t>
            </a:r>
            <a:br>
              <a:rPr lang="cs-CZ" dirty="0"/>
            </a:br>
            <a:r>
              <a:rPr lang="cs-CZ" dirty="0"/>
              <a:t>nežli se zakutálí.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Spadlo jablíčko červené,</a:t>
            </a:r>
            <a:br>
              <a:rPr lang="cs-CZ" dirty="0"/>
            </a:br>
            <a:r>
              <a:rPr lang="cs-CZ" dirty="0"/>
              <a:t>jedno, druhé a třetí,</a:t>
            </a:r>
            <a:br>
              <a:rPr lang="cs-CZ" dirty="0"/>
            </a:br>
            <a:r>
              <a:rPr lang="cs-CZ" dirty="0"/>
              <a:t>všecky jsem chytla, jako když</a:t>
            </a:r>
            <a:br>
              <a:rPr lang="cs-CZ" dirty="0"/>
            </a:br>
            <a:r>
              <a:rPr lang="cs-CZ" dirty="0"/>
              <a:t>kocourek za myškou letí.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To jedno sobě uschovám;</a:t>
            </a:r>
            <a:br>
              <a:rPr lang="cs-CZ" dirty="0"/>
            </a:br>
            <a:r>
              <a:rPr lang="cs-CZ" dirty="0"/>
              <a:t>hladu se nemusím báti!</a:t>
            </a:r>
            <a:br>
              <a:rPr lang="cs-CZ" dirty="0"/>
            </a:br>
            <a:r>
              <a:rPr lang="cs-CZ" dirty="0"/>
              <a:t>s jablíčkem druhým bratříček</a:t>
            </a:r>
            <a:br>
              <a:rPr lang="cs-CZ" dirty="0"/>
            </a:br>
            <a:r>
              <a:rPr lang="cs-CZ" dirty="0"/>
              <a:t>v kolébce bude si hráti.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A třetí? — S bleďoučkým děťátkem</a:t>
            </a:r>
            <a:br>
              <a:rPr lang="cs-CZ" dirty="0"/>
            </a:br>
            <a:r>
              <a:rPr lang="cs-CZ" dirty="0"/>
              <a:t>k nám smutná chodívá žena:</a:t>
            </a:r>
            <a:br>
              <a:rPr lang="cs-CZ" dirty="0"/>
            </a:br>
            <a:r>
              <a:rPr lang="cs-CZ" dirty="0"/>
              <a:t>dám-li mu jablíčko, snad se též</a:t>
            </a:r>
            <a:br>
              <a:rPr lang="cs-CZ" dirty="0"/>
            </a:br>
            <a:r>
              <a:rPr lang="cs-CZ" dirty="0"/>
              <a:t>robátko začervená.</a:t>
            </a:r>
          </a:p>
        </p:txBody>
      </p:sp>
      <p:pic>
        <p:nvPicPr>
          <p:cNvPr id="2050" name="Picture 2" descr="C:\Users\Dana\AppData\Local\Microsoft\Windows\Temporary Internet Files\Content.IE5\NB2IHT69\MC900231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292525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Vypiš z básně slova zdrobnělá a nahraď slovy neutrálními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Jablíčka</a:t>
            </a:r>
          </a:p>
          <a:p>
            <a:r>
              <a:rPr lang="cs-CZ" dirty="0" smtClean="0"/>
              <a:t>Slunéčko</a:t>
            </a:r>
          </a:p>
          <a:p>
            <a:r>
              <a:rPr lang="cs-CZ" dirty="0" smtClean="0"/>
              <a:t>Kocourek</a:t>
            </a:r>
          </a:p>
          <a:p>
            <a:r>
              <a:rPr lang="cs-CZ" dirty="0" smtClean="0"/>
              <a:t>Myška</a:t>
            </a:r>
          </a:p>
          <a:p>
            <a:r>
              <a:rPr lang="cs-CZ" dirty="0" smtClean="0"/>
              <a:t>Bratříček</a:t>
            </a:r>
          </a:p>
          <a:p>
            <a:r>
              <a:rPr lang="cs-CZ" dirty="0" smtClean="0"/>
              <a:t>Bleďoučké</a:t>
            </a:r>
          </a:p>
          <a:p>
            <a:r>
              <a:rPr lang="cs-CZ" dirty="0" smtClean="0"/>
              <a:t>Děťátko</a:t>
            </a:r>
          </a:p>
          <a:p>
            <a:r>
              <a:rPr lang="cs-CZ" dirty="0"/>
              <a:t>R</a:t>
            </a:r>
            <a:r>
              <a:rPr lang="cs-CZ" dirty="0" smtClean="0"/>
              <a:t>obátko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Jablka</a:t>
            </a:r>
          </a:p>
          <a:p>
            <a:r>
              <a:rPr lang="cs-CZ" dirty="0" smtClean="0"/>
              <a:t>Slunce</a:t>
            </a:r>
          </a:p>
          <a:p>
            <a:r>
              <a:rPr lang="cs-CZ" dirty="0" smtClean="0"/>
              <a:t>Kocour</a:t>
            </a:r>
          </a:p>
          <a:p>
            <a:r>
              <a:rPr lang="cs-CZ" dirty="0" smtClean="0"/>
              <a:t>Myš</a:t>
            </a:r>
          </a:p>
          <a:p>
            <a:r>
              <a:rPr lang="cs-CZ" dirty="0" smtClean="0"/>
              <a:t>Bratr</a:t>
            </a:r>
          </a:p>
          <a:p>
            <a:r>
              <a:rPr lang="cs-CZ" dirty="0" smtClean="0"/>
              <a:t>Bledé</a:t>
            </a:r>
          </a:p>
          <a:p>
            <a:r>
              <a:rPr lang="cs-CZ" dirty="0" smtClean="0"/>
              <a:t>Dítě</a:t>
            </a:r>
          </a:p>
          <a:p>
            <a:r>
              <a:rPr lang="cs-CZ" dirty="0" smtClean="0"/>
              <a:t>Robě</a:t>
            </a:r>
            <a:endParaRPr lang="cs-CZ" dirty="0"/>
          </a:p>
        </p:txBody>
      </p:sp>
      <p:pic>
        <p:nvPicPr>
          <p:cNvPr id="4099" name="Picture 3" descr="C:\Users\Dana\AppData\Local\Microsoft\Windows\Temporary Internet Files\Content.IE5\NHMO8SPK\MC900329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152920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Dana\AppData\Local\Microsoft\Windows\Temporary Internet Files\Content.IE5\Q9VPJA14\MC900398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28800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37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 básně doplň chybějící </a:t>
            </a:r>
            <a:r>
              <a:rPr lang="cs-CZ" dirty="0">
                <a:solidFill>
                  <a:srgbClr val="C00000"/>
                </a:solidFill>
              </a:rPr>
              <a:t>číslovky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800" dirty="0"/>
              <a:t>Jablíčka </a:t>
            </a:r>
            <a:r>
              <a:rPr lang="cs-CZ" sz="2800" dirty="0" err="1"/>
              <a:t>zrajou</a:t>
            </a:r>
            <a:r>
              <a:rPr lang="cs-CZ" sz="2800" dirty="0"/>
              <a:t> na stromech,</a:t>
            </a:r>
            <a:br>
              <a:rPr lang="cs-CZ" sz="2800" dirty="0"/>
            </a:br>
            <a:r>
              <a:rPr lang="cs-CZ" sz="2800" dirty="0" err="1"/>
              <a:t>slunečko</a:t>
            </a:r>
            <a:r>
              <a:rPr lang="cs-CZ" sz="2800" dirty="0"/>
              <a:t> do nich pálí —</a:t>
            </a:r>
            <a:br>
              <a:rPr lang="cs-CZ" sz="2800" dirty="0"/>
            </a:br>
            <a:r>
              <a:rPr lang="cs-CZ" sz="2800" dirty="0"/>
              <a:t>až ______ spadne, chytnu je,</a:t>
            </a:r>
            <a:br>
              <a:rPr lang="cs-CZ" sz="2800" dirty="0"/>
            </a:br>
            <a:r>
              <a:rPr lang="cs-CZ" sz="2800" dirty="0"/>
              <a:t>nežli se zakutálí.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Spadlo jablíčko červené,</a:t>
            </a:r>
            <a:br>
              <a:rPr lang="cs-CZ" sz="2800" dirty="0"/>
            </a:br>
            <a:r>
              <a:rPr lang="cs-CZ" sz="2800" dirty="0"/>
              <a:t>_____, _____ a ______,</a:t>
            </a:r>
            <a:br>
              <a:rPr lang="cs-CZ" sz="2800" dirty="0"/>
            </a:br>
            <a:r>
              <a:rPr lang="cs-CZ" sz="2800" dirty="0"/>
              <a:t>všecky jsem chytla, jako když</a:t>
            </a:r>
            <a:br>
              <a:rPr lang="cs-CZ" sz="2800" dirty="0"/>
            </a:br>
            <a:r>
              <a:rPr lang="cs-CZ" sz="2800" dirty="0"/>
              <a:t>kocourek za myškou letí.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To _____ sobě uschovám;</a:t>
            </a:r>
            <a:br>
              <a:rPr lang="cs-CZ" sz="2800" dirty="0"/>
            </a:br>
            <a:r>
              <a:rPr lang="cs-CZ" sz="2800" dirty="0"/>
              <a:t>hladu se nemusím báti!</a:t>
            </a:r>
            <a:br>
              <a:rPr lang="cs-CZ" sz="2800" dirty="0"/>
            </a:br>
            <a:r>
              <a:rPr lang="cs-CZ" sz="2800" dirty="0"/>
              <a:t>s jablíčkem _____ bratříček</a:t>
            </a:r>
            <a:br>
              <a:rPr lang="cs-CZ" sz="2800" dirty="0"/>
            </a:br>
            <a:r>
              <a:rPr lang="cs-CZ" sz="2800" dirty="0"/>
              <a:t>v kolébce bude si hráti.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 </a:t>
            </a:r>
            <a:r>
              <a:rPr lang="cs-CZ" sz="2800" dirty="0" smtClean="0"/>
              <a:t>___? — </a:t>
            </a:r>
            <a:r>
              <a:rPr lang="cs-CZ" sz="2800" dirty="0"/>
              <a:t>S bleďoučkým děťátkem</a:t>
            </a:r>
            <a:br>
              <a:rPr lang="cs-CZ" sz="2800" dirty="0"/>
            </a:br>
            <a:r>
              <a:rPr lang="cs-CZ" sz="2800" dirty="0"/>
              <a:t>k nám smutná chodívá žena:</a:t>
            </a:r>
            <a:br>
              <a:rPr lang="cs-CZ" sz="2800" dirty="0"/>
            </a:br>
            <a:r>
              <a:rPr lang="cs-CZ" sz="2800" dirty="0"/>
              <a:t>dám-li mu jablíčko, snad se též</a:t>
            </a:r>
            <a:br>
              <a:rPr lang="cs-CZ" sz="2800" dirty="0"/>
            </a:br>
            <a:r>
              <a:rPr lang="cs-CZ" sz="2800" dirty="0"/>
              <a:t>robátko začervená.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900" dirty="0"/>
              <a:t>Jablíčka </a:t>
            </a:r>
            <a:r>
              <a:rPr lang="cs-CZ" sz="2900" dirty="0" err="1"/>
              <a:t>zrajou</a:t>
            </a:r>
            <a:r>
              <a:rPr lang="cs-CZ" sz="2900" dirty="0"/>
              <a:t> na stromech,</a:t>
            </a:r>
            <a:br>
              <a:rPr lang="cs-CZ" sz="2900" dirty="0"/>
            </a:br>
            <a:r>
              <a:rPr lang="cs-CZ" sz="2900" dirty="0" err="1"/>
              <a:t>slunečko</a:t>
            </a:r>
            <a:r>
              <a:rPr lang="cs-CZ" sz="2900" dirty="0"/>
              <a:t> do nich pálí —</a:t>
            </a:r>
            <a:br>
              <a:rPr lang="cs-CZ" sz="2900" dirty="0"/>
            </a:br>
            <a:r>
              <a:rPr lang="cs-CZ" sz="2900" dirty="0"/>
              <a:t>až </a:t>
            </a:r>
            <a:r>
              <a:rPr lang="cs-CZ" sz="2900" dirty="0">
                <a:solidFill>
                  <a:srgbClr val="C00000"/>
                </a:solidFill>
              </a:rPr>
              <a:t>jedno</a:t>
            </a:r>
            <a:r>
              <a:rPr lang="cs-CZ" sz="2900" dirty="0"/>
              <a:t> spadne, chytnu je,</a:t>
            </a:r>
            <a:br>
              <a:rPr lang="cs-CZ" sz="2900" dirty="0"/>
            </a:br>
            <a:r>
              <a:rPr lang="cs-CZ" sz="2900" dirty="0"/>
              <a:t>nežli se zakutálí.</a:t>
            </a:r>
            <a:br>
              <a:rPr lang="cs-CZ" sz="2900" dirty="0"/>
            </a:br>
            <a:r>
              <a:rPr lang="cs-CZ" sz="2900" dirty="0"/>
              <a:t/>
            </a:r>
            <a:br>
              <a:rPr lang="cs-CZ" sz="2900" dirty="0"/>
            </a:br>
            <a:r>
              <a:rPr lang="cs-CZ" sz="2900" dirty="0"/>
              <a:t>Spadlo jablíčko červené,</a:t>
            </a:r>
            <a:br>
              <a:rPr lang="cs-CZ" sz="2900" dirty="0"/>
            </a:br>
            <a:r>
              <a:rPr lang="cs-CZ" sz="2900" dirty="0">
                <a:solidFill>
                  <a:srgbClr val="C00000"/>
                </a:solidFill>
              </a:rPr>
              <a:t>jedno, druhé </a:t>
            </a:r>
            <a:r>
              <a:rPr lang="cs-CZ" sz="2900" dirty="0"/>
              <a:t>a </a:t>
            </a:r>
            <a:r>
              <a:rPr lang="cs-CZ" sz="2900" dirty="0">
                <a:solidFill>
                  <a:srgbClr val="C00000"/>
                </a:solidFill>
              </a:rPr>
              <a:t>třet</a:t>
            </a:r>
            <a:r>
              <a:rPr lang="cs-CZ" sz="2900" dirty="0"/>
              <a:t>í,</a:t>
            </a:r>
            <a:br>
              <a:rPr lang="cs-CZ" sz="2900" dirty="0"/>
            </a:br>
            <a:r>
              <a:rPr lang="cs-CZ" sz="2900" dirty="0"/>
              <a:t>všecky jsem chytla, jako když</a:t>
            </a:r>
            <a:br>
              <a:rPr lang="cs-CZ" sz="2900" dirty="0"/>
            </a:br>
            <a:r>
              <a:rPr lang="cs-CZ" sz="2900" dirty="0"/>
              <a:t>kocourek za myškou letí.</a:t>
            </a:r>
            <a:br>
              <a:rPr lang="cs-CZ" sz="2900" dirty="0"/>
            </a:br>
            <a:r>
              <a:rPr lang="cs-CZ" sz="2900" dirty="0"/>
              <a:t/>
            </a:r>
            <a:br>
              <a:rPr lang="cs-CZ" sz="2900" dirty="0"/>
            </a:br>
            <a:r>
              <a:rPr lang="cs-CZ" sz="2900" dirty="0"/>
              <a:t>To </a:t>
            </a:r>
            <a:r>
              <a:rPr lang="cs-CZ" sz="2900" dirty="0">
                <a:solidFill>
                  <a:srgbClr val="C00000"/>
                </a:solidFill>
              </a:rPr>
              <a:t>jedno</a:t>
            </a:r>
            <a:r>
              <a:rPr lang="cs-CZ" sz="2900" dirty="0"/>
              <a:t> sobě uschovám;</a:t>
            </a:r>
            <a:br>
              <a:rPr lang="cs-CZ" sz="2900" dirty="0"/>
            </a:br>
            <a:r>
              <a:rPr lang="cs-CZ" sz="2900" dirty="0"/>
              <a:t>hladu se nemusím báti!</a:t>
            </a:r>
            <a:br>
              <a:rPr lang="cs-CZ" sz="2900" dirty="0"/>
            </a:br>
            <a:r>
              <a:rPr lang="cs-CZ" sz="2900" dirty="0"/>
              <a:t>s jablíčkem </a:t>
            </a:r>
            <a:r>
              <a:rPr lang="cs-CZ" sz="2900" dirty="0">
                <a:solidFill>
                  <a:srgbClr val="C00000"/>
                </a:solidFill>
              </a:rPr>
              <a:t>druhým</a:t>
            </a:r>
            <a:r>
              <a:rPr lang="cs-CZ" sz="2900" dirty="0"/>
              <a:t> bratříček</a:t>
            </a:r>
            <a:br>
              <a:rPr lang="cs-CZ" sz="2900" dirty="0"/>
            </a:br>
            <a:r>
              <a:rPr lang="cs-CZ" sz="2900" dirty="0"/>
              <a:t>v kolébce bude si hráti.</a:t>
            </a:r>
            <a:br>
              <a:rPr lang="cs-CZ" sz="2900" dirty="0"/>
            </a:br>
            <a:r>
              <a:rPr lang="cs-CZ" sz="2900" dirty="0"/>
              <a:t/>
            </a:r>
            <a:br>
              <a:rPr lang="cs-CZ" sz="2900" dirty="0"/>
            </a:br>
            <a:r>
              <a:rPr lang="cs-CZ" sz="2900" dirty="0"/>
              <a:t>A </a:t>
            </a:r>
            <a:r>
              <a:rPr lang="cs-CZ" sz="2900" dirty="0">
                <a:solidFill>
                  <a:srgbClr val="C00000"/>
                </a:solidFill>
              </a:rPr>
              <a:t>třetí</a:t>
            </a:r>
            <a:r>
              <a:rPr lang="cs-CZ" sz="2900" dirty="0"/>
              <a:t>? — S bleďoučkým děťátkem</a:t>
            </a:r>
            <a:br>
              <a:rPr lang="cs-CZ" sz="2900" dirty="0"/>
            </a:br>
            <a:r>
              <a:rPr lang="cs-CZ" sz="2900" dirty="0"/>
              <a:t>k nám smutná chodívá žena:</a:t>
            </a:r>
            <a:br>
              <a:rPr lang="cs-CZ" sz="2900" dirty="0"/>
            </a:br>
            <a:r>
              <a:rPr lang="cs-CZ" sz="2900" dirty="0"/>
              <a:t>dám-li mu jablíčko, snad se též</a:t>
            </a:r>
            <a:br>
              <a:rPr lang="cs-CZ" sz="2900" dirty="0"/>
            </a:br>
            <a:r>
              <a:rPr lang="cs-CZ" sz="2900" dirty="0"/>
              <a:t>robátko začervená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5122" name="Picture 2" descr="C:\Users\Dana\AppData\Local\Microsoft\Windows\Temporary Internet Files\Content.IE5\NB2IHT69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221" y="508518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385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 na 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Díky čemu uzrála jablíčka?</a:t>
            </a:r>
          </a:p>
          <a:p>
            <a:r>
              <a:rPr lang="cs-CZ" dirty="0" smtClean="0"/>
              <a:t>2. Kolik jablíček spadlo ze stromu?</a:t>
            </a:r>
          </a:p>
          <a:p>
            <a:r>
              <a:rPr lang="cs-CZ" dirty="0" smtClean="0"/>
              <a:t>3. Jakou měla jablíčka barvu?</a:t>
            </a:r>
          </a:p>
          <a:p>
            <a:r>
              <a:rPr lang="cs-CZ" dirty="0"/>
              <a:t>4</a:t>
            </a:r>
            <a:r>
              <a:rPr lang="cs-CZ" dirty="0" smtClean="0"/>
              <a:t>. Co udělá děvčátko s prvním jablíčkem?</a:t>
            </a:r>
          </a:p>
          <a:p>
            <a:r>
              <a:rPr lang="cs-CZ" dirty="0"/>
              <a:t>5</a:t>
            </a:r>
            <a:r>
              <a:rPr lang="cs-CZ" dirty="0" smtClean="0"/>
              <a:t>. Co udělá s druhým a třetím?</a:t>
            </a:r>
          </a:p>
          <a:p>
            <a:r>
              <a:rPr lang="cs-CZ" dirty="0"/>
              <a:t>6</a:t>
            </a:r>
            <a:r>
              <a:rPr lang="cs-CZ" dirty="0" smtClean="0"/>
              <a:t>. Líbí se ti, jak děvčátko rozdělilo jablíčka, proč?</a:t>
            </a:r>
          </a:p>
          <a:p>
            <a:r>
              <a:rPr lang="cs-CZ" dirty="0"/>
              <a:t>7</a:t>
            </a:r>
            <a:r>
              <a:rPr lang="cs-CZ" dirty="0" smtClean="0"/>
              <a:t>. Jakou vlastnost má toto děvče?</a:t>
            </a:r>
          </a:p>
          <a:p>
            <a:r>
              <a:rPr lang="cs-CZ" dirty="0"/>
              <a:t>8</a:t>
            </a:r>
            <a:r>
              <a:rPr lang="cs-CZ" dirty="0" smtClean="0"/>
              <a:t>. Která zvířata vystupují v básni?</a:t>
            </a:r>
          </a:p>
          <a:p>
            <a:r>
              <a:rPr lang="cs-CZ" dirty="0" smtClean="0"/>
              <a:t>9. Co znamená robátko?</a:t>
            </a:r>
          </a:p>
          <a:p>
            <a:r>
              <a:rPr lang="cs-CZ" dirty="0" smtClean="0"/>
              <a:t>10. O jaké ženě je řeč v poslední sloce?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Users\Dana\AppData\Local\Microsoft\Windows\Temporary Internet Files\Content.IE5\NB2IHT69\MC900391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170" y="4170518"/>
            <a:ext cx="133319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ana\AppData\Local\Microsoft\Windows\Temporary Internet Files\Content.IE5\NHMO8SPK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6"/>
            <a:ext cx="2311152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52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poslední slova v řádcích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67544" y="1196752"/>
            <a:ext cx="3960440" cy="4975448"/>
          </a:xfrm>
        </p:spPr>
        <p:txBody>
          <a:bodyPr>
            <a:noAutofit/>
          </a:bodyPr>
          <a:lstStyle/>
          <a:p>
            <a:r>
              <a:rPr lang="cs-CZ" sz="1700" dirty="0"/>
              <a:t>Jablíčka </a:t>
            </a:r>
            <a:r>
              <a:rPr lang="cs-CZ" sz="1700" dirty="0" err="1"/>
              <a:t>zrajou</a:t>
            </a:r>
            <a:r>
              <a:rPr lang="cs-CZ" sz="1700" dirty="0"/>
              <a:t> </a:t>
            </a:r>
            <a:r>
              <a:rPr lang="cs-CZ" sz="1700" dirty="0" smtClean="0"/>
              <a:t>na _________,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 err="1"/>
              <a:t>slunečko</a:t>
            </a:r>
            <a:r>
              <a:rPr lang="cs-CZ" sz="1700" dirty="0"/>
              <a:t> do nich </a:t>
            </a:r>
            <a:r>
              <a:rPr lang="cs-CZ" sz="1700" dirty="0" smtClean="0"/>
              <a:t>____ </a:t>
            </a:r>
            <a:r>
              <a:rPr lang="cs-CZ" sz="1700" dirty="0"/>
              <a:t>—</a:t>
            </a:r>
            <a:br>
              <a:rPr lang="cs-CZ" sz="1700" dirty="0"/>
            </a:br>
            <a:r>
              <a:rPr lang="cs-CZ" sz="1700" dirty="0"/>
              <a:t>až jedno spadne</a:t>
            </a:r>
            <a:r>
              <a:rPr lang="cs-CZ" sz="1700" dirty="0" smtClean="0"/>
              <a:t>,  chytnu __,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nežli se </a:t>
            </a:r>
            <a:r>
              <a:rPr lang="cs-CZ" sz="1700" dirty="0" smtClean="0"/>
              <a:t>_______.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Spadlo jablíčko </a:t>
            </a:r>
            <a:r>
              <a:rPr lang="cs-CZ" sz="1700" dirty="0" smtClean="0"/>
              <a:t>_______,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jedno, druhé a </a:t>
            </a:r>
            <a:r>
              <a:rPr lang="cs-CZ" sz="1700" dirty="0" smtClean="0"/>
              <a:t>_______,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všecky jsem chytla, </a:t>
            </a:r>
            <a:r>
              <a:rPr lang="cs-CZ" sz="1700" dirty="0" smtClean="0"/>
              <a:t>jako _____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kocourek za myškou </a:t>
            </a:r>
            <a:r>
              <a:rPr lang="cs-CZ" sz="1700" dirty="0" smtClean="0"/>
              <a:t>____.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To jedno sobě </a:t>
            </a:r>
            <a:r>
              <a:rPr lang="cs-CZ" sz="1700" dirty="0" smtClean="0"/>
              <a:t>_______;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hladu se nemusím </a:t>
            </a:r>
            <a:r>
              <a:rPr lang="cs-CZ" sz="1700" dirty="0" smtClean="0"/>
              <a:t>____!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s jablíčkem </a:t>
            </a:r>
            <a:r>
              <a:rPr lang="cs-CZ" sz="1700" dirty="0" smtClean="0"/>
              <a:t>druhým _______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v kolébce bude si </a:t>
            </a:r>
            <a:r>
              <a:rPr lang="cs-CZ" sz="1700" dirty="0" smtClean="0"/>
              <a:t>_______.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A třetí? — S bleďoučkým </a:t>
            </a:r>
            <a:r>
              <a:rPr lang="cs-CZ" sz="1700" dirty="0" smtClean="0"/>
              <a:t>_______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k nám smutná chodívá </a:t>
            </a:r>
            <a:r>
              <a:rPr lang="cs-CZ" sz="1700" dirty="0" smtClean="0"/>
              <a:t>_____: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dám-li mu jablíčko, snad </a:t>
            </a:r>
            <a:r>
              <a:rPr lang="cs-CZ" sz="1700" dirty="0" smtClean="0"/>
              <a:t>se ___</a:t>
            </a:r>
            <a:r>
              <a:rPr lang="cs-CZ" sz="1700" dirty="0"/>
              <a:t/>
            </a:r>
            <a:br>
              <a:rPr lang="cs-CZ" sz="1700" dirty="0"/>
            </a:br>
            <a:r>
              <a:rPr lang="cs-CZ" sz="1700" dirty="0"/>
              <a:t>robátko </a:t>
            </a:r>
            <a:r>
              <a:rPr lang="cs-CZ" sz="1700" dirty="0" smtClean="0"/>
              <a:t>_________.</a:t>
            </a:r>
            <a:endParaRPr lang="cs-CZ" sz="17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1268760"/>
            <a:ext cx="4100264" cy="4903440"/>
          </a:xfrm>
        </p:spPr>
        <p:txBody>
          <a:bodyPr>
            <a:normAutofit fontScale="40000" lnSpcReduction="20000"/>
          </a:bodyPr>
          <a:lstStyle/>
          <a:p>
            <a:r>
              <a:rPr lang="cs-CZ" sz="4800" dirty="0"/>
              <a:t>Jablíčka </a:t>
            </a:r>
            <a:r>
              <a:rPr lang="cs-CZ" sz="4800" dirty="0" err="1"/>
              <a:t>zrajou</a:t>
            </a:r>
            <a:r>
              <a:rPr lang="cs-CZ" sz="4800" dirty="0"/>
              <a:t> na stromech,</a:t>
            </a:r>
            <a:br>
              <a:rPr lang="cs-CZ" sz="4800" dirty="0"/>
            </a:br>
            <a:r>
              <a:rPr lang="cs-CZ" sz="4800" dirty="0" err="1"/>
              <a:t>slunečko</a:t>
            </a:r>
            <a:r>
              <a:rPr lang="cs-CZ" sz="4800" dirty="0"/>
              <a:t> do nich pálí —</a:t>
            </a:r>
            <a:br>
              <a:rPr lang="cs-CZ" sz="4800" dirty="0"/>
            </a:br>
            <a:r>
              <a:rPr lang="cs-CZ" sz="4800" dirty="0"/>
              <a:t>až jedno spadne, chytnu je,</a:t>
            </a:r>
            <a:br>
              <a:rPr lang="cs-CZ" sz="4800" dirty="0"/>
            </a:br>
            <a:r>
              <a:rPr lang="cs-CZ" sz="4800" dirty="0"/>
              <a:t>nežli se zakutálí.</a:t>
            </a:r>
            <a:br>
              <a:rPr lang="cs-CZ" sz="4800" dirty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/>
              <a:t>Spadlo jablíčko červené,</a:t>
            </a:r>
            <a:br>
              <a:rPr lang="cs-CZ" sz="4800" dirty="0"/>
            </a:br>
            <a:r>
              <a:rPr lang="cs-CZ" sz="4800" dirty="0"/>
              <a:t>jedno, druhé a třetí,</a:t>
            </a:r>
            <a:br>
              <a:rPr lang="cs-CZ" sz="4800" dirty="0"/>
            </a:br>
            <a:r>
              <a:rPr lang="cs-CZ" sz="4800" dirty="0"/>
              <a:t>všecky jsem chytla, jako když</a:t>
            </a:r>
            <a:br>
              <a:rPr lang="cs-CZ" sz="4800" dirty="0"/>
            </a:br>
            <a:r>
              <a:rPr lang="cs-CZ" sz="4800" dirty="0"/>
              <a:t>kocourek za myškou letí.</a:t>
            </a:r>
            <a:br>
              <a:rPr lang="cs-CZ" sz="4800" dirty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/>
              <a:t>To jedno sobě uschovám;</a:t>
            </a:r>
            <a:br>
              <a:rPr lang="cs-CZ" sz="4800" dirty="0"/>
            </a:br>
            <a:r>
              <a:rPr lang="cs-CZ" sz="4800" dirty="0"/>
              <a:t>hladu se nemusím báti!</a:t>
            </a:r>
            <a:br>
              <a:rPr lang="cs-CZ" sz="4800" dirty="0"/>
            </a:br>
            <a:r>
              <a:rPr lang="cs-CZ" sz="4800" dirty="0"/>
              <a:t>s jablíčkem druhým bratříček</a:t>
            </a:r>
            <a:br>
              <a:rPr lang="cs-CZ" sz="4800" dirty="0"/>
            </a:br>
            <a:r>
              <a:rPr lang="cs-CZ" sz="4800" dirty="0"/>
              <a:t>v kolébce bude si hráti.</a:t>
            </a:r>
            <a:br>
              <a:rPr lang="cs-CZ" sz="4800" dirty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/>
              <a:t>A třetí? — S bleďoučkým děťátkem</a:t>
            </a:r>
            <a:br>
              <a:rPr lang="cs-CZ" sz="4800" dirty="0"/>
            </a:br>
            <a:r>
              <a:rPr lang="cs-CZ" sz="4800" dirty="0"/>
              <a:t>k nám smutná chodívá žena:</a:t>
            </a:r>
            <a:br>
              <a:rPr lang="cs-CZ" sz="4800" dirty="0"/>
            </a:br>
            <a:r>
              <a:rPr lang="cs-CZ" sz="4800" dirty="0"/>
              <a:t>dám-li mu jablíčko, snad se též</a:t>
            </a:r>
            <a:br>
              <a:rPr lang="cs-CZ" sz="4800" dirty="0"/>
            </a:br>
            <a:r>
              <a:rPr lang="cs-CZ" sz="4800" dirty="0"/>
              <a:t>robátko začervená.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cs.wikisource.org/wiki/</a:t>
            </a:r>
            <a:r>
              <a:rPr lang="cs-CZ" dirty="0" err="1" smtClean="0"/>
              <a:t>Zlatý_máj</a:t>
            </a:r>
            <a:r>
              <a:rPr lang="cs-CZ" dirty="0" smtClean="0"/>
              <a:t>/Jablíčka</a:t>
            </a:r>
            <a:br>
              <a:rPr lang="cs-CZ" dirty="0" smtClean="0"/>
            </a:br>
            <a:r>
              <a:rPr lang="cs-CZ" dirty="0" smtClean="0"/>
              <a:t>Obrázky použity z webu Office.com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1471</TotalTime>
  <Words>259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Prezentace aplikace PowerPoint</vt:lpstr>
      <vt:lpstr>Jablíčka</vt:lpstr>
      <vt:lpstr>Pozorně si přečti báseň</vt:lpstr>
      <vt:lpstr>Vypiš z básně slova zdrobnělá a nahraď slovy neutrálními</vt:lpstr>
      <vt:lpstr>Do básně doplň chybějící číslovky </vt:lpstr>
      <vt:lpstr>Odpověz na otázky </vt:lpstr>
      <vt:lpstr>Doplň poslední slova v řádcích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Adéla Kašparová</dc:creator>
  <cp:lastModifiedBy>Dana</cp:lastModifiedBy>
  <cp:revision>21</cp:revision>
  <dcterms:created xsi:type="dcterms:W3CDTF">2014-03-26T08:07:49Z</dcterms:created>
  <dcterms:modified xsi:type="dcterms:W3CDTF">2014-07-25T12:19:32Z</dcterms:modified>
</cp:coreProperties>
</file>