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72" r:id="rId3"/>
    <p:sldId id="261" r:id="rId4"/>
    <p:sldId id="266" r:id="rId5"/>
    <p:sldId id="267" r:id="rId6"/>
    <p:sldId id="268" r:id="rId7"/>
    <p:sldId id="269" r:id="rId8"/>
    <p:sldId id="270" r:id="rId9"/>
    <p:sldId id="271" r:id="rId10"/>
    <p:sldId id="262" r:id="rId11"/>
    <p:sldId id="263" r:id="rId12"/>
    <p:sldId id="264" r:id="rId13"/>
    <p:sldId id="265" r:id="rId14"/>
    <p:sldId id="273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2" d="100"/>
          <a:sy n="72" d="100"/>
        </p:scale>
        <p:origin x="-148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ectangle 20"/>
          <p:cNvSpPr>
            <a:spLocks noGrp="1"/>
          </p:cNvSpPr>
          <p:nvPr>
            <p:ph type="ctrTitle"/>
          </p:nvPr>
        </p:nvSpPr>
        <p:spPr>
          <a:xfrm>
            <a:off x="722376" y="2688336"/>
            <a:ext cx="7772400" cy="3108960"/>
          </a:xfrm>
        </p:spPr>
        <p:txBody>
          <a:bodyPr anchor="t" anchorCtr="0">
            <a:noAutofit/>
          </a:bodyPr>
          <a:lstStyle>
            <a:lvl1pPr algn="ctr">
              <a:defRPr lang="en-US" sz="6200" b="1" cap="none" spc="0" dirty="0" smtClean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4" name="Rectangle 26"/>
          <p:cNvSpPr>
            <a:spLocks noGrp="1"/>
          </p:cNvSpPr>
          <p:nvPr>
            <p:ph type="subTitle" idx="1"/>
          </p:nvPr>
        </p:nvSpPr>
        <p:spPr>
          <a:xfrm>
            <a:off x="722376" y="1133856"/>
            <a:ext cx="7772400" cy="1508760"/>
          </a:xfrm>
        </p:spPr>
        <p:txBody>
          <a:bodyPr anchor="b">
            <a:normAutofit/>
          </a:bodyPr>
          <a:lstStyle>
            <a:lvl1pPr marL="0" indent="0" algn="ctr">
              <a:buNone/>
              <a:defRPr lang="en-US" sz="2200" b="0">
                <a:solidFill>
                  <a:schemeClr val="tx2">
                    <a:shade val="55000"/>
                  </a:schemeClr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8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9" name="Rectangle 1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  <p:sp>
        <p:nvSpPr>
          <p:cNvPr id="25" name="Rectangle 27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 lang="en-US" smtClean="0"/>
            </a:lvl1pPr>
          </a:lstStyle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690563" y="491696"/>
            <a:ext cx="7762875" cy="5874608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777240" y="795996"/>
            <a:ext cx="7589520" cy="3112843"/>
          </a:xfrm>
        </p:spPr>
        <p:txBody>
          <a:bodyPr anchor="b">
            <a:normAutofit/>
          </a:bodyPr>
          <a:lstStyle>
            <a:lvl1pPr algn="ctr">
              <a:buNone/>
              <a:defRPr lang="en-US" sz="6200" b="1" cap="none" spc="0" dirty="0">
                <a:ln w="1905"/>
                <a:gradFill>
                  <a:gsLst>
                    <a:gs pos="0">
                      <a:schemeClr val="tx2">
                        <a:shade val="30000"/>
                        <a:satMod val="255000"/>
                      </a:schemeClr>
                    </a:gs>
                    <a:gs pos="58000">
                      <a:schemeClr val="tx2">
                        <a:tint val="90000"/>
                        <a:satMod val="300000"/>
                      </a:schemeClr>
                    </a:gs>
                    <a:gs pos="100000">
                      <a:schemeClr val="tx2">
                        <a:tint val="80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body" idx="1"/>
          </p:nvPr>
        </p:nvSpPr>
        <p:spPr>
          <a:xfrm>
            <a:off x="777240" y="3948552"/>
            <a:ext cx="7589520" cy="1509712"/>
          </a:xfrm>
        </p:spPr>
        <p:txBody>
          <a:bodyPr anchor="t">
            <a:normAutofit/>
          </a:bodyPr>
          <a:lstStyle>
            <a:lvl1pPr indent="0" algn="ctr">
              <a:buNone/>
              <a:defRPr lang="en-US" sz="2200" b="0" smtClean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>
          <a:xfrm>
            <a:off x="762000" y="5958840"/>
            <a:ext cx="2133600" cy="365760"/>
          </a:xfrm>
        </p:spPr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>
          <a:xfrm>
            <a:off x="3124200" y="5958840"/>
            <a:ext cx="28956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>
          <a:xfrm>
            <a:off x="6248400" y="5958840"/>
            <a:ext cx="2133600" cy="365760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965960" y="2785402"/>
            <a:ext cx="5760720" cy="914400"/>
          </a:xfrm>
        </p:spPr>
        <p:txBody>
          <a:bodyPr lIns="91440" rIns="91440" anchor="ctr">
            <a:noAutofit/>
          </a:bodyPr>
          <a:lstStyle>
            <a:lvl1pPr algn="ctr">
              <a:defRPr sz="35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1600200" y="547468"/>
            <a:ext cx="3383280" cy="639762"/>
          </a:xfrm>
          <a:prstGeom prst="roundRect">
            <a:avLst>
              <a:gd name="adj" fmla="val 6772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1600200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5128846" y="547468"/>
            <a:ext cx="3383280" cy="639762"/>
          </a:xfrm>
          <a:prstGeom prst="roundRect">
            <a:avLst>
              <a:gd name="adj" fmla="val 5673"/>
            </a:avLst>
          </a:prstGeom>
          <a:solidFill>
            <a:schemeClr val="bg1">
              <a:alpha val="55000"/>
            </a:schemeClr>
          </a:solidFill>
          <a:ln w="12700">
            <a:solidFill>
              <a:schemeClr val="bg1"/>
            </a:solidFill>
          </a:ln>
        </p:spPr>
        <p:txBody>
          <a:bodyPr lIns="91440" tIns="91440" rIns="91440" bIns="91440" anchor="ctr">
            <a:noAutofit/>
          </a:bodyPr>
          <a:lstStyle>
            <a:lvl1pPr marL="0" indent="0" algn="l">
              <a:buNone/>
              <a:defRPr sz="1600" b="1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5128846" y="1322362"/>
            <a:ext cx="3383280" cy="4800600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lang="en-US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 rot="16200000">
            <a:off x="-1828801" y="2888565"/>
            <a:ext cx="5486400" cy="914400"/>
          </a:xfrm>
        </p:spPr>
        <p:txBody>
          <a:bodyPr anchor="b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l">
              <a:defRPr sz="28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590800" y="602566"/>
            <a:ext cx="5943600" cy="5486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 rot="16200000">
            <a:off x="-859303" y="2888566"/>
            <a:ext cx="5486400" cy="914400"/>
          </a:xfrm>
        </p:spPr>
        <p:txBody>
          <a:bodyPr lIns="91440" rIns="91440"/>
          <a:lstStyle>
            <a:lvl1pPr marL="0" indent="0" algn="l">
              <a:buNone/>
              <a:defRPr sz="1400">
                <a:solidFill>
                  <a:schemeClr val="tx1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>
          <a:xfrm>
            <a:off x="6553200" y="6214404"/>
            <a:ext cx="2133600" cy="365760"/>
          </a:xfrm>
        </p:spPr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ed Rectangle 7"/>
          <p:cNvSpPr/>
          <p:nvPr/>
        </p:nvSpPr>
        <p:spPr>
          <a:xfrm>
            <a:off x="4740812" y="794822"/>
            <a:ext cx="3960051" cy="5294376"/>
          </a:xfrm>
          <a:prstGeom prst="roundRect">
            <a:avLst>
              <a:gd name="adj" fmla="val 3541"/>
            </a:avLst>
          </a:prstGeom>
          <a:solidFill>
            <a:srgbClr val="FFFFFF">
              <a:alpha val="40000"/>
            </a:srgbClr>
          </a:solidFill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2"/>
          <p:cNvSpPr>
            <a:spLocks noGrp="1"/>
          </p:cNvSpPr>
          <p:nvPr>
            <p:ph type="title"/>
          </p:nvPr>
        </p:nvSpPr>
        <p:spPr>
          <a:xfrm>
            <a:off x="5277728" y="3501743"/>
            <a:ext cx="3200400" cy="1143000"/>
          </a:xfrm>
        </p:spPr>
        <p:txBody>
          <a:bodyPr anchor="t">
            <a:no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>
            <a:lvl1pPr algn="ctr">
              <a:buNone/>
              <a:defRPr sz="2600" b="1">
                <a:solidFill>
                  <a:schemeClr val="tx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3"/>
          <p:cNvSpPr>
            <a:spLocks noGrp="1"/>
          </p:cNvSpPr>
          <p:nvPr>
            <p:ph type="pic" idx="1"/>
          </p:nvPr>
        </p:nvSpPr>
        <p:spPr>
          <a:xfrm>
            <a:off x="527537" y="821202"/>
            <a:ext cx="4550899" cy="5215597"/>
          </a:xfrm>
          <a:prstGeom prst="roundRect">
            <a:avLst>
              <a:gd name="adj" fmla="val 622"/>
            </a:avLst>
          </a:prstGeom>
          <a:solidFill>
            <a:schemeClr val="bg1">
              <a:lumMod val="85000"/>
            </a:schemeClr>
          </a:solidFill>
          <a:ln w="101600">
            <a:solidFill>
              <a:srgbClr val="FFFFFF"/>
            </a:solidFill>
            <a:miter lim="800000"/>
          </a:ln>
          <a:effectLst>
            <a:outerShdw blurRad="65000" dist="25000" dir="5400000" algn="t" rotWithShape="0">
              <a:schemeClr val="bg2">
                <a:shade val="30000"/>
                <a:satMod val="250000"/>
                <a:alpha val="85000"/>
              </a:schemeClr>
            </a:outerShdw>
          </a:effectLst>
          <a:scene3d>
            <a:camera prst="orthographicFront"/>
            <a:lightRig rig="soft" dir="t">
              <a:rot lat="0" lon="0" rev="20100000"/>
            </a:lightRig>
          </a:scene3d>
          <a:sp3d contourW="3810">
            <a:bevelT w="95250" h="25400"/>
            <a:contourClr>
              <a:schemeClr val="bg2">
                <a:shade val="45000"/>
                <a:satMod val="145000"/>
              </a:schemeClr>
            </a:contourClr>
          </a:sp3d>
        </p:spPr>
        <p:style>
          <a:lnRef idx="3">
            <a:schemeClr val="lt1"/>
          </a:lnRef>
          <a:fillRef idx="1">
            <a:schemeClr val="accent6"/>
          </a:fillRef>
          <a:effectRef idx="1">
            <a:schemeClr val="accent6"/>
          </a:effectRef>
          <a:fontRef idx="minor">
            <a:schemeClr val="lt1"/>
          </a:fontRef>
        </p:style>
        <p:txBody>
          <a:bodyPr/>
          <a:lstStyle>
            <a:lvl1pPr>
              <a:buNone/>
              <a:defRPr sz="3200">
                <a:solidFill>
                  <a:schemeClr val="tx1"/>
                </a:solidFill>
              </a:defRPr>
            </a:lvl1pPr>
          </a:lstStyle>
          <a:p>
            <a:r>
              <a:rPr lang="cs-CZ" sz="2000" smtClean="0"/>
              <a:t>Kliknutím na ikonu přidáte obrázek.</a:t>
            </a:r>
            <a:endParaRPr lang="en-US" sz="2000" dirty="0"/>
          </a:p>
        </p:txBody>
      </p:sp>
      <p:sp>
        <p:nvSpPr>
          <p:cNvPr id="4" name="Rectangle 4"/>
          <p:cNvSpPr>
            <a:spLocks noGrp="1"/>
          </p:cNvSpPr>
          <p:nvPr>
            <p:ph type="body" sz="half" idx="2"/>
          </p:nvPr>
        </p:nvSpPr>
        <p:spPr>
          <a:xfrm>
            <a:off x="5277728" y="1600200"/>
            <a:ext cx="3200400" cy="1825343"/>
          </a:xfrm>
        </p:spPr>
        <p:txBody>
          <a:bodyPr bIns="0" anchor="b">
            <a:normAutofit/>
          </a:bodyPr>
          <a:lstStyle>
            <a:lvl1pPr marL="0" marR="0" indent="0" algn="ctr">
              <a:buFontTx/>
              <a:buNone/>
              <a:defRPr sz="1300">
                <a:solidFill>
                  <a:schemeClr val="tx1">
                    <a:tint val="95000"/>
                  </a:schemeClr>
                </a:solidFill>
              </a:defRPr>
            </a:lvl1pPr>
            <a:lvl2pPr marL="460375" marR="0" indent="-112713">
              <a:buFontTx/>
              <a:buNone/>
              <a:defRPr sz="1200"/>
            </a:lvl2pPr>
            <a:lvl3pPr marL="914400" marR="0" indent="-117475">
              <a:buFontTx/>
              <a:buNone/>
              <a:defRPr sz="1000"/>
            </a:lvl3pPr>
            <a:lvl4pPr marL="1316038" marR="0" indent="-112713">
              <a:buFontTx/>
              <a:buNone/>
              <a:defRPr sz="900"/>
            </a:lvl4pPr>
            <a:lvl5pPr marL="1711325" marR="0" indent="-117475">
              <a:buFontTx/>
              <a:buNone/>
              <a:defRPr sz="9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Rectangle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ounded Rectangle 8"/>
          <p:cNvSpPr/>
          <p:nvPr/>
        </p:nvSpPr>
        <p:spPr>
          <a:xfrm>
            <a:off x="342900" y="228600"/>
            <a:ext cx="8458200" cy="6400800"/>
          </a:xfrm>
          <a:prstGeom prst="roundRect">
            <a:avLst>
              <a:gd name="adj" fmla="val 2238"/>
            </a:avLst>
          </a:prstGeom>
          <a:gradFill rotWithShape="1">
            <a:gsLst>
              <a:gs pos="0">
                <a:schemeClr val="bg1">
                  <a:satMod val="300000"/>
                  <a:alpha val="50000"/>
                </a:schemeClr>
              </a:gs>
              <a:gs pos="35000">
                <a:schemeClr val="bg1">
                  <a:satMod val="300000"/>
                  <a:alpha val="87000"/>
                </a:schemeClr>
              </a:gs>
              <a:gs pos="50000">
                <a:schemeClr val="bg1">
                  <a:satMod val="300000"/>
                  <a:alpha val="92000"/>
                </a:schemeClr>
              </a:gs>
              <a:gs pos="60000">
                <a:schemeClr val="bg1">
                  <a:satMod val="300000"/>
                  <a:alpha val="89000"/>
                </a:schemeClr>
              </a:gs>
              <a:gs pos="100000">
                <a:schemeClr val="bg1">
                  <a:satMod val="300000"/>
                  <a:alpha val="55000"/>
                </a:schemeClr>
              </a:gs>
            </a:gsLst>
            <a:lin ang="5400000" scaled="1"/>
          </a:gradFill>
          <a:ln>
            <a:noFill/>
          </a:ln>
          <a:effectLst>
            <a:outerShdw blurRad="63500" dist="45720" dir="5400000" algn="t" rotWithShape="0">
              <a:schemeClr val="bg2">
                <a:shade val="30000"/>
                <a:satMod val="250000"/>
                <a:alpha val="90000"/>
              </a:schemeClr>
            </a:outerShdw>
          </a:effectLst>
          <a:scene3d>
            <a:camera prst="orthographicFront">
              <a:rot lat="0" lon="0" rev="0"/>
            </a:camera>
            <a:lightRig rig="contrasting" dir="t">
              <a:rot lat="0" lon="0" rev="7500000"/>
            </a:lightRig>
          </a:scene3d>
          <a:sp3d contourW="6350" prstMaterial="powder">
            <a:bevelT w="50800" h="63500"/>
            <a:contourClr>
              <a:schemeClr val="bg2">
                <a:shade val="90000"/>
                <a:lumMod val="55000"/>
              </a:schemeClr>
            </a:contourClr>
          </a:sp3d>
        </p:spPr>
        <p:txBody>
          <a:bodyPr rtlCol="0" anchor="ctr"/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0" cap="none" spc="0" normalizeH="0" baseline="0" noProof="0">
              <a:ln>
                <a:noFill/>
              </a:ln>
              <a:solidFill>
                <a:sysClr val="window" lastClr="FFFFFF"/>
              </a:solidFill>
              <a:effectLst/>
              <a:uLnTx/>
              <a:uFillTx/>
              <a:latin typeface="Corbel"/>
              <a:ea typeface="+mn-ea"/>
              <a:cs typeface="+mn-cs"/>
            </a:endParaRPr>
          </a:p>
        </p:txBody>
      </p:sp>
      <p:sp>
        <p:nvSpPr>
          <p:cNvPr id="2" name="Rectangle 10"/>
          <p:cNvSpPr>
            <a:spLocks noGrp="1"/>
          </p:cNvSpPr>
          <p:nvPr>
            <p:ph type="title"/>
          </p:nvPr>
        </p:nvSpPr>
        <p:spPr>
          <a:xfrm>
            <a:off x="457200" y="304800"/>
            <a:ext cx="8229600" cy="1143000"/>
          </a:xfrm>
          <a:prstGeom prst="rect">
            <a:avLst/>
          </a:prstGeom>
        </p:spPr>
        <p:txBody>
          <a:bodyPr anchor="b" anchorCtr="0">
            <a:normAutofit/>
            <a:scene3d>
              <a:camera prst="orthographicFront"/>
              <a:lightRig rig="soft" dir="t">
                <a:rot lat="0" lon="0" rev="2100000"/>
              </a:lightRig>
            </a:scene3d>
            <a:sp3d prstMaterial="matte"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5" name="Rectangle 11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lIns="45720" rIns="4572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27" name="Rectangle 22"/>
          <p:cNvSpPr>
            <a:spLocks noGrp="1"/>
          </p:cNvSpPr>
          <p:nvPr>
            <p:ph type="dt" sz="half" idx="2"/>
          </p:nvPr>
        </p:nvSpPr>
        <p:spPr>
          <a:xfrm>
            <a:off x="457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F44C6C5F-F3CD-4BE4-94C7-E591A43BE284}" type="datetimeFigureOut">
              <a:rPr lang="cs-CZ" smtClean="0"/>
              <a:t>27.3.2013</a:t>
            </a:fld>
            <a:endParaRPr lang="cs-CZ"/>
          </a:p>
        </p:txBody>
      </p:sp>
      <p:sp>
        <p:nvSpPr>
          <p:cNvPr id="18" name="Rectangle 18"/>
          <p:cNvSpPr>
            <a:spLocks noGrp="1"/>
          </p:cNvSpPr>
          <p:nvPr>
            <p:ph type="ftr" sz="quarter" idx="3"/>
          </p:nvPr>
        </p:nvSpPr>
        <p:spPr>
          <a:xfrm>
            <a:off x="3124200" y="6214404"/>
            <a:ext cx="2895600" cy="365760"/>
          </a:xfrm>
          <a:prstGeom prst="rect">
            <a:avLst/>
          </a:prstGeom>
        </p:spPr>
        <p:txBody>
          <a:bodyPr anchor="b" anchorCtr="0"/>
          <a:lstStyle>
            <a:lvl1pPr algn="ct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endParaRPr lang="cs-CZ"/>
          </a:p>
        </p:txBody>
      </p:sp>
      <p:sp>
        <p:nvSpPr>
          <p:cNvPr id="13" name="Rectangle 15"/>
          <p:cNvSpPr>
            <a:spLocks noGrp="1"/>
          </p:cNvSpPr>
          <p:nvPr>
            <p:ph type="sldNum" sz="quarter" idx="4"/>
          </p:nvPr>
        </p:nvSpPr>
        <p:spPr>
          <a:xfrm>
            <a:off x="6553200" y="6214404"/>
            <a:ext cx="2133600" cy="365760"/>
          </a:xfrm>
          <a:prstGeom prst="rect">
            <a:avLst/>
          </a:prstGeom>
        </p:spPr>
        <p:txBody>
          <a:bodyPr anchor="b" anchorCtr="0"/>
          <a:lstStyle>
            <a:lvl1pPr algn="r">
              <a:defRPr lang="en-US" sz="1000" b="0" smtClean="0">
                <a:solidFill>
                  <a:schemeClr val="tx2">
                    <a:tint val="75000"/>
                    <a:satMod val="150000"/>
                  </a:schemeClr>
                </a:solidFill>
                <a:latin typeface="+mn-lt"/>
                <a:ea typeface="+mn-lt"/>
                <a:cs typeface="+mn-lt"/>
              </a:defRPr>
            </a:lvl1pPr>
          </a:lstStyle>
          <a:p>
            <a:fld id="{5E214A60-E357-498B-8CC5-F651A09744F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defPPr>
        <a:defRPr sz="4400">
          <a:solidFill>
            <a:schemeClr val="tx2">
              <a:shade val="80000"/>
              <a:satMod val="150000"/>
            </a:schemeClr>
          </a:solidFill>
          <a:latin typeface="+mj-lt"/>
          <a:ea typeface="+mj-ea"/>
          <a:cs typeface="+mj-cs"/>
        </a:defRPr>
      </a:defPPr>
      <a:lvl1pPr algn="ctr" eaLnBrk="1" hangingPunct="1">
        <a:buNone/>
        <a:defRPr lang="en-US" sz="5300" b="1" strike="noStrike" kern="1200" baseline="0" dirty="0" smtClean="0">
          <a:solidFill>
            <a:schemeClr val="tx2">
              <a:shade val="85000"/>
              <a:satMod val="150000"/>
            </a:schemeClr>
          </a:solidFill>
          <a:effectLst/>
          <a:latin typeface="+mj-lt"/>
          <a:ea typeface="+mj-lt"/>
          <a:cs typeface="+mj-lt"/>
        </a:defRPr>
      </a:lvl1pPr>
    </p:titleStyle>
    <p:body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457200" indent="-274320" algn="l" eaLnBrk="1" hangingPunct="1">
        <a:buClr>
          <a:schemeClr val="accent1"/>
        </a:buClr>
        <a:buSzPct val="80000"/>
        <a:buFont typeface="Wingdings 2" pitchFamily="18" charset="2"/>
        <a:buChar char=""/>
        <a:defRPr sz="2800">
          <a:solidFill>
            <a:schemeClr val="tx1"/>
          </a:solidFill>
          <a:latin typeface="+mn-lt"/>
          <a:ea typeface="+mn-lt"/>
          <a:cs typeface="+mn-lt"/>
        </a:defRPr>
      </a:lvl1pPr>
      <a:lvl2pPr marL="758952" indent="-228600" algn="l" eaLnBrk="1" hangingPunct="1">
        <a:buClr>
          <a:schemeClr val="accent2"/>
        </a:buClr>
        <a:buFont typeface="Wingdings 2" pitchFamily="18" charset="2"/>
        <a:buChar char=""/>
        <a:defRPr sz="2200">
          <a:solidFill>
            <a:schemeClr val="tx1"/>
          </a:solidFill>
          <a:latin typeface="+mn-lt"/>
          <a:ea typeface="+mn-lt"/>
          <a:cs typeface="+mn-lt"/>
        </a:defRPr>
      </a:lvl2pPr>
      <a:lvl3pPr marL="1033272" indent="-228600" algn="l" eaLnBrk="1" hangingPunct="1">
        <a:buClr>
          <a:schemeClr val="accent3"/>
        </a:buClr>
        <a:buFont typeface="Wingdings 2" pitchFamily="18" charset="2"/>
        <a:buChar char=""/>
        <a:defRPr sz="2000">
          <a:solidFill>
            <a:schemeClr val="tx1"/>
          </a:solidFill>
          <a:latin typeface="+mn-lt"/>
          <a:ea typeface="+mn-lt"/>
          <a:cs typeface="+mn-lt"/>
        </a:defRPr>
      </a:lvl3pPr>
      <a:lvl4pPr marL="1298448" indent="-228600" algn="l" eaLnBrk="1" hangingPunct="1">
        <a:buClr>
          <a:schemeClr val="accent4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4pPr>
      <a:lvl5pPr marL="1554480" indent="-228600" algn="l" eaLnBrk="1" hangingPunct="1">
        <a:buClr>
          <a:schemeClr val="accent5"/>
        </a:buClr>
        <a:buFont typeface="Wingdings 2" pitchFamily="18" charset="2"/>
        <a:buChar char=""/>
        <a:defRPr sz="1800">
          <a:solidFill>
            <a:schemeClr val="tx1"/>
          </a:solidFill>
          <a:latin typeface="+mn-lt"/>
          <a:ea typeface="+mn-lt"/>
          <a:cs typeface="+mn-lt"/>
        </a:defRPr>
      </a:lvl5pPr>
      <a:lvl6pPr marL="1810512" indent="-228600" algn="l" eaLnBrk="1" hangingPunct="1">
        <a:buClr>
          <a:schemeClr val="accent6"/>
        </a:buClr>
        <a:buFont typeface="Wingdings 2" pitchFamily="18" charset="2"/>
        <a:buChar char=""/>
        <a:defRPr lang="en-US" sz="1600" baseline="0" smtClean="0">
          <a:latin typeface="+mn-lt"/>
        </a:defRPr>
      </a:lvl6pPr>
      <a:lvl7pPr marL="2075688" indent="-228600" algn="l" eaLnBrk="1" hangingPunct="1">
        <a:buClr>
          <a:schemeClr val="tx2"/>
        </a:buClr>
        <a:buFont typeface="Wingdings 2" pitchFamily="18" charset="2"/>
        <a:buChar char=""/>
        <a:defRPr lang="en-US" sz="1600" baseline="0" smtClean="0">
          <a:latin typeface="+mn-lt"/>
        </a:defRPr>
      </a:lvl7pPr>
      <a:lvl8pPr marL="2340864" indent="-228600" algn="l" eaLnBrk="1" hangingPunct="1">
        <a:buClr>
          <a:schemeClr val="accent2"/>
        </a:buClr>
        <a:buFont typeface="Wingdings 2" pitchFamily="18" charset="2"/>
        <a:buChar char=""/>
        <a:defRPr sz="1600" baseline="0">
          <a:latin typeface="+mn-lt"/>
        </a:defRPr>
      </a:lvl8pPr>
      <a:lvl9pPr marL="2596896" indent="-228600" algn="l" eaLnBrk="1" hangingPunct="1">
        <a:buClr>
          <a:schemeClr val="accent1"/>
        </a:buClr>
        <a:buFont typeface="Wingdings 2" pitchFamily="18" charset="2"/>
        <a:buChar char=""/>
        <a:defRPr sz="1400" baseline="0">
          <a:latin typeface="+mn-lt"/>
        </a:defRPr>
      </a:lvl9pPr>
    </p:bodyStyle>
    <p:otherStyle>
      <a:defPPr>
        <a:defRPr>
          <a:solidFill>
            <a:schemeClr val="tx1"/>
          </a:solidFill>
          <a:latin typeface="+mn-lt"/>
          <a:ea typeface="+mn-ea"/>
          <a:cs typeface="+mn-cs"/>
        </a:defRPr>
      </a:defPPr>
      <a:lvl1pPr marL="0" eaLnBrk="1" hangingPunct="1"/>
      <a:lvl2pPr marL="457200" eaLnBrk="1" hangingPunct="1"/>
      <a:lvl3pPr marL="914400" eaLnBrk="1" hangingPunct="1"/>
      <a:lvl4pPr marL="1371600" eaLnBrk="1" hangingPunct="1"/>
      <a:lvl5pPr marL="1828800" eaLnBrk="1" hangingPunct="1"/>
      <a:lvl6pPr marL="2286000" eaLnBrk="1" hangingPunct="1"/>
      <a:lvl7pPr marL="2743200" eaLnBrk="1" hangingPunct="1"/>
      <a:lvl8pPr marL="3200400" eaLnBrk="1" hangingPunct="1"/>
      <a:lvl9pPr marL="3657600" eaLnBrk="1" hangingPunct="1"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830597" y="3558500"/>
            <a:ext cx="7772400" cy="1470025"/>
          </a:xfrm>
        </p:spPr>
        <p:txBody>
          <a:bodyPr>
            <a:normAutofit fontScale="90000"/>
          </a:bodyPr>
          <a:lstStyle/>
          <a:p>
            <a:pPr algn="ctr">
              <a:defRPr/>
            </a:pPr>
            <a:r>
              <a:rPr lang="cs-CZ" sz="3600" smtClean="0"/>
              <a:t>VY_32_INOVACE_15_</a:t>
            </a:r>
            <a:r>
              <a:rPr lang="cs-CZ" sz="3600" dirty="0" smtClean="0"/>
              <a:t/>
            </a:r>
            <a:br>
              <a:rPr lang="cs-CZ" sz="3600" dirty="0" smtClean="0"/>
            </a:br>
            <a:r>
              <a:rPr lang="cs-CZ" sz="2800" dirty="0" smtClean="0"/>
              <a:t> Násobení jednociferného a dvojciferného čísla</a:t>
            </a:r>
            <a:br>
              <a:rPr lang="cs-CZ" sz="2800" dirty="0" smtClean="0"/>
            </a:br>
            <a:r>
              <a:rPr lang="cs-CZ" sz="2800" dirty="0" smtClean="0"/>
              <a:t> s 1 desítkou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938" y="333375"/>
            <a:ext cx="6080125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4"/>
          <p:cNvSpPr txBox="1">
            <a:spLocks noChangeArrowheads="1"/>
          </p:cNvSpPr>
          <p:nvPr/>
        </p:nvSpPr>
        <p:spPr bwMode="auto">
          <a:xfrm>
            <a:off x="354507" y="1826915"/>
            <a:ext cx="8496944" cy="16312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2800" dirty="0" smtClean="0"/>
              <a:t>Matematika a její aplikace</a:t>
            </a:r>
          </a:p>
          <a:p>
            <a:pPr algn="ctr" eaLnBrk="1" hangingPunct="1"/>
            <a:r>
              <a:rPr lang="cs-CZ" sz="2400" dirty="0" smtClean="0"/>
              <a:t>3. ročník</a:t>
            </a:r>
          </a:p>
          <a:p>
            <a:pPr algn="ctr" eaLnBrk="1" hangingPunct="1"/>
            <a:r>
              <a:rPr lang="cs-CZ" sz="2400" dirty="0" smtClean="0"/>
              <a:t>Téma: Násobení jednociferného a dvojciferného čísla s jednou desítkou</a:t>
            </a:r>
            <a:endParaRPr lang="cs-CZ" sz="2400" dirty="0"/>
          </a:p>
        </p:txBody>
      </p:sp>
      <p:sp>
        <p:nvSpPr>
          <p:cNvPr id="8" name="TextovéPole 5"/>
          <p:cNvSpPr txBox="1">
            <a:spLocks noChangeArrowheads="1"/>
          </p:cNvSpPr>
          <p:nvPr/>
        </p:nvSpPr>
        <p:spPr bwMode="auto">
          <a:xfrm>
            <a:off x="2773363" y="5157788"/>
            <a:ext cx="3886869" cy="95410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algn="ctr" eaLnBrk="1" hangingPunct="1"/>
            <a:r>
              <a:rPr lang="cs-CZ" sz="3200" dirty="0"/>
              <a:t>Ing. Hana </a:t>
            </a:r>
            <a:r>
              <a:rPr lang="cs-CZ" sz="3200" dirty="0" smtClean="0"/>
              <a:t>Adamcová</a:t>
            </a:r>
          </a:p>
          <a:p>
            <a:pPr algn="ctr" eaLnBrk="1" hangingPunct="1"/>
            <a:r>
              <a:rPr lang="cs-CZ" sz="2400" dirty="0" smtClean="0"/>
              <a:t>Vytvořeno: 2011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959650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62960" y="548680"/>
            <a:ext cx="856895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5400" b="1" cap="all" spc="0" dirty="0" smtClean="0">
                <a:ln w="0">
                  <a:solidFill>
                    <a:schemeClr val="accent6">
                      <a:lumMod val="75000"/>
                    </a:schemeClr>
                  </a:solidFill>
                </a:ln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  <a:reflection blurRad="12700" stA="50000" endPos="50000" dist="5000" dir="5400000" sy="-100000" rotWithShape="0"/>
                </a:effectLst>
              </a:rPr>
              <a:t>Anotace</a:t>
            </a:r>
            <a:endParaRPr lang="cs-CZ" sz="5400" b="1" cap="all" spc="0" dirty="0">
              <a:ln w="0">
                <a:solidFill>
                  <a:schemeClr val="accent6">
                    <a:lumMod val="75000"/>
                  </a:schemeClr>
                </a:solidFill>
              </a:ln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11560" y="2276872"/>
            <a:ext cx="7992888" cy="35394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smtClean="0"/>
              <a:t>Prezentace </a:t>
            </a:r>
            <a:r>
              <a:rPr lang="cs-CZ" sz="2800" dirty="0" smtClean="0"/>
              <a:t>obsahuje výklad látky a příklady k procvičování.</a:t>
            </a:r>
            <a:endParaRPr lang="cs-CZ" sz="2800" dirty="0"/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je určen pro práci s interaktivní </a:t>
            </a:r>
            <a:r>
              <a:rPr lang="cs-CZ" sz="2800" dirty="0" smtClean="0"/>
              <a:t>tabulí, jehož </a:t>
            </a:r>
            <a:r>
              <a:rPr lang="cs-CZ" sz="2800" dirty="0"/>
              <a:t>cílem je podpora aktivity žáků a jejich motivace při procvičování učiva.</a:t>
            </a:r>
          </a:p>
          <a:p>
            <a:pPr marL="457200" indent="-457200">
              <a:buFont typeface="Arial" pitchFamily="34" charset="0"/>
              <a:buChar char="•"/>
            </a:pPr>
            <a:r>
              <a:rPr lang="cs-CZ" sz="2800" dirty="0"/>
              <a:t>Materiál </a:t>
            </a:r>
            <a:r>
              <a:rPr lang="cs-CZ" sz="2800" dirty="0" smtClean="0"/>
              <a:t>lze </a:t>
            </a:r>
            <a:r>
              <a:rPr lang="cs-CZ" sz="2800" dirty="0"/>
              <a:t>využít i pro samostatnou práci žáků nebo pro práci </a:t>
            </a:r>
            <a:r>
              <a:rPr lang="cs-CZ" sz="2800" dirty="0" smtClean="0"/>
              <a:t>ve dvojicích či </a:t>
            </a:r>
            <a:r>
              <a:rPr lang="cs-CZ" sz="2800" dirty="0"/>
              <a:t>skupinách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1080951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" name="Skupina 2"/>
          <p:cNvGrpSpPr/>
          <p:nvPr/>
        </p:nvGrpSpPr>
        <p:grpSpPr>
          <a:xfrm>
            <a:off x="395536" y="1628800"/>
            <a:ext cx="8352928" cy="4288362"/>
            <a:chOff x="395536" y="1628800"/>
            <a:chExt cx="8352928" cy="4288362"/>
          </a:xfrm>
        </p:grpSpPr>
        <p:sp>
          <p:nvSpPr>
            <p:cNvPr id="9" name="TextovéPole 8"/>
            <p:cNvSpPr txBox="1"/>
            <p:nvPr/>
          </p:nvSpPr>
          <p:spPr>
            <a:xfrm>
              <a:off x="1547431" y="1628800"/>
              <a:ext cx="6083950" cy="1815882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14 = </a:t>
              </a:r>
            </a:p>
            <a:p>
              <a:pPr algn="ctr"/>
              <a:r>
                <a:rPr lang="cs-CZ" sz="2800" dirty="0" smtClean="0"/>
                <a:t>3 . (10 + 4) =</a:t>
              </a:r>
            </a:p>
            <a:p>
              <a:pPr algn="ctr"/>
              <a:r>
                <a:rPr lang="cs-CZ" sz="2800" dirty="0" smtClean="0"/>
                <a:t>(3 . 10) + (3 . 4) =</a:t>
              </a:r>
            </a:p>
            <a:p>
              <a:pPr algn="ctr"/>
              <a:r>
                <a:rPr lang="cs-CZ" sz="2800" dirty="0" smtClean="0"/>
                <a:t>30 + 12 = 42</a:t>
              </a:r>
              <a:endParaRPr lang="cs-CZ" sz="2800" dirty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24676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6 . 15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endParaRPr lang="cs-CZ" sz="2800" dirty="0"/>
            </a:p>
            <a:p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528440" y="4145897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92174" y="4162916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1208098" y="4588289"/>
              <a:ext cx="648072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  <p:sp>
          <p:nvSpPr>
            <p:cNvPr id="13" name="TextovéPole 12"/>
            <p:cNvSpPr txBox="1"/>
            <p:nvPr/>
          </p:nvSpPr>
          <p:spPr>
            <a:xfrm>
              <a:off x="2163669" y="4577945"/>
              <a:ext cx="67012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dirty="0" smtClean="0"/>
                <a:t>5</a:t>
              </a:r>
              <a:endParaRPr lang="cs-CZ" dirty="0"/>
            </a:p>
          </p:txBody>
        </p:sp>
        <p:sp>
          <p:nvSpPr>
            <p:cNvPr id="14" name="TextovéPole 13"/>
            <p:cNvSpPr txBox="1"/>
            <p:nvPr/>
          </p:nvSpPr>
          <p:spPr>
            <a:xfrm>
              <a:off x="2516321" y="3667259"/>
              <a:ext cx="5514651" cy="52322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2800" dirty="0" smtClean="0"/>
                <a:t>6 . 10 + 6 . 5 = 60 + 30 =90</a:t>
              </a:r>
              <a:endParaRPr lang="cs-CZ" sz="2800" dirty="0"/>
            </a:p>
          </p:txBody>
        </p:sp>
      </p:grpSp>
    </p:spTree>
    <p:extLst>
      <p:ext uri="{BB962C8B-B14F-4D97-AF65-F5344CB8AC3E}">
        <p14:creationId xmlns:p14="http://schemas.microsoft.com/office/powerpoint/2010/main" val="8299407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6" name="Skupina 15"/>
          <p:cNvGrpSpPr/>
          <p:nvPr/>
        </p:nvGrpSpPr>
        <p:grpSpPr>
          <a:xfrm>
            <a:off x="395536" y="1338501"/>
            <a:ext cx="8352928" cy="5291110"/>
            <a:chOff x="395536" y="1338501"/>
            <a:chExt cx="8352928" cy="5291110"/>
          </a:xfrm>
        </p:grpSpPr>
        <p:sp>
          <p:nvSpPr>
            <p:cNvPr id="9" name="TextovéPole 8"/>
            <p:cNvSpPr txBox="1"/>
            <p:nvPr/>
          </p:nvSpPr>
          <p:spPr>
            <a:xfrm>
              <a:off x="827584" y="1338501"/>
              <a:ext cx="7200800" cy="2429373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3 . 18 =</a:t>
              </a:r>
            </a:p>
            <a:p>
              <a:pPr algn="ctr"/>
              <a:r>
                <a:rPr lang="cs-CZ" sz="2800" dirty="0"/>
                <a:t>3 . </a:t>
              </a:r>
              <a:r>
                <a:rPr lang="cs-CZ" sz="2800" dirty="0" smtClean="0"/>
                <a:t>(    </a:t>
              </a:r>
              <a:r>
                <a:rPr lang="cs-CZ" sz="2800" dirty="0"/>
                <a:t>+ </a:t>
              </a:r>
              <a:r>
                <a:rPr lang="cs-CZ" sz="2800" dirty="0" smtClean="0"/>
                <a:t> 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/>
                <a:t>(3 . </a:t>
              </a:r>
              <a:r>
                <a:rPr lang="cs-CZ" sz="2800" dirty="0" smtClean="0"/>
                <a:t>   ) </a:t>
              </a:r>
              <a:r>
                <a:rPr lang="cs-CZ" sz="2800" dirty="0"/>
                <a:t>+ (3 . </a:t>
              </a:r>
              <a:r>
                <a:rPr lang="cs-CZ" sz="2800" dirty="0" smtClean="0"/>
                <a:t>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   </a:t>
              </a:r>
              <a:r>
                <a:rPr lang="cs-CZ" sz="2800" dirty="0"/>
                <a:t>+ </a:t>
              </a:r>
              <a:r>
                <a:rPr lang="cs-CZ" sz="2800" dirty="0" smtClean="0"/>
                <a:t>    =</a:t>
              </a:r>
            </a:p>
            <a:p>
              <a:pPr algn="ctr"/>
              <a:endParaRPr lang="cs-CZ" sz="2800" dirty="0" smtClean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5536" y="3951955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7 . 15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8 . 16 =</a:t>
              </a:r>
              <a:endParaRPr lang="cs-CZ" sz="2800" dirty="0"/>
            </a:p>
            <a:p>
              <a:endParaRPr lang="cs-CZ" sz="2800" dirty="0" smtClean="0"/>
            </a:p>
            <a:p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528440" y="4466105"/>
              <a:ext cx="360040" cy="467162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92174" y="4484508"/>
              <a:ext cx="277175" cy="44876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528440" y="5871034"/>
              <a:ext cx="363734" cy="389302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98569" y="5871034"/>
              <a:ext cx="277175" cy="389302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422208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95536" y="1253379"/>
            <a:ext cx="8352928" cy="5094670"/>
            <a:chOff x="395536" y="1253379"/>
            <a:chExt cx="8352928" cy="5094670"/>
          </a:xfrm>
        </p:grpSpPr>
        <p:sp>
          <p:nvSpPr>
            <p:cNvPr id="9" name="TextovéPole 8"/>
            <p:cNvSpPr txBox="1"/>
            <p:nvPr/>
          </p:nvSpPr>
          <p:spPr>
            <a:xfrm>
              <a:off x="827584" y="1253379"/>
              <a:ext cx="7200800" cy="224676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5 . 18 =</a:t>
              </a:r>
            </a:p>
            <a:p>
              <a:pPr algn="ctr"/>
              <a:r>
                <a:rPr lang="cs-CZ" sz="2800" dirty="0" smtClean="0"/>
                <a:t>5 </a:t>
              </a:r>
              <a:r>
                <a:rPr lang="cs-CZ" sz="2800" dirty="0"/>
                <a:t>. </a:t>
              </a:r>
              <a:r>
                <a:rPr lang="cs-CZ" sz="2800" dirty="0" smtClean="0"/>
                <a:t>(    </a:t>
              </a:r>
              <a:r>
                <a:rPr lang="cs-CZ" sz="2800" dirty="0"/>
                <a:t>+ </a:t>
              </a:r>
              <a:r>
                <a:rPr lang="cs-CZ" sz="2800" dirty="0" smtClean="0"/>
                <a:t> 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(5 </a:t>
              </a:r>
              <a:r>
                <a:rPr lang="cs-CZ" sz="2800" dirty="0"/>
                <a:t>. </a:t>
              </a:r>
              <a:r>
                <a:rPr lang="cs-CZ" sz="2800" dirty="0" smtClean="0"/>
                <a:t>   ) </a:t>
              </a:r>
              <a:r>
                <a:rPr lang="cs-CZ" sz="2800" dirty="0"/>
                <a:t>+ </a:t>
              </a:r>
              <a:r>
                <a:rPr lang="cs-CZ" sz="2800" dirty="0" smtClean="0"/>
                <a:t>(5 </a:t>
              </a:r>
              <a:r>
                <a:rPr lang="cs-CZ" sz="2800" dirty="0"/>
                <a:t>. </a:t>
              </a:r>
              <a:r>
                <a:rPr lang="cs-CZ" sz="2800" dirty="0" smtClean="0"/>
                <a:t>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   </a:t>
              </a:r>
              <a:r>
                <a:rPr lang="cs-CZ" sz="2800" dirty="0"/>
                <a:t>+ </a:t>
              </a:r>
              <a:r>
                <a:rPr lang="cs-CZ" sz="2800" dirty="0" smtClean="0"/>
                <a:t>    =</a:t>
              </a:r>
            </a:p>
            <a:p>
              <a:pPr algn="ctr"/>
              <a:endParaRPr lang="cs-CZ" sz="2800" dirty="0" smtClean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6 . 14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7 . 12 =</a:t>
              </a:r>
              <a:endParaRPr lang="cs-CZ" sz="2800" dirty="0"/>
            </a:p>
            <a:p>
              <a:endParaRPr lang="cs-CZ" sz="2800" dirty="0" smtClean="0"/>
            </a:p>
            <a:p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528440" y="4145897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92174" y="4162916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528440" y="5445224"/>
              <a:ext cx="363734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98569" y="5445224"/>
              <a:ext cx="277175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14809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95536" y="1253379"/>
            <a:ext cx="8352928" cy="5094670"/>
            <a:chOff x="395536" y="1253379"/>
            <a:chExt cx="8352928" cy="5094670"/>
          </a:xfrm>
        </p:grpSpPr>
        <p:sp>
          <p:nvSpPr>
            <p:cNvPr id="9" name="TextovéPole 8"/>
            <p:cNvSpPr txBox="1"/>
            <p:nvPr/>
          </p:nvSpPr>
          <p:spPr>
            <a:xfrm>
              <a:off x="827584" y="1253379"/>
              <a:ext cx="7200800" cy="224676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4 . 16 =</a:t>
              </a:r>
            </a:p>
            <a:p>
              <a:pPr algn="ctr"/>
              <a:r>
                <a:rPr lang="cs-CZ" sz="2800" dirty="0" smtClean="0"/>
                <a:t>4 </a:t>
              </a:r>
              <a:r>
                <a:rPr lang="cs-CZ" sz="2800" dirty="0"/>
                <a:t>. </a:t>
              </a:r>
              <a:r>
                <a:rPr lang="cs-CZ" sz="2800" dirty="0" smtClean="0"/>
                <a:t>(    </a:t>
              </a:r>
              <a:r>
                <a:rPr lang="cs-CZ" sz="2800" dirty="0"/>
                <a:t>+ </a:t>
              </a:r>
              <a:r>
                <a:rPr lang="cs-CZ" sz="2800" dirty="0" smtClean="0"/>
                <a:t> 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(4 </a:t>
              </a:r>
              <a:r>
                <a:rPr lang="cs-CZ" sz="2800" dirty="0"/>
                <a:t>. </a:t>
              </a:r>
              <a:r>
                <a:rPr lang="cs-CZ" sz="2800" dirty="0" smtClean="0"/>
                <a:t>   ) </a:t>
              </a:r>
              <a:r>
                <a:rPr lang="cs-CZ" sz="2800" dirty="0"/>
                <a:t>+ </a:t>
              </a:r>
              <a:r>
                <a:rPr lang="cs-CZ" sz="2800" dirty="0" smtClean="0"/>
                <a:t>(4 </a:t>
              </a:r>
              <a:r>
                <a:rPr lang="cs-CZ" sz="2800" dirty="0"/>
                <a:t>. </a:t>
              </a:r>
              <a:r>
                <a:rPr lang="cs-CZ" sz="2800" dirty="0" smtClean="0"/>
                <a:t>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   </a:t>
              </a:r>
              <a:r>
                <a:rPr lang="cs-CZ" sz="2800" dirty="0"/>
                <a:t>+ </a:t>
              </a:r>
              <a:r>
                <a:rPr lang="cs-CZ" sz="2800" dirty="0" smtClean="0"/>
                <a:t>    =</a:t>
              </a:r>
            </a:p>
            <a:p>
              <a:pPr algn="ctr"/>
              <a:endParaRPr lang="cs-CZ" sz="2800" dirty="0" smtClean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5 . 17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9 . 15 =</a:t>
              </a:r>
              <a:endParaRPr lang="cs-CZ" sz="2800" dirty="0"/>
            </a:p>
            <a:p>
              <a:endParaRPr lang="cs-CZ" sz="2800" dirty="0" smtClean="0"/>
            </a:p>
            <a:p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528440" y="4145897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92174" y="4162916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528440" y="5445224"/>
              <a:ext cx="363734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98569" y="5445224"/>
              <a:ext cx="277175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4639906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95536" y="1253379"/>
            <a:ext cx="8352928" cy="5094670"/>
            <a:chOff x="395536" y="1253379"/>
            <a:chExt cx="8352928" cy="5094670"/>
          </a:xfrm>
        </p:grpSpPr>
        <p:sp>
          <p:nvSpPr>
            <p:cNvPr id="9" name="TextovéPole 8"/>
            <p:cNvSpPr txBox="1"/>
            <p:nvPr/>
          </p:nvSpPr>
          <p:spPr>
            <a:xfrm>
              <a:off x="827584" y="1253379"/>
              <a:ext cx="7200800" cy="224676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6 . 17 =</a:t>
              </a:r>
            </a:p>
            <a:p>
              <a:pPr algn="ctr"/>
              <a:r>
                <a:rPr lang="cs-CZ" sz="2800" dirty="0" smtClean="0"/>
                <a:t>6 </a:t>
              </a:r>
              <a:r>
                <a:rPr lang="cs-CZ" sz="2800" dirty="0"/>
                <a:t>. </a:t>
              </a:r>
              <a:r>
                <a:rPr lang="cs-CZ" sz="2800" dirty="0" smtClean="0"/>
                <a:t>(    </a:t>
              </a:r>
              <a:r>
                <a:rPr lang="cs-CZ" sz="2800" dirty="0"/>
                <a:t>+ </a:t>
              </a:r>
              <a:r>
                <a:rPr lang="cs-CZ" sz="2800" dirty="0" smtClean="0"/>
                <a:t> 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(6 </a:t>
              </a:r>
              <a:r>
                <a:rPr lang="cs-CZ" sz="2800" dirty="0"/>
                <a:t>. </a:t>
              </a:r>
              <a:r>
                <a:rPr lang="cs-CZ" sz="2800" dirty="0" smtClean="0"/>
                <a:t>   ) </a:t>
              </a:r>
              <a:r>
                <a:rPr lang="cs-CZ" sz="2800" dirty="0"/>
                <a:t>+ </a:t>
              </a:r>
              <a:r>
                <a:rPr lang="cs-CZ" sz="2800" dirty="0" smtClean="0"/>
                <a:t>(6 </a:t>
              </a:r>
              <a:r>
                <a:rPr lang="cs-CZ" sz="2800" dirty="0"/>
                <a:t>. </a:t>
              </a:r>
              <a:r>
                <a:rPr lang="cs-CZ" sz="2800" dirty="0" smtClean="0"/>
                <a:t>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   </a:t>
              </a:r>
              <a:r>
                <a:rPr lang="cs-CZ" sz="2800" dirty="0"/>
                <a:t>+ </a:t>
              </a:r>
              <a:r>
                <a:rPr lang="cs-CZ" sz="2800" dirty="0" smtClean="0"/>
                <a:t>    =</a:t>
              </a:r>
            </a:p>
            <a:p>
              <a:pPr algn="ctr"/>
              <a:endParaRPr lang="cs-CZ" sz="2800" dirty="0" smtClean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8 . 16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7 . 17 =</a:t>
              </a:r>
              <a:endParaRPr lang="cs-CZ" sz="2800" dirty="0"/>
            </a:p>
            <a:p>
              <a:endParaRPr lang="cs-CZ" sz="2800" dirty="0" smtClean="0"/>
            </a:p>
            <a:p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528440" y="4145897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92174" y="4162916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528440" y="5445224"/>
              <a:ext cx="363734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98569" y="5445224"/>
              <a:ext cx="277175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055955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18" name="Skupina 17"/>
          <p:cNvGrpSpPr/>
          <p:nvPr/>
        </p:nvGrpSpPr>
        <p:grpSpPr>
          <a:xfrm>
            <a:off x="395536" y="1253379"/>
            <a:ext cx="8352928" cy="5094670"/>
            <a:chOff x="395536" y="1253379"/>
            <a:chExt cx="8352928" cy="5094670"/>
          </a:xfrm>
        </p:grpSpPr>
        <p:sp>
          <p:nvSpPr>
            <p:cNvPr id="9" name="TextovéPole 8"/>
            <p:cNvSpPr txBox="1"/>
            <p:nvPr/>
          </p:nvSpPr>
          <p:spPr>
            <a:xfrm>
              <a:off x="827584" y="1253379"/>
              <a:ext cx="7200800" cy="224676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4 . 19 =</a:t>
              </a:r>
            </a:p>
            <a:p>
              <a:pPr algn="ctr"/>
              <a:r>
                <a:rPr lang="cs-CZ" sz="2800" dirty="0" smtClean="0"/>
                <a:t>4 </a:t>
              </a:r>
              <a:r>
                <a:rPr lang="cs-CZ" sz="2800" dirty="0"/>
                <a:t>. </a:t>
              </a:r>
              <a:r>
                <a:rPr lang="cs-CZ" sz="2800" dirty="0" smtClean="0"/>
                <a:t>(    </a:t>
              </a:r>
              <a:r>
                <a:rPr lang="cs-CZ" sz="2800" dirty="0"/>
                <a:t>+ </a:t>
              </a:r>
              <a:r>
                <a:rPr lang="cs-CZ" sz="2800" dirty="0" smtClean="0"/>
                <a:t> 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(4 </a:t>
              </a:r>
              <a:r>
                <a:rPr lang="cs-CZ" sz="2800" dirty="0"/>
                <a:t>. </a:t>
              </a:r>
              <a:r>
                <a:rPr lang="cs-CZ" sz="2800" dirty="0" smtClean="0"/>
                <a:t>   ) </a:t>
              </a:r>
              <a:r>
                <a:rPr lang="cs-CZ" sz="2800" dirty="0"/>
                <a:t>+ </a:t>
              </a:r>
              <a:r>
                <a:rPr lang="cs-CZ" sz="2800" dirty="0" smtClean="0"/>
                <a:t>(4 </a:t>
              </a:r>
              <a:r>
                <a:rPr lang="cs-CZ" sz="2800" dirty="0"/>
                <a:t>. </a:t>
              </a:r>
              <a:r>
                <a:rPr lang="cs-CZ" sz="2800" dirty="0" smtClean="0"/>
                <a:t>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   </a:t>
              </a:r>
              <a:r>
                <a:rPr lang="cs-CZ" sz="2800" dirty="0"/>
                <a:t>+ </a:t>
              </a:r>
              <a:r>
                <a:rPr lang="cs-CZ" sz="2800" dirty="0" smtClean="0"/>
                <a:t>    =</a:t>
              </a:r>
            </a:p>
            <a:p>
              <a:pPr algn="ctr"/>
              <a:endParaRPr lang="cs-CZ" sz="2800" dirty="0" smtClean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5 . 19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6 . 17 =</a:t>
              </a:r>
              <a:endParaRPr lang="cs-CZ" sz="2800" dirty="0"/>
            </a:p>
            <a:p>
              <a:endParaRPr lang="cs-CZ" sz="2800" dirty="0" smtClean="0"/>
            </a:p>
            <a:p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528440" y="4145897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92174" y="4162916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528440" y="5445224"/>
              <a:ext cx="363734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98569" y="5445224"/>
              <a:ext cx="277175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7707780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582942" y="404664"/>
            <a:ext cx="6048672" cy="707886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  <a:endParaRPr lang="cs-CZ" sz="2000" b="1" dirty="0">
              <a:solidFill>
                <a:schemeClr val="accent6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395536" y="1253379"/>
            <a:ext cx="8352928" cy="5094670"/>
            <a:chOff x="395536" y="1253379"/>
            <a:chExt cx="8352928" cy="5094670"/>
          </a:xfrm>
        </p:grpSpPr>
        <p:sp>
          <p:nvSpPr>
            <p:cNvPr id="9" name="TextovéPole 8"/>
            <p:cNvSpPr txBox="1"/>
            <p:nvPr/>
          </p:nvSpPr>
          <p:spPr>
            <a:xfrm>
              <a:off x="827584" y="1253379"/>
              <a:ext cx="7200800" cy="2246769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2800" dirty="0" smtClean="0"/>
                <a:t>     6 . 16 =</a:t>
              </a:r>
            </a:p>
            <a:p>
              <a:pPr algn="ctr"/>
              <a:r>
                <a:rPr lang="cs-CZ" sz="2800" dirty="0" smtClean="0"/>
                <a:t>6 </a:t>
              </a:r>
              <a:r>
                <a:rPr lang="cs-CZ" sz="2800" dirty="0"/>
                <a:t>. </a:t>
              </a:r>
              <a:r>
                <a:rPr lang="cs-CZ" sz="2800" dirty="0" smtClean="0"/>
                <a:t>(    </a:t>
              </a:r>
              <a:r>
                <a:rPr lang="cs-CZ" sz="2800" dirty="0"/>
                <a:t>+ </a:t>
              </a:r>
              <a:r>
                <a:rPr lang="cs-CZ" sz="2800" dirty="0" smtClean="0"/>
                <a:t> 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(6 </a:t>
              </a:r>
              <a:r>
                <a:rPr lang="cs-CZ" sz="2800" dirty="0"/>
                <a:t>. </a:t>
              </a:r>
              <a:r>
                <a:rPr lang="cs-CZ" sz="2800" dirty="0" smtClean="0"/>
                <a:t>   ) </a:t>
              </a:r>
              <a:r>
                <a:rPr lang="cs-CZ" sz="2800" dirty="0"/>
                <a:t>+ </a:t>
              </a:r>
              <a:r>
                <a:rPr lang="cs-CZ" sz="2800" dirty="0" smtClean="0"/>
                <a:t>(6 </a:t>
              </a:r>
              <a:r>
                <a:rPr lang="cs-CZ" sz="2800" dirty="0"/>
                <a:t>. </a:t>
              </a:r>
              <a:r>
                <a:rPr lang="cs-CZ" sz="2800" dirty="0" smtClean="0"/>
                <a:t>  ) </a:t>
              </a:r>
              <a:r>
                <a:rPr lang="cs-CZ" sz="2800" dirty="0"/>
                <a:t>=</a:t>
              </a:r>
            </a:p>
            <a:p>
              <a:pPr algn="ctr"/>
              <a:r>
                <a:rPr lang="cs-CZ" sz="2800" dirty="0" smtClean="0"/>
                <a:t>   </a:t>
              </a:r>
              <a:r>
                <a:rPr lang="cs-CZ" sz="2800" dirty="0"/>
                <a:t>+ </a:t>
              </a:r>
              <a:r>
                <a:rPr lang="cs-CZ" sz="2800" dirty="0" smtClean="0"/>
                <a:t>    =</a:t>
              </a:r>
            </a:p>
            <a:p>
              <a:pPr algn="ctr"/>
              <a:endParaRPr lang="cs-CZ" sz="2800" dirty="0" smtClean="0"/>
            </a:p>
          </p:txBody>
        </p:sp>
        <p:sp>
          <p:nvSpPr>
            <p:cNvPr id="12" name="TextovéPole 11"/>
            <p:cNvSpPr txBox="1"/>
            <p:nvPr/>
          </p:nvSpPr>
          <p:spPr>
            <a:xfrm>
              <a:off x="395536" y="3670393"/>
              <a:ext cx="8352928" cy="2677656"/>
            </a:xfrm>
            <a:prstGeom prst="rect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solidFill>
                <a:schemeClr val="accent3">
                  <a:lumMod val="50000"/>
                </a:schemeClr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cs-CZ" sz="2800" dirty="0" smtClean="0"/>
                <a:t>     8 . 17 =</a:t>
              </a:r>
            </a:p>
            <a:p>
              <a:endParaRPr lang="cs-CZ" sz="2800" dirty="0"/>
            </a:p>
            <a:p>
              <a:r>
                <a:rPr lang="cs-CZ" sz="2800" dirty="0" smtClean="0"/>
                <a:t>  </a:t>
              </a:r>
            </a:p>
            <a:p>
              <a:r>
                <a:rPr lang="cs-CZ" sz="2800" dirty="0" smtClean="0"/>
                <a:t>     7 . 15 =</a:t>
              </a:r>
              <a:endParaRPr lang="cs-CZ" sz="2800" dirty="0"/>
            </a:p>
            <a:p>
              <a:endParaRPr lang="cs-CZ" sz="2800" dirty="0" smtClean="0"/>
            </a:p>
            <a:p>
              <a:endParaRPr lang="cs-CZ" sz="2800" dirty="0"/>
            </a:p>
          </p:txBody>
        </p:sp>
        <p:cxnSp>
          <p:nvCxnSpPr>
            <p:cNvPr id="5" name="Přímá spojnice 4"/>
            <p:cNvCxnSpPr/>
            <p:nvPr/>
          </p:nvCxnSpPr>
          <p:spPr>
            <a:xfrm flipH="1">
              <a:off x="1528440" y="4145897"/>
              <a:ext cx="360040" cy="432048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/>
            <p:cNvCxnSpPr/>
            <p:nvPr/>
          </p:nvCxnSpPr>
          <p:spPr>
            <a:xfrm>
              <a:off x="1892174" y="4162916"/>
              <a:ext cx="277175" cy="415029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" name="Přímá spojnice 3"/>
            <p:cNvCxnSpPr/>
            <p:nvPr/>
          </p:nvCxnSpPr>
          <p:spPr>
            <a:xfrm flipH="1">
              <a:off x="1528440" y="5445224"/>
              <a:ext cx="363734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/>
            <p:cNvCxnSpPr/>
            <p:nvPr/>
          </p:nvCxnSpPr>
          <p:spPr>
            <a:xfrm>
              <a:off x="1898569" y="5445224"/>
              <a:ext cx="277175" cy="360040"/>
            </a:xfrm>
            <a:prstGeom prst="line">
              <a:avLst/>
            </a:prstGeom>
            <a:ln w="19050">
              <a:solidFill>
                <a:schemeClr val="accent5">
                  <a:lumMod val="5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3578105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16 =</a:t>
            </a:r>
          </a:p>
          <a:p>
            <a:r>
              <a:rPr lang="cs-CZ" sz="2800" dirty="0" smtClean="0"/>
              <a:t>8 . 11 =</a:t>
            </a:r>
          </a:p>
          <a:p>
            <a:r>
              <a:rPr lang="cs-CZ" sz="2800" dirty="0" smtClean="0"/>
              <a:t>0 . 12 = </a:t>
            </a:r>
          </a:p>
          <a:p>
            <a:r>
              <a:rPr lang="cs-CZ" sz="2800" dirty="0" smtClean="0"/>
              <a:t>5 . 13 =</a:t>
            </a:r>
          </a:p>
          <a:p>
            <a:r>
              <a:rPr lang="cs-CZ" sz="2800" dirty="0" smtClean="0"/>
              <a:t>2 . 14 =</a:t>
            </a:r>
          </a:p>
          <a:p>
            <a:r>
              <a:rPr lang="cs-CZ" sz="2800" dirty="0" smtClean="0"/>
              <a:t>1 . 19 =</a:t>
            </a:r>
          </a:p>
          <a:p>
            <a:r>
              <a:rPr lang="cs-CZ" sz="2800" dirty="0" smtClean="0"/>
              <a:t>9 . 11 =</a:t>
            </a:r>
          </a:p>
          <a:p>
            <a:r>
              <a:rPr lang="cs-CZ" sz="2800" dirty="0" smtClean="0"/>
              <a:t>4.  17 =</a:t>
            </a:r>
          </a:p>
          <a:p>
            <a:r>
              <a:rPr lang="cs-CZ" sz="2800" dirty="0" smtClean="0"/>
              <a:t>6 . 15 =</a:t>
            </a:r>
          </a:p>
          <a:p>
            <a:r>
              <a:rPr lang="cs-CZ" sz="2800" dirty="0" smtClean="0"/>
              <a:t>3 . 17 =</a:t>
            </a:r>
          </a:p>
          <a:p>
            <a:r>
              <a:rPr lang="cs-CZ" sz="2800" dirty="0" smtClean="0"/>
              <a:t>7 . 18 =</a:t>
            </a:r>
          </a:p>
          <a:p>
            <a:r>
              <a:rPr lang="cs-CZ" sz="2800" dirty="0" smtClean="0"/>
              <a:t>2 . 19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4 </a:t>
            </a:r>
            <a:r>
              <a:rPr lang="cs-CZ" sz="2800" dirty="0"/>
              <a:t>. </a:t>
            </a:r>
            <a:r>
              <a:rPr lang="cs-CZ" sz="2800" dirty="0" smtClean="0"/>
              <a:t>15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17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6 </a:t>
            </a:r>
            <a:r>
              <a:rPr lang="cs-CZ" sz="2800" dirty="0"/>
              <a:t>. </a:t>
            </a:r>
            <a:r>
              <a:rPr lang="cs-CZ" sz="2800" dirty="0" smtClean="0"/>
              <a:t>16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14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16 =</a:t>
            </a:r>
            <a:endParaRPr lang="cs-CZ" sz="2800" dirty="0"/>
          </a:p>
          <a:p>
            <a:r>
              <a:rPr lang="cs-CZ" sz="2800" dirty="0" smtClean="0"/>
              <a:t>9 </a:t>
            </a:r>
            <a:r>
              <a:rPr lang="cs-CZ" sz="2800" dirty="0"/>
              <a:t>. </a:t>
            </a:r>
            <a:r>
              <a:rPr lang="cs-CZ" sz="2800" dirty="0" smtClean="0"/>
              <a:t>12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7 . 11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9 </a:t>
            </a:r>
            <a:r>
              <a:rPr lang="cs-CZ" sz="2800" dirty="0"/>
              <a:t>. </a:t>
            </a:r>
            <a:r>
              <a:rPr lang="cs-CZ" sz="2800" dirty="0" smtClean="0"/>
              <a:t>14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</a:t>
            </a:r>
            <a:r>
              <a:rPr lang="cs-CZ" sz="2800" dirty="0" smtClean="0"/>
              <a:t>12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12 . 9 =</a:t>
            </a:r>
          </a:p>
          <a:p>
            <a:r>
              <a:rPr lang="cs-CZ" sz="2800" dirty="0" smtClean="0"/>
              <a:t>19 . 5 =</a:t>
            </a:r>
          </a:p>
          <a:p>
            <a:r>
              <a:rPr lang="cs-CZ" sz="2800" dirty="0" smtClean="0"/>
              <a:t>16 . 8 =</a:t>
            </a:r>
          </a:p>
          <a:p>
            <a:r>
              <a:rPr lang="cs-CZ" sz="2800" dirty="0" smtClean="0"/>
              <a:t>13 . 6 = </a:t>
            </a:r>
          </a:p>
          <a:p>
            <a:r>
              <a:rPr lang="cs-CZ" sz="2800" dirty="0" smtClean="0"/>
              <a:t>13 . 7 =</a:t>
            </a:r>
          </a:p>
          <a:p>
            <a:r>
              <a:rPr lang="cs-CZ" sz="2800" dirty="0" smtClean="0"/>
              <a:t>14 . 9 =</a:t>
            </a:r>
          </a:p>
          <a:p>
            <a:r>
              <a:rPr lang="cs-CZ" sz="2800" dirty="0" smtClean="0"/>
              <a:t>11 . 5 =</a:t>
            </a:r>
          </a:p>
          <a:p>
            <a:r>
              <a:rPr lang="cs-CZ" sz="2800" dirty="0" smtClean="0"/>
              <a:t>15 . 4 =</a:t>
            </a:r>
          </a:p>
          <a:p>
            <a:r>
              <a:rPr lang="cs-CZ" sz="2800" dirty="0" smtClean="0"/>
              <a:t>17 . 6 =</a:t>
            </a:r>
          </a:p>
          <a:p>
            <a:r>
              <a:rPr lang="cs-CZ" sz="2800" dirty="0" smtClean="0"/>
              <a:t>12 . 0 =</a:t>
            </a:r>
          </a:p>
          <a:p>
            <a:r>
              <a:rPr lang="cs-CZ" sz="2800" dirty="0" smtClean="0"/>
              <a:t>18 . 3 =</a:t>
            </a:r>
          </a:p>
          <a:p>
            <a:r>
              <a:rPr lang="cs-CZ" sz="2800" dirty="0" smtClean="0"/>
              <a:t>16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166728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 . 16 =</a:t>
            </a:r>
          </a:p>
          <a:p>
            <a:r>
              <a:rPr lang="cs-CZ" sz="2800" dirty="0" smtClean="0"/>
              <a:t>5 . 11 =</a:t>
            </a:r>
          </a:p>
          <a:p>
            <a:r>
              <a:rPr lang="cs-CZ" sz="2800" dirty="0" smtClean="0"/>
              <a:t>2 . 12 = </a:t>
            </a:r>
          </a:p>
          <a:p>
            <a:r>
              <a:rPr lang="cs-CZ" sz="2800" dirty="0" smtClean="0"/>
              <a:t>0 . 13 =</a:t>
            </a:r>
          </a:p>
          <a:p>
            <a:r>
              <a:rPr lang="cs-CZ" sz="2800" dirty="0" smtClean="0"/>
              <a:t>8 . 14 =</a:t>
            </a:r>
          </a:p>
          <a:p>
            <a:r>
              <a:rPr lang="cs-CZ" sz="2800" dirty="0" smtClean="0"/>
              <a:t>4 . 19 =</a:t>
            </a:r>
          </a:p>
          <a:p>
            <a:r>
              <a:rPr lang="cs-CZ" sz="2800" dirty="0" smtClean="0"/>
              <a:t>5 . 12 =</a:t>
            </a:r>
          </a:p>
          <a:p>
            <a:r>
              <a:rPr lang="cs-CZ" sz="2800" dirty="0" smtClean="0"/>
              <a:t>3.  17 =</a:t>
            </a:r>
          </a:p>
          <a:p>
            <a:r>
              <a:rPr lang="cs-CZ" sz="2800" dirty="0" smtClean="0"/>
              <a:t>4 . 15 =</a:t>
            </a:r>
          </a:p>
          <a:p>
            <a:r>
              <a:rPr lang="cs-CZ" sz="2800" dirty="0" smtClean="0"/>
              <a:t>7 . 17 =</a:t>
            </a:r>
          </a:p>
          <a:p>
            <a:r>
              <a:rPr lang="cs-CZ" sz="2800" dirty="0" smtClean="0"/>
              <a:t>9 . 18 =</a:t>
            </a:r>
          </a:p>
          <a:p>
            <a:r>
              <a:rPr lang="cs-CZ" sz="2800" dirty="0" smtClean="0"/>
              <a:t>3 . 19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</a:t>
            </a:r>
            <a:r>
              <a:rPr lang="cs-CZ" sz="2800" dirty="0"/>
              <a:t>. </a:t>
            </a:r>
            <a:r>
              <a:rPr lang="cs-CZ" sz="2800" dirty="0" smtClean="0"/>
              <a:t>12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15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17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16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</a:t>
            </a:r>
            <a:r>
              <a:rPr lang="cs-CZ" sz="2800" dirty="0" smtClean="0"/>
              <a:t>14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16 =</a:t>
            </a:r>
            <a:endParaRPr lang="cs-CZ" sz="2800" dirty="0"/>
          </a:p>
          <a:p>
            <a:r>
              <a:rPr lang="cs-CZ" sz="2800" dirty="0" smtClean="0"/>
              <a:t>1 </a:t>
            </a:r>
            <a:r>
              <a:rPr lang="cs-CZ" sz="2800" dirty="0"/>
              <a:t>. </a:t>
            </a:r>
            <a:r>
              <a:rPr lang="cs-CZ" sz="2800" dirty="0" smtClean="0"/>
              <a:t>12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8 . 11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13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7 </a:t>
            </a:r>
            <a:r>
              <a:rPr lang="cs-CZ" sz="2800" dirty="0"/>
              <a:t>. </a:t>
            </a:r>
            <a:r>
              <a:rPr lang="cs-CZ" sz="2800" dirty="0" smtClean="0"/>
              <a:t>14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5 </a:t>
            </a:r>
            <a:r>
              <a:rPr lang="cs-CZ" sz="2800" dirty="0"/>
              <a:t>. </a:t>
            </a:r>
            <a:r>
              <a:rPr lang="cs-CZ" sz="2800" dirty="0" smtClean="0"/>
              <a:t>17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8 </a:t>
            </a:r>
            <a:r>
              <a:rPr lang="cs-CZ" sz="2800" dirty="0"/>
              <a:t>. </a:t>
            </a:r>
            <a:r>
              <a:rPr lang="cs-CZ" sz="2800" dirty="0" smtClean="0"/>
              <a:t>12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13 . 9 =</a:t>
            </a:r>
          </a:p>
          <a:p>
            <a:r>
              <a:rPr lang="cs-CZ" sz="2800" dirty="0" smtClean="0"/>
              <a:t>17 . 5 =</a:t>
            </a:r>
          </a:p>
          <a:p>
            <a:r>
              <a:rPr lang="cs-CZ" sz="2800" dirty="0" smtClean="0"/>
              <a:t>13 . 8 =</a:t>
            </a:r>
          </a:p>
          <a:p>
            <a:r>
              <a:rPr lang="cs-CZ" sz="2800" dirty="0" smtClean="0"/>
              <a:t>14 . 6 = </a:t>
            </a:r>
          </a:p>
          <a:p>
            <a:r>
              <a:rPr lang="cs-CZ" sz="2800" dirty="0" smtClean="0"/>
              <a:t>12 . 7 =</a:t>
            </a:r>
          </a:p>
          <a:p>
            <a:r>
              <a:rPr lang="cs-CZ" sz="2800" dirty="0" smtClean="0"/>
              <a:t>11 . 9 =</a:t>
            </a:r>
          </a:p>
          <a:p>
            <a:r>
              <a:rPr lang="cs-CZ" sz="2800" dirty="0" smtClean="0"/>
              <a:t>14 . 5 =</a:t>
            </a:r>
          </a:p>
          <a:p>
            <a:r>
              <a:rPr lang="cs-CZ" sz="2800" dirty="0" smtClean="0"/>
              <a:t>18 . 4 =</a:t>
            </a:r>
          </a:p>
          <a:p>
            <a:r>
              <a:rPr lang="cs-CZ" sz="2800" dirty="0" smtClean="0"/>
              <a:t>16 . 6 =</a:t>
            </a:r>
          </a:p>
          <a:p>
            <a:r>
              <a:rPr lang="cs-CZ" sz="2800" dirty="0" smtClean="0"/>
              <a:t>19 . 0 =</a:t>
            </a:r>
          </a:p>
          <a:p>
            <a:r>
              <a:rPr lang="cs-CZ" sz="2800" dirty="0" smtClean="0"/>
              <a:t>17 . 3 =</a:t>
            </a:r>
          </a:p>
          <a:p>
            <a:r>
              <a:rPr lang="cs-CZ" sz="2800" dirty="0" smtClean="0"/>
              <a:t>19 . 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119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162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57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117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14189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19 . </a:t>
            </a:r>
            <a:r>
              <a:rPr lang="cs-CZ" sz="2800" dirty="0"/>
              <a:t>2</a:t>
            </a:r>
            <a:r>
              <a:rPr lang="cs-CZ" sz="2800" dirty="0" smtClean="0"/>
              <a:t> =</a:t>
            </a:r>
          </a:p>
          <a:p>
            <a:r>
              <a:rPr lang="cs-CZ" sz="2800" dirty="0" smtClean="0"/>
              <a:t>3 . 16 =</a:t>
            </a:r>
          </a:p>
          <a:p>
            <a:r>
              <a:rPr lang="cs-CZ" sz="2800" dirty="0" smtClean="0"/>
              <a:t>3 . 18 = </a:t>
            </a:r>
          </a:p>
          <a:p>
            <a:r>
              <a:rPr lang="cs-CZ" sz="2800" dirty="0" smtClean="0"/>
              <a:t>5 . 16 =</a:t>
            </a:r>
          </a:p>
          <a:p>
            <a:r>
              <a:rPr lang="cs-CZ" sz="2800" dirty="0" smtClean="0"/>
              <a:t>19 . 5 =</a:t>
            </a:r>
          </a:p>
          <a:p>
            <a:r>
              <a:rPr lang="cs-CZ" sz="2800" dirty="0" smtClean="0"/>
              <a:t>1 . 14 =</a:t>
            </a:r>
          </a:p>
          <a:p>
            <a:r>
              <a:rPr lang="cs-CZ" sz="2800" dirty="0" smtClean="0"/>
              <a:t>4 . 17 =</a:t>
            </a:r>
          </a:p>
          <a:p>
            <a:r>
              <a:rPr lang="cs-CZ" sz="2800" dirty="0" smtClean="0"/>
              <a:t>16 . 6 =</a:t>
            </a:r>
          </a:p>
          <a:p>
            <a:r>
              <a:rPr lang="cs-CZ" sz="2800" dirty="0" smtClean="0"/>
              <a:t>14 . 6 =</a:t>
            </a:r>
          </a:p>
          <a:p>
            <a:r>
              <a:rPr lang="cs-CZ" sz="2800" dirty="0" smtClean="0"/>
              <a:t>4 . 14 =</a:t>
            </a:r>
          </a:p>
          <a:p>
            <a:r>
              <a:rPr lang="cs-CZ" sz="2800" dirty="0" smtClean="0"/>
              <a:t>13 . 7 =</a:t>
            </a:r>
          </a:p>
          <a:p>
            <a:r>
              <a:rPr lang="cs-CZ" sz="2800" dirty="0" smtClean="0"/>
              <a:t>6 . 13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17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19 </a:t>
            </a:r>
            <a:r>
              <a:rPr lang="cs-CZ" sz="2800" dirty="0"/>
              <a:t>. </a:t>
            </a:r>
            <a:r>
              <a:rPr lang="cs-CZ" sz="2800" dirty="0" smtClean="0"/>
              <a:t>4 =</a:t>
            </a:r>
            <a:endParaRPr lang="cs-CZ" sz="2800" dirty="0"/>
          </a:p>
          <a:p>
            <a:r>
              <a:rPr lang="cs-CZ" sz="2800" dirty="0" smtClean="0"/>
              <a:t>2 </a:t>
            </a:r>
            <a:r>
              <a:rPr lang="cs-CZ" sz="2800" dirty="0"/>
              <a:t>. </a:t>
            </a:r>
            <a:r>
              <a:rPr lang="cs-CZ" sz="2800" dirty="0" smtClean="0"/>
              <a:t>18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18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11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 </a:t>
            </a:r>
            <a:r>
              <a:rPr lang="cs-CZ" sz="2800" dirty="0"/>
              <a:t>.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15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18 . 4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11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19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14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17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15 =</a:t>
            </a:r>
          </a:p>
          <a:p>
            <a:r>
              <a:rPr lang="cs-CZ" sz="2800" dirty="0" smtClean="0"/>
              <a:t>12 . 8 =</a:t>
            </a:r>
          </a:p>
          <a:p>
            <a:r>
              <a:rPr lang="cs-CZ" sz="2800" dirty="0" smtClean="0"/>
              <a:t>15 . 6 =</a:t>
            </a:r>
          </a:p>
          <a:p>
            <a:r>
              <a:rPr lang="cs-CZ" sz="2800" dirty="0" smtClean="0"/>
              <a:t>14 . 6 = </a:t>
            </a:r>
          </a:p>
          <a:p>
            <a:r>
              <a:rPr lang="cs-CZ" sz="2800" dirty="0" smtClean="0"/>
              <a:t>16 . 4 =</a:t>
            </a:r>
          </a:p>
          <a:p>
            <a:r>
              <a:rPr lang="cs-CZ" sz="2800" dirty="0" smtClean="0"/>
              <a:t>5 . 19 =</a:t>
            </a:r>
          </a:p>
          <a:p>
            <a:r>
              <a:rPr lang="cs-CZ" sz="2800" dirty="0" smtClean="0"/>
              <a:t>14 . 5 =</a:t>
            </a:r>
          </a:p>
          <a:p>
            <a:r>
              <a:rPr lang="cs-CZ" sz="2800" dirty="0" smtClean="0"/>
              <a:t>16 . 5 =</a:t>
            </a:r>
          </a:p>
          <a:p>
            <a:r>
              <a:rPr lang="cs-CZ" sz="2800" dirty="0" smtClean="0"/>
              <a:t>11 . 9 =</a:t>
            </a:r>
          </a:p>
          <a:p>
            <a:r>
              <a:rPr lang="cs-CZ" sz="2800" dirty="0" smtClean="0"/>
              <a:t>4 . 19 =</a:t>
            </a:r>
          </a:p>
          <a:p>
            <a:r>
              <a:rPr lang="cs-CZ" sz="2800" dirty="0" smtClean="0"/>
              <a:t>12 . 3 =</a:t>
            </a:r>
          </a:p>
          <a:p>
            <a:r>
              <a:rPr lang="cs-CZ" sz="2800" dirty="0" smtClean="0"/>
              <a:t>9 . 12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</a:t>
            </a:r>
          </a:p>
          <a:p>
            <a:r>
              <a:rPr lang="cs-CZ" sz="280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</a:t>
            </a:r>
            <a:endParaRPr lang="cs-CZ" sz="2800" dirty="0" smtClean="0">
              <a:solidFill>
                <a:srgbClr val="A5135C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57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34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99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935818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91365"/>
            <a:ext cx="7200800" cy="830997"/>
          </a:xfrm>
          <a:prstGeom prst="rect">
            <a:avLst/>
          </a:prstGeom>
          <a:solidFill>
            <a:srgbClr val="00B0F0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>
                <a:solidFill>
                  <a:schemeClr val="accent6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Násobení jednociferného a dvojciferného čísla s jednou desítkou 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323528" y="1141602"/>
            <a:ext cx="168404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 . 12 =</a:t>
            </a:r>
          </a:p>
          <a:p>
            <a:r>
              <a:rPr lang="cs-CZ" sz="2800" dirty="0" smtClean="0"/>
              <a:t>13 . 6 =</a:t>
            </a:r>
          </a:p>
          <a:p>
            <a:r>
              <a:rPr lang="cs-CZ" sz="2800" dirty="0" smtClean="0"/>
              <a:t>13 . 8 = </a:t>
            </a:r>
          </a:p>
          <a:p>
            <a:r>
              <a:rPr lang="cs-CZ" sz="2800" dirty="0" smtClean="0"/>
              <a:t>15 . 6 =</a:t>
            </a:r>
          </a:p>
          <a:p>
            <a:r>
              <a:rPr lang="cs-CZ" sz="2800" dirty="0" smtClean="0"/>
              <a:t>9 . 15 =</a:t>
            </a:r>
          </a:p>
          <a:p>
            <a:r>
              <a:rPr lang="cs-CZ" sz="2800" dirty="0" smtClean="0"/>
              <a:t>11 . 4 =</a:t>
            </a:r>
          </a:p>
          <a:p>
            <a:r>
              <a:rPr lang="cs-CZ" sz="2800" dirty="0" smtClean="0"/>
              <a:t>14 . 7 =</a:t>
            </a:r>
          </a:p>
          <a:p>
            <a:r>
              <a:rPr lang="cs-CZ" sz="2800" dirty="0" smtClean="0"/>
              <a:t>6.  16 =</a:t>
            </a:r>
          </a:p>
          <a:p>
            <a:r>
              <a:rPr lang="cs-CZ" sz="2800" dirty="0" smtClean="0"/>
              <a:t>4 . 16 =</a:t>
            </a:r>
          </a:p>
          <a:p>
            <a:r>
              <a:rPr lang="cs-CZ" sz="2800" dirty="0" smtClean="0"/>
              <a:t>6 . 14 =</a:t>
            </a:r>
          </a:p>
          <a:p>
            <a:r>
              <a:rPr lang="cs-CZ" sz="2800" dirty="0" smtClean="0"/>
              <a:t>15 . 7 =</a:t>
            </a:r>
          </a:p>
          <a:p>
            <a:r>
              <a:rPr lang="cs-CZ" sz="2800" dirty="0" smtClean="0"/>
              <a:t>6 . 18 =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065746" y="1200280"/>
            <a:ext cx="1722278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14 </a:t>
            </a:r>
            <a:r>
              <a:rPr lang="cs-CZ" sz="2800" dirty="0"/>
              <a:t>. </a:t>
            </a:r>
            <a:r>
              <a:rPr lang="cs-CZ" sz="2800" dirty="0" smtClean="0"/>
              <a:t>3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15 </a:t>
            </a:r>
            <a:r>
              <a:rPr lang="cs-CZ" sz="2800" dirty="0"/>
              <a:t>. </a:t>
            </a:r>
            <a:r>
              <a:rPr lang="cs-CZ" sz="2800" dirty="0" smtClean="0"/>
              <a:t>4 =</a:t>
            </a:r>
            <a:endParaRPr lang="cs-CZ" sz="2800" dirty="0"/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18 </a:t>
            </a:r>
            <a:r>
              <a:rPr lang="cs-CZ" sz="2800" dirty="0"/>
              <a:t>= </a:t>
            </a:r>
          </a:p>
          <a:p>
            <a:r>
              <a:rPr lang="cs-CZ" sz="2800" dirty="0" smtClean="0"/>
              <a:t>14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 </a:t>
            </a:r>
            <a:r>
              <a:rPr lang="cs-CZ" sz="2800" dirty="0"/>
              <a:t>. </a:t>
            </a:r>
            <a:r>
              <a:rPr lang="cs-CZ" sz="2800" dirty="0" smtClean="0"/>
              <a:t>8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16 </a:t>
            </a:r>
            <a:r>
              <a:rPr lang="cs-CZ" sz="2800" dirty="0"/>
              <a:t>. </a:t>
            </a:r>
            <a:r>
              <a:rPr lang="cs-CZ" sz="2800" dirty="0" smtClean="0"/>
              <a:t>5 =</a:t>
            </a:r>
            <a:endParaRPr lang="cs-CZ" sz="2800" dirty="0"/>
          </a:p>
          <a:p>
            <a:r>
              <a:rPr lang="cs-CZ" sz="2800" dirty="0" smtClean="0"/>
              <a:t>19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12 . 4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13 </a:t>
            </a:r>
            <a:r>
              <a:rPr lang="cs-CZ" sz="2800" dirty="0"/>
              <a:t>. </a:t>
            </a:r>
            <a:r>
              <a:rPr lang="cs-CZ" sz="2800" dirty="0" smtClean="0"/>
              <a:t>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3 </a:t>
            </a:r>
            <a:r>
              <a:rPr lang="cs-CZ" sz="2800" dirty="0"/>
              <a:t>. </a:t>
            </a:r>
            <a:r>
              <a:rPr lang="cs-CZ" sz="2800" dirty="0" smtClean="0"/>
              <a:t>15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13 </a:t>
            </a:r>
            <a:r>
              <a:rPr lang="cs-CZ" sz="2800" dirty="0"/>
              <a:t>. </a:t>
            </a:r>
            <a:r>
              <a:rPr lang="cs-CZ" sz="2800" dirty="0" smtClean="0"/>
              <a:t>7 </a:t>
            </a:r>
            <a:r>
              <a:rPr lang="cs-CZ" sz="2800" dirty="0"/>
              <a:t>=</a:t>
            </a:r>
          </a:p>
          <a:p>
            <a:r>
              <a:rPr lang="cs-CZ" sz="2800" dirty="0" smtClean="0"/>
              <a:t>18 </a:t>
            </a:r>
            <a:r>
              <a:rPr lang="cs-CZ" sz="2800" dirty="0"/>
              <a:t>. </a:t>
            </a:r>
            <a:r>
              <a:rPr lang="cs-CZ" sz="2800" dirty="0" smtClean="0"/>
              <a:t>2 </a:t>
            </a:r>
            <a:r>
              <a:rPr lang="cs-CZ" sz="2800" dirty="0"/>
              <a:t>=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5796136" y="1198815"/>
            <a:ext cx="201622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3 . 16 =</a:t>
            </a:r>
          </a:p>
          <a:p>
            <a:r>
              <a:rPr lang="cs-CZ" sz="2800" dirty="0" smtClean="0"/>
              <a:t>13 . 8 =</a:t>
            </a:r>
          </a:p>
          <a:p>
            <a:r>
              <a:rPr lang="cs-CZ" sz="2800" dirty="0" smtClean="0"/>
              <a:t>14 . 6 =</a:t>
            </a:r>
          </a:p>
          <a:p>
            <a:r>
              <a:rPr lang="cs-CZ" sz="2800" dirty="0" smtClean="0"/>
              <a:t>17 . 6 = </a:t>
            </a:r>
          </a:p>
          <a:p>
            <a:r>
              <a:rPr lang="cs-CZ" sz="2800" dirty="0" smtClean="0"/>
              <a:t>13 . 4 =</a:t>
            </a:r>
          </a:p>
          <a:p>
            <a:r>
              <a:rPr lang="cs-CZ" sz="2800" dirty="0" smtClean="0"/>
              <a:t>5 . 17 =</a:t>
            </a:r>
          </a:p>
          <a:p>
            <a:r>
              <a:rPr lang="cs-CZ" sz="2800" dirty="0" smtClean="0"/>
              <a:t>11 . 5 =</a:t>
            </a:r>
          </a:p>
          <a:p>
            <a:r>
              <a:rPr lang="cs-CZ" sz="2800" dirty="0" smtClean="0"/>
              <a:t>18 . 5 =</a:t>
            </a:r>
          </a:p>
          <a:p>
            <a:r>
              <a:rPr lang="cs-CZ" sz="2800" dirty="0" smtClean="0"/>
              <a:t>12 . 9 =</a:t>
            </a:r>
          </a:p>
          <a:p>
            <a:r>
              <a:rPr lang="cs-CZ" sz="2800" dirty="0" smtClean="0"/>
              <a:t>4 . 14 =</a:t>
            </a:r>
          </a:p>
          <a:p>
            <a:r>
              <a:rPr lang="cs-CZ" sz="2800" dirty="0" smtClean="0"/>
              <a:t>13 . 3 =</a:t>
            </a:r>
          </a:p>
          <a:p>
            <a:r>
              <a:rPr lang="cs-CZ" sz="2800" dirty="0" smtClean="0"/>
              <a:t>9 . 13 =</a:t>
            </a:r>
            <a:endParaRPr lang="cs-CZ" sz="2800" dirty="0"/>
          </a:p>
          <a:p>
            <a:r>
              <a:rPr lang="cs-CZ" dirty="0" smtClean="0"/>
              <a:t>  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92388" y="1112250"/>
            <a:ext cx="9114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98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105</a:t>
            </a:r>
          </a:p>
          <a:p>
            <a:r>
              <a:rPr lang="cs-CZ" sz="2800" dirty="0" smtClean="0">
                <a:solidFill>
                  <a:srgbClr val="A5135C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4985308" y="1141601"/>
            <a:ext cx="864096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42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54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96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80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45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91</a:t>
            </a:r>
          </a:p>
          <a:p>
            <a:r>
              <a:rPr lang="cs-CZ" sz="2800" dirty="0" smtClean="0">
                <a:solidFill>
                  <a:srgbClr val="00B05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36</a:t>
            </a:r>
            <a:endParaRPr lang="cs-CZ" sz="2800" dirty="0">
              <a:solidFill>
                <a:srgbClr val="00B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4368" y="1203341"/>
            <a:ext cx="1008112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84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52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55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90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108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56</a:t>
            </a:r>
          </a:p>
          <a:p>
            <a:r>
              <a:rPr lang="cs-CZ" sz="2800" dirty="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39</a:t>
            </a:r>
          </a:p>
          <a:p>
            <a:r>
              <a:rPr lang="cs-CZ" sz="2800" smtClean="0">
                <a:solidFill>
                  <a:schemeClr val="accent1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117</a:t>
            </a:r>
            <a:endParaRPr lang="cs-CZ" sz="2800" dirty="0">
              <a:solidFill>
                <a:schemeClr val="accent1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7308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7" grpId="0"/>
      <p:bldP spid="8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ext Box 4"/>
          <p:cNvSpPr txBox="1">
            <a:spLocks noChangeArrowheads="1"/>
          </p:cNvSpPr>
          <p:nvPr/>
        </p:nvSpPr>
        <p:spPr bwMode="auto">
          <a:xfrm>
            <a:off x="395288" y="908050"/>
            <a:ext cx="7929543" cy="19389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rebuchet MS" pitchFamily="34" charset="0"/>
                <a:cs typeface="Arial" charset="0"/>
              </a:defRPr>
            </a:lvl9pPr>
          </a:lstStyle>
          <a:p>
            <a:pPr eaLnBrk="1" hangingPunct="1"/>
            <a:endParaRPr lang="cs-CZ" sz="2000" dirty="0"/>
          </a:p>
          <a:p>
            <a:pPr eaLnBrk="1" hangingPunct="1"/>
            <a:r>
              <a:rPr lang="cs-CZ" sz="2000" dirty="0"/>
              <a:t>Autor: Ing. Hana Adamcová</a:t>
            </a:r>
          </a:p>
          <a:p>
            <a:pPr eaLnBrk="1" hangingPunct="1"/>
            <a:r>
              <a:rPr lang="cs-CZ" sz="2000" dirty="0"/>
              <a:t>Základní škola a mateřská škola Liběšice, okres Louny, příspěvková </a:t>
            </a:r>
            <a:br>
              <a:rPr lang="cs-CZ" sz="2000" dirty="0"/>
            </a:br>
            <a:r>
              <a:rPr lang="cs-CZ" sz="2000" dirty="0"/>
              <a:t>organizace</a:t>
            </a:r>
          </a:p>
          <a:p>
            <a:pPr eaLnBrk="1" hangingPunct="1"/>
            <a:r>
              <a:rPr lang="cs-CZ" sz="2000"/>
              <a:t>Zpracováno v programu Microsoft Office 2010.</a:t>
            </a:r>
          </a:p>
          <a:p>
            <a:pPr eaLnBrk="1" hangingPunct="1"/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7375392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2000"/>
    </mc:Choice>
    <mc:Fallback xmlns="">
      <p:transition spd="slow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arnival">
  <a:themeElements>
    <a:clrScheme name="Carnival">
      <a:dk1>
        <a:sysClr val="windowText" lastClr="000000"/>
      </a:dk1>
      <a:lt1>
        <a:sysClr val="window" lastClr="FFFFFF"/>
      </a:lt1>
      <a:dk2>
        <a:srgbClr val="2A2D6C"/>
      </a:dk2>
      <a:lt2>
        <a:srgbClr val="FCED90"/>
      </a:lt2>
      <a:accent1>
        <a:srgbClr val="E0B602"/>
      </a:accent1>
      <a:accent2>
        <a:srgbClr val="C77D00"/>
      </a:accent2>
      <a:accent3>
        <a:srgbClr val="C43D1F"/>
      </a:accent3>
      <a:accent4>
        <a:srgbClr val="B42469"/>
      </a:accent4>
      <a:accent5>
        <a:srgbClr val="7B309B"/>
      </a:accent5>
      <a:accent6>
        <a:srgbClr val="4560AD"/>
      </a:accent6>
      <a:hlink>
        <a:srgbClr val="118FBF"/>
      </a:hlink>
      <a:folHlink>
        <a:srgbClr val="0CA15F"/>
      </a:folHlink>
    </a:clrScheme>
    <a:fontScheme name="Carnival">
      <a:majorFont>
        <a:latin typeface="Bodoni MT"/>
        <a:ea typeface=""/>
        <a:cs typeface=""/>
        <a:font script="Cyrl" typeface="Times New Roman"/>
        <a:font script="Grek" typeface="Times New Roman"/>
        <a:font script="Jpan" typeface="HG明朝E"/>
        <a:font script="Hang" typeface="HY목각파임B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Verdana"/>
        <a:ea typeface=""/>
        <a:cs typeface=""/>
        <a:font script="Jpan" typeface="ＭＳ Ｐゴシック"/>
        <a:font script="Hang" typeface="맑은 고딕"/>
        <a:font script="Hans" typeface="华文楷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Carnival">
      <a: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tint val="75000"/>
                <a:satMod val="170000"/>
              </a:schemeClr>
            </a:gs>
            <a:gs pos="37000">
              <a:schemeClr val="phClr">
                <a:tint val="50000"/>
                <a:satMod val="180000"/>
              </a:schemeClr>
            </a:gs>
            <a:gs pos="50000">
              <a:schemeClr val="phClr">
                <a:tint val="46000"/>
                <a:satMod val="180000"/>
              </a:schemeClr>
            </a:gs>
            <a:gs pos="64000">
              <a:schemeClr val="phClr">
                <a:tint val="50000"/>
                <a:satMod val="180000"/>
              </a:schemeClr>
            </a:gs>
            <a:gs pos="100000">
              <a:schemeClr val="phClr">
                <a:tint val="75000"/>
                <a:satMod val="17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hade val="35000"/>
                <a:satMod val="190000"/>
              </a:schemeClr>
            </a:gs>
            <a:gs pos="30000">
              <a:schemeClr val="phClr">
                <a:shade val="64000"/>
                <a:satMod val="165000"/>
              </a:schemeClr>
            </a:gs>
            <a:gs pos="46000">
              <a:schemeClr val="phClr">
                <a:shade val="74000"/>
                <a:satMod val="165000"/>
              </a:schemeClr>
            </a:gs>
            <a:gs pos="56000">
              <a:schemeClr val="phClr">
                <a:shade val="74000"/>
                <a:satMod val="165000"/>
              </a:schemeClr>
            </a:gs>
            <a:gs pos="70000">
              <a:schemeClr val="phClr">
                <a:shade val="64000"/>
                <a:satMod val="165000"/>
              </a:schemeClr>
            </a:gs>
            <a:gs pos="100000">
              <a:schemeClr val="phClr">
                <a:shade val="35000"/>
                <a:satMod val="190000"/>
              </a:schemeClr>
            </a:gs>
          </a:gsLst>
          <a:lin ang="5400000" scaled="0"/>
        </a:gradFill>
      </a:fillStyleLst>
      <a:lnStyleLst>
        <a:ln w="5000">
          <a:solidFill>
            <a:schemeClr val="phClr"/>
          </a:solidFill>
          <a:prstDash val="solid"/>
        </a:ln>
        <a:ln w="12700">
          <a:solidFill>
            <a:schemeClr val="phClr"/>
          </a:solidFill>
          <a:prstDash val="solid"/>
        </a:ln>
        <a:ln w="28100">
          <a:solidFill>
            <a:schemeClr val="phClr"/>
          </a:solidFill>
          <a:prstDash val="solid"/>
        </a:ln>
      </a:lnStyleLst>
      <a:effectStyleLst>
        <a:effectStyle>
          <a:effectLst>
            <a:outerShdw blurRad="39000" dist="25400" dir="5400000">
              <a:srgbClr val="1A0000">
                <a:alpha val="35000"/>
              </a:srgbClr>
            </a:outerShdw>
          </a:effectLst>
        </a:effectStyle>
        <a:effectStyle>
          <a:effectLst>
            <a:outerShdw blurRad="39000" dist="25000" dir="5400000">
              <a:srgbClr val="1A0000">
                <a:alpha val="40000"/>
              </a:srgbClr>
            </a:outerShdw>
          </a:effectLst>
        </a:effectStyle>
        <a:effectStyle>
          <a:effectLst>
            <a:outerShdw blurRad="39000" dist="25000" dir="540000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contrasting" dir="tr">
              <a:rot lat="0" lon="0" rev="7000000"/>
            </a:lightRig>
          </a:scene3d>
          <a:sp3d prstMaterial="powder">
            <a:bevelT w="110000" h="50000"/>
          </a:sp3d>
        </a:effectStyle>
      </a:effectStyleLst>
      <a:bgFillStyleLst>
        <a:solidFill>
          <a:schemeClr val="phClr">
            <a:tint val="100000"/>
          </a:schemeClr>
        </a:solidFill>
        <a:gradFill rotWithShape="1">
          <a:gsLst>
            <a:gs pos="0">
              <a:schemeClr val="phClr">
                <a:shade val="68000"/>
                <a:satMod val="150000"/>
              </a:schemeClr>
            </a:gs>
            <a:gs pos="40000">
              <a:schemeClr val="phClr">
                <a:tint val="90000"/>
                <a:satMod val="220000"/>
              </a:schemeClr>
            </a:gs>
            <a:gs pos="50000">
              <a:schemeClr val="phClr">
                <a:tint val="86500"/>
                <a:satMod val="255000"/>
              </a:schemeClr>
            </a:gs>
            <a:gs pos="53000">
              <a:schemeClr val="phClr">
                <a:tint val="86500"/>
                <a:satMod val="255000"/>
              </a:schemeClr>
            </a:gs>
            <a:gs pos="62000">
              <a:schemeClr val="phClr">
                <a:tint val="90000"/>
                <a:satMod val="220000"/>
              </a:schemeClr>
            </a:gs>
            <a:gs pos="100000">
              <a:schemeClr val="phClr">
                <a:shade val="68000"/>
                <a:satMod val="150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190000"/>
              </a:schemeClr>
              <a:schemeClr val="phClr">
                <a:shade val="78000"/>
                <a:satMod val="18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Karnevalový motiv</Template>
  <TotalTime>370</TotalTime>
  <Words>1164</Words>
  <Application>Microsoft Office PowerPoint</Application>
  <PresentationFormat>Předvádění na obrazovce (4:3)</PresentationFormat>
  <Paragraphs>375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Carnival</vt:lpstr>
      <vt:lpstr>VY_32_INOVACE_15_  Násobení jednociferného a dvojciferného čísla  s 1 desítkou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Násobení jednoc. a dvojc. čísla s 1 desítkou</dc:title>
  <dc:creator>Hanka</dc:creator>
  <cp:lastModifiedBy>VLASTNIK</cp:lastModifiedBy>
  <cp:revision>22</cp:revision>
  <dcterms:created xsi:type="dcterms:W3CDTF">2011-09-11T16:12:11Z</dcterms:created>
  <dcterms:modified xsi:type="dcterms:W3CDTF">2013-03-27T09:44:21Z</dcterms:modified>
</cp:coreProperties>
</file>