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6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67" r:id="rId14"/>
    <p:sldId id="268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93BF7BF-44FE-4A88-A071-799164EB18CE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558164C-E19A-493E-ABE6-C240916B1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A4078F4-3F31-47F7-952F-A9A680AE6AD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Animals ocean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DF6E55-BC55-4415-A203-F9A09C571510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květinky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43D3288-AB36-4680-AA8D-5FF1FD07DB98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Škoda hrou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C56BBA3-70AD-45BC-8F5B-10C472A28839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C432E-A0A5-4ED1-A469-DC7019FF9324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FC3D29B-6F0B-4A19-984B-4CA141E3B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0B4F8-70B1-4579-A895-5EFB1A20C5FC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A833F-7AFC-4546-8C5F-727155627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B1A73-378C-4748-88A4-1BE06E50B801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93F7D0B-34B8-4AA6-B35A-091535583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F8925-A321-4462-A45A-EC18AC333F13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1A7A9-EF7A-4E38-A712-B679653A6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6FBCE-1F0E-4A0D-9E64-52E3AED14BE3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5D7C2452-F449-444F-9F93-C34B7F384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A54BA-4EA5-45EA-A8EF-7CEF3A64F185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AA25A6-DE0B-4F59-92F5-46DB3C8A4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8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17A44-673B-4CBB-8446-DCDE1F97834C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407B224-0787-4000-825A-77BA66550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8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BC50AF5-E196-4A36-8941-10058BC3C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C066E-CAE5-4904-8A84-4A6070F3602F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9AADE9-0315-4981-8CF0-54319D3F82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36FDE8-2EC1-4E48-920C-D6F131A0F6B8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advTm="8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7BB34-DC9D-4FFA-AC14-F89ACE92310E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46D9F-9BEF-4660-A80B-124F51B670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21B743-D8FE-4472-9738-8206122A0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8571B-D06F-4549-8339-E68D1CB61833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Tm="8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6F40FDD-23F8-4D89-8006-9D4F19B88F2F}" type="datetimeFigureOut">
              <a:rPr lang="cs-CZ"/>
              <a:pPr>
                <a:defRPr/>
              </a:pPr>
              <a:t>27.7.2014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F464778-2947-4ED5-8BCB-F842FF8CA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ransition advTm="8000"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eppardsoftware.com/preschool/animals/ocean/animaloceancreate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rocreo.jp/labo/flower_garden.sw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odahrou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vodn%C3%AD+hrad&amp;ex=1" TargetMode="External"/><Relationship Id="rId2" Type="http://schemas.openxmlformats.org/officeDocument/2006/relationships/hyperlink" Target="http://office.microsoft.com/cs-cz/images/results.aspx?qu=slunce&amp;ex=2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office.microsoft.com/cs-cz/images/results.aspx?qu=dinosaurus&amp;ex=1" TargetMode="External"/><Relationship Id="rId5" Type="http://schemas.openxmlformats.org/officeDocument/2006/relationships/hyperlink" Target="http://office.microsoft.com/cs-cz/images/results.aspx?qu=bazen&amp;ex=1" TargetMode="External"/><Relationship Id="rId4" Type="http://schemas.openxmlformats.org/officeDocument/2006/relationships/hyperlink" Target="http://office.microsoft.com/cs-cz/images/results.aspx?qu=zoo&amp;ex=1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es&amp;ex=1" TargetMode="External"/><Relationship Id="rId13" Type="http://schemas.openxmlformats.org/officeDocument/2006/relationships/hyperlink" Target="http://office.microsoft.com/cs-cz/images/results.aspx?qu=r%C5%AF%C5%BEe&amp;ex=1" TargetMode="External"/><Relationship Id="rId3" Type="http://schemas.openxmlformats.org/officeDocument/2006/relationships/hyperlink" Target="http://office.microsoft.com/cs-cz/images/results.aspx?qu=mo%C5%99e&amp;ex=1" TargetMode="External"/><Relationship Id="rId7" Type="http://schemas.openxmlformats.org/officeDocument/2006/relationships/hyperlink" Target="http://office.microsoft.com/cs-cz/images/results.aspx?qu=lastury&amp;ex=1" TargetMode="External"/><Relationship Id="rId12" Type="http://schemas.openxmlformats.org/officeDocument/2006/relationships/hyperlink" Target="http://office.microsoft.com/cs-cz/images/results.aspx?qu=mu%C5%A1k%C3%A1ty&amp;ex=1" TargetMode="External"/><Relationship Id="rId2" Type="http://schemas.openxmlformats.org/officeDocument/2006/relationships/hyperlink" Target="http://office.microsoft.com/cs-cz/images/results.aspx?qu=galerie&amp;ex=1" TargetMode="External"/><Relationship Id="rId16" Type="http://schemas.openxmlformats.org/officeDocument/2006/relationships/hyperlink" Target="http://office.microsoft.com/cs-cz/images/results.aspx?qu=h%C5%99i%C5%A1t%C4%9B&amp;ex=1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office.microsoft.com/cs-cz/images/results.aspx?qu=%C5%BEralok&amp;ex=1" TargetMode="External"/><Relationship Id="rId11" Type="http://schemas.openxmlformats.org/officeDocument/2006/relationships/hyperlink" Target="http://office.microsoft.com/cs-cz/images/results.aspx?qu=d%C4%9Bda&amp;ex=1" TargetMode="External"/><Relationship Id="rId5" Type="http://schemas.openxmlformats.org/officeDocument/2006/relationships/hyperlink" Target="http://office.microsoft.com/cs-cz/images/results.aspx?qu=ryba&amp;ex=1" TargetMode="External"/><Relationship Id="rId15" Type="http://schemas.openxmlformats.org/officeDocument/2006/relationships/hyperlink" Target="http://office.microsoft.com/cs-cz/images/results.aspx?qu=kolo&amp;ex=1" TargetMode="External"/><Relationship Id="rId10" Type="http://schemas.openxmlformats.org/officeDocument/2006/relationships/hyperlink" Target="http://office.microsoft.com/cs-cz/images/results.aspx?qu=pe%C4%8Den%C3%AD&amp;ex=1" TargetMode="External"/><Relationship Id="rId4" Type="http://schemas.openxmlformats.org/officeDocument/2006/relationships/hyperlink" Target="http://office.microsoft.com/cs-cz/images/results.aspx?qu=plachetnice&amp;ex=1" TargetMode="External"/><Relationship Id="rId9" Type="http://schemas.openxmlformats.org/officeDocument/2006/relationships/hyperlink" Target="http://office.microsoft.com/cs-cz/images/results.aspx?qu=ko%C5%A1%C3%ADk+hub&amp;ex=1" TargetMode="External"/><Relationship Id="rId14" Type="http://schemas.openxmlformats.org/officeDocument/2006/relationships/hyperlink" Target="http://office.microsoft.com/cs-cz/images/results.aspx?qu=p%C3%ADskovi%C5%A1t%C4%9B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685800" y="3284538"/>
            <a:ext cx="7772400" cy="1470025"/>
          </a:xfrm>
        </p:spPr>
        <p:txBody>
          <a:bodyPr/>
          <a:lstStyle/>
          <a:p>
            <a:pPr eaLnBrk="1" hangingPunct="1"/>
            <a:r>
              <a:rPr lang="cs-CZ" sz="3600" smtClean="0"/>
              <a:t>VY_52_INOVACE_08_Prázdniny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188913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6" name="TextovéPole 4"/>
          <p:cNvSpPr txBox="1">
            <a:spLocks noChangeArrowheads="1"/>
          </p:cNvSpPr>
          <p:nvPr/>
        </p:nvSpPr>
        <p:spPr bwMode="auto">
          <a:xfrm>
            <a:off x="1908175" y="2708275"/>
            <a:ext cx="53848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Calibri" pitchFamily="34" charset="0"/>
              </a:rPr>
              <a:t>Člověk a jeho svět - prvouka</a:t>
            </a:r>
          </a:p>
        </p:txBody>
      </p:sp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2435225" y="5157788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Mgr. Michaela Gondeková</a:t>
            </a:r>
          </a:p>
        </p:txBody>
      </p:sp>
    </p:spTree>
  </p:cSld>
  <p:clrMapOvr>
    <a:masterClrMapping/>
  </p:clrMapOvr>
  <p:transition advTm="5000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2913063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cs-CZ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EU Peníze školám – OP Vzdělávání pro konkurenceschopnost</a:t>
            </a:r>
          </a:p>
          <a:p>
            <a:pPr>
              <a:defRPr/>
            </a:pPr>
            <a:endParaRPr lang="cs-CZ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defRPr/>
            </a:pPr>
            <a:r>
              <a:rPr lang="cs-CZ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Člověk a jeho svět</a:t>
            </a:r>
          </a:p>
          <a:p>
            <a:pPr>
              <a:defRPr/>
            </a:pPr>
            <a:r>
              <a:rPr lang="cs-CZ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1. a 2. ZŠ</a:t>
            </a:r>
          </a:p>
          <a:p>
            <a:pPr>
              <a:defRPr/>
            </a:pPr>
            <a:r>
              <a:rPr lang="cs-CZ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Prázdniny, červenec, srpen</a:t>
            </a:r>
            <a:endParaRPr lang="cs-CZ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defRPr/>
            </a:pPr>
            <a:r>
              <a:rPr lang="cs-CZ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tématu </a:t>
            </a:r>
            <a:r>
              <a:rPr lang="cs-CZ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„prázdniny“.</a:t>
            </a:r>
            <a:endParaRPr lang="cs-CZ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eaLnBrk="1" hangingPunct="1">
              <a:defRPr/>
            </a:pPr>
            <a:endParaRPr lang="cs-CZ" dirty="0"/>
          </a:p>
        </p:txBody>
      </p:sp>
      <p:sp>
        <p:nvSpPr>
          <p:cNvPr id="14339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</p:spTree>
  </p:cSld>
  <p:clrMapOvr>
    <a:masterClrMapping/>
  </p:clrMapOvr>
  <p:transition advTm="8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29130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Měsíce: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Červenec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Srpen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Prázdniny začínají</a:t>
            </a:r>
          </a:p>
          <a:p>
            <a:pPr marL="342900" indent="-34290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1.Července </a:t>
            </a:r>
          </a:p>
          <a:p>
            <a:pPr marL="342900" indent="-342900" eaLnBrk="1" fontAlgn="auto" hangingPunct="1">
              <a:spcAft>
                <a:spcPts val="0"/>
              </a:spcAft>
              <a:defRPr/>
            </a:pPr>
            <a:r>
              <a:rPr lang="cs-CZ" dirty="0" smtClean="0"/>
              <a:t>a končí</a:t>
            </a:r>
          </a:p>
          <a:p>
            <a:pPr marL="342900" indent="-34290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31. srpna</a:t>
            </a:r>
          </a:p>
        </p:txBody>
      </p:sp>
      <p:sp>
        <p:nvSpPr>
          <p:cNvPr id="14339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Prázdniny</a:t>
            </a:r>
          </a:p>
        </p:txBody>
      </p:sp>
      <p:pic>
        <p:nvPicPr>
          <p:cNvPr id="15364" name="Picture 5" descr="C:\Users\Admin\AppData\Local\Microsoft\Windows\Temporary Internet Files\Content.IE5\7ZKDT0S0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5613" y="404813"/>
            <a:ext cx="1792287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8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Co nás čeká o prázdninách?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výlety</a:t>
            </a:r>
          </a:p>
          <a:p>
            <a:pPr eaLnBrk="1" hangingPunct="1"/>
            <a:r>
              <a:rPr lang="cs-CZ" smtClean="0"/>
              <a:t>dovolená u moře</a:t>
            </a:r>
          </a:p>
          <a:p>
            <a:pPr eaLnBrk="1" hangingPunct="1"/>
            <a:r>
              <a:rPr lang="cs-CZ" smtClean="0"/>
              <a:t>prázdniny u babičky a dědečka</a:t>
            </a:r>
          </a:p>
          <a:p>
            <a:pPr eaLnBrk="1" hangingPunct="1"/>
            <a:r>
              <a:rPr lang="cs-CZ" smtClean="0"/>
              <a:t>hry s kamarády na hřišti</a:t>
            </a:r>
          </a:p>
          <a:p>
            <a:pPr eaLnBrk="1" hangingPunct="1"/>
            <a:r>
              <a:rPr lang="cs-CZ" smtClean="0"/>
              <a:t>………………………………</a:t>
            </a:r>
          </a:p>
          <a:p>
            <a:pPr eaLnBrk="1" hangingPunct="1"/>
            <a:r>
              <a:rPr lang="cs-CZ" smtClean="0"/>
              <a:t>……………………………….</a:t>
            </a:r>
          </a:p>
          <a:p>
            <a:pPr eaLnBrk="1" hangingPunct="1"/>
            <a:r>
              <a:rPr lang="cs-CZ" smtClean="0"/>
              <a:t>……………………………….</a:t>
            </a:r>
          </a:p>
          <a:p>
            <a:pPr eaLnBrk="1" hangingPunct="1"/>
            <a:r>
              <a:rPr lang="cs-CZ" smtClean="0"/>
              <a:t>……………………………….</a:t>
            </a:r>
          </a:p>
          <a:p>
            <a:pPr eaLnBrk="1" hangingPunct="1"/>
            <a:r>
              <a:rPr lang="cs-CZ" smtClean="0"/>
              <a:t>Co dál? Vymyslete!</a:t>
            </a:r>
          </a:p>
        </p:txBody>
      </p:sp>
    </p:spTree>
  </p:cSld>
  <p:clrMapOvr>
    <a:masterClrMapping/>
  </p:clrMapOvr>
  <p:transition advTm="8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Kam se můžeme vydat na výlet?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700213"/>
            <a:ext cx="8504237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9699" name="Picture 3" descr="C:\Users\Míša\AppData\Local\Microsoft\Windows\Temporary Internet Files\Content.IE5\HM3NTMLV\MC900231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2060575"/>
            <a:ext cx="3368675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C:\Users\Admin\AppData\Local\Microsoft\Windows\Temporary Internet Files\Content.IE5\4MRQZKTH\MP9004037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2435225"/>
            <a:ext cx="3902075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8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3" name="Picture 3" descr="C:\Users\Míša\AppData\Local\Microsoft\Windows\Temporary Internet Files\Content.IE5\UQ7VNWD3\MC9002957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908050"/>
            <a:ext cx="3101975" cy="168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4" descr="C:\Users\Míša\AppData\Local\Microsoft\Windows\Temporary Internet Files\Content.IE5\UQ7VNWD3\MC9001628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3860800"/>
            <a:ext cx="2690812" cy="17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5" descr="C:\Users\Míša\AppData\Local\Microsoft\Windows\Temporary Internet Files\Content.IE5\W1HMNTGU\MC9002959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65675" y="3344863"/>
            <a:ext cx="2370138" cy="2455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10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Jaká je dovolená u moře?</a:t>
            </a:r>
            <a:endParaRPr lang="cs-CZ" dirty="0"/>
          </a:p>
        </p:txBody>
      </p:sp>
      <p:pic>
        <p:nvPicPr>
          <p:cNvPr id="31747" name="Picture 3" descr="C:\Users\Míša\AppData\Local\Microsoft\Windows\Temporary Internet Files\Content.IE5\MP2RNRD3\MP900177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1412875"/>
            <a:ext cx="3657600" cy="240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4" descr="C:\Users\Míša\AppData\Local\Microsoft\Windows\Temporary Internet Files\Content.IE5\W1HMNTGU\MP900182517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843213" y="3933825"/>
            <a:ext cx="3657600" cy="2419350"/>
          </a:xfrm>
          <a:noFill/>
        </p:spPr>
      </p:pic>
      <p:pic>
        <p:nvPicPr>
          <p:cNvPr id="19461" name="Picture 6" descr="C:\Users\Admin\AppData\Local\Microsoft\Windows\Temporary Internet Files\Content.IE5\JC00NLAW\MP9003138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1412875"/>
            <a:ext cx="3657600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10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3" descr="C:\Users\Míša\AppData\Local\Microsoft\Windows\Temporary Internet Files\Content.IE5\W1HMNTGU\MP9004027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620713"/>
            <a:ext cx="3856037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4" descr="C:\Users\Míša\AppData\Local\Microsoft\Windows\Temporary Internet Files\Content.IE5\UQ7VNWD3\MP9004070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908050"/>
            <a:ext cx="3055937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5" descr="C:\Users\Admin\AppData\Local\Microsoft\Windows\Temporary Internet Files\Content.IE5\THF4NL2I\MP90018242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538" y="3440113"/>
            <a:ext cx="3856037" cy="259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10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/>
              <a:t>Poznáš, jaké může na Tebe číhat v moři nebezpečí? Klikni na obrázek a pokud odpovíš správně, čeká Tě překvapení.</a:t>
            </a:r>
            <a:endParaRPr lang="cs-CZ" sz="2400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3795" name="Picture 3" descr="C:\Users\Míša\AppData\Local\Microsoft\Windows\Temporary Internet Files\Content.IE5\HM3NTMLV\MP900431767[1]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4438" y="3357563"/>
            <a:ext cx="3095625" cy="265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 descr="C:\Users\Míša\AppData\Local\Microsoft\Windows\Temporary Internet Files\Content.IE5\HM3NTMLV\MP9004050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750" y="1412875"/>
            <a:ext cx="30956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7" descr="C:\Users\Admin\AppData\Local\Microsoft\Windows\Temporary Internet Files\Content.IE5\LNWG2IS5\MP90017793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22963" y="1435100"/>
            <a:ext cx="2882900" cy="192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7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79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Prázdniny u babičky a dědečka.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1508" name="Picture 4" descr="C:\Users\učitelka\AppData\Local\Microsoft\Windows\Temporary Internet Files\Content.IE5\1DLG63Z6\MC9003478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5638" y="1628775"/>
            <a:ext cx="17224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5" descr="C:\Users\učitelka\AppData\Local\Microsoft\Windows\Temporary Internet Files\Content.IE5\JQ62JOGY\MC9002342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3663" y="1773238"/>
            <a:ext cx="2074862" cy="2589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6" descr="C:\Users\učitelka\AppData\Local\Microsoft\Windows\Temporary Internet Files\Content.IE5\T0ARVP05\MC9002920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3067050"/>
            <a:ext cx="1657350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8" descr="C:\Users\učitelka\AppData\Local\Microsoft\Windows\Temporary Internet Files\Content.IE5\JQ62JOGY\MC9002332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66800" y="3821113"/>
            <a:ext cx="1717675" cy="194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10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60350"/>
            <a:ext cx="8534400" cy="758825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Ten, </a:t>
            </a:r>
            <a:r>
              <a:rPr lang="cs-CZ" sz="2800" dirty="0" smtClean="0"/>
              <a:t>kdo utrhne pro babičku největší květinu, opět objeví překvapení.</a:t>
            </a:r>
            <a:endParaRPr lang="cs-CZ" sz="2800" dirty="0"/>
          </a:p>
        </p:txBody>
      </p:sp>
      <p:sp>
        <p:nvSpPr>
          <p:cNvPr id="2355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9938" name="Picture 2" descr="C:\Users\učitelka\AppData\Local\Microsoft\Windows\Temporary Internet Files\Content.IE5\1DLG63Z6\MP900438735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060575"/>
            <a:ext cx="2293937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9" name="Picture 3" descr="C:\Users\učitelka\AppData\Local\Microsoft\Windows\Temporary Internet Files\Content.IE5\XDS4LZP1\MC9003054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938" y="2997200"/>
            <a:ext cx="1427162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učitelka\AppData\Local\Microsoft\Windows\Temporary Internet Files\Content.IE5\XDS4LZP1\MC9003054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2550" y="3644900"/>
            <a:ext cx="714375" cy="90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3" descr="C:\Users\učitelka\AppData\Local\Microsoft\Windows\Temporary Internet Files\Content.IE5\XDS4LZP1\MC900305485[1].wmf">
            <a:hlinkClick r:id="rId4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3350" y="2306638"/>
            <a:ext cx="1960563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99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93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Hry s kamarády na hřišti.</a:t>
            </a:r>
            <a:endParaRPr lang="cs-CZ" dirty="0"/>
          </a:p>
        </p:txBody>
      </p:sp>
      <p:pic>
        <p:nvPicPr>
          <p:cNvPr id="22532" name="Picture 4" descr="C:\Users\učitelka\AppData\Local\Microsoft\Windows\Temporary Internet Files\Content.IE5\1DLG63Z6\MC9002979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1013" y="2281238"/>
            <a:ext cx="34925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5" descr="C:\Users\učitelka\AppData\Local\Microsoft\Windows\Temporary Internet Files\Content.IE5\JQ62JOGY\MC9002320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950" y="2281238"/>
            <a:ext cx="1760538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6" descr="C:\Users\učitelka\AppData\Local\Microsoft\Windows\Temporary Internet Files\Content.IE5\JQ62JOGY\MC9002333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738" y="2836863"/>
            <a:ext cx="2392362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10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333375"/>
            <a:ext cx="8534400" cy="758825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Pozor! Jestlipak víš, že musíš dávat pozor na silnici na auta.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Klikni na barvu, na kterou můžeš přecházet silnici, pokud stojíš na přechodu se semaforem.</a:t>
            </a:r>
          </a:p>
          <a:p>
            <a:r>
              <a:rPr lang="cs-CZ" smtClean="0"/>
              <a:t>Opět Tě čeká překvapení, pokud odpovíš správně.</a:t>
            </a:r>
          </a:p>
          <a:p>
            <a:endParaRPr lang="cs-CZ" smtClean="0"/>
          </a:p>
        </p:txBody>
      </p:sp>
      <p:sp>
        <p:nvSpPr>
          <p:cNvPr id="4" name="Ovál 3"/>
          <p:cNvSpPr/>
          <p:nvPr/>
        </p:nvSpPr>
        <p:spPr>
          <a:xfrm>
            <a:off x="1258888" y="3789363"/>
            <a:ext cx="1728787" cy="15843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>
            <a:hlinkClick r:id="rId2"/>
          </p:cNvPr>
          <p:cNvSpPr/>
          <p:nvPr/>
        </p:nvSpPr>
        <p:spPr>
          <a:xfrm>
            <a:off x="5940152" y="3780261"/>
            <a:ext cx="1728192" cy="158417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79388" y="2133600"/>
            <a:ext cx="8713787" cy="4248150"/>
          </a:xfrm>
        </p:spPr>
        <p:txBody>
          <a:bodyPr/>
          <a:lstStyle/>
          <a:p>
            <a:pPr>
              <a:defRPr/>
            </a:pPr>
            <a:r>
              <a:rPr lang="cs-CZ" dirty="0"/>
              <a:t>Autor: Mgr. Michaela </a:t>
            </a:r>
            <a:r>
              <a:rPr lang="cs-CZ" dirty="0" err="1"/>
              <a:t>Gondeková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/>
              <a:t>Škola: Základní škola a mateřská škola Liběšice, okres Louny, </a:t>
            </a:r>
            <a:r>
              <a:rPr lang="cs-CZ" dirty="0" smtClean="0"/>
              <a:t>příspěvková organizace</a:t>
            </a:r>
            <a:endParaRPr lang="cs-CZ" dirty="0"/>
          </a:p>
          <a:p>
            <a:pPr>
              <a:defRPr/>
            </a:pPr>
            <a:r>
              <a:rPr lang="cs-CZ" dirty="0"/>
              <a:t>Zpracováno v programu Microsoft Office 2010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Použité obrázky pocházejí z webu http://office.microsoft.com  (Klipart</a:t>
            </a:r>
            <a:r>
              <a:rPr lang="cs-CZ" dirty="0" smtClean="0"/>
              <a:t>):</a:t>
            </a:r>
          </a:p>
          <a:p>
            <a:pPr algn="l">
              <a:defRPr/>
            </a:pPr>
            <a:r>
              <a:rPr lang="cs-CZ" sz="1100" dirty="0"/>
              <a:t>slunce   </a:t>
            </a:r>
            <a:r>
              <a:rPr lang="cs-CZ" sz="1100" dirty="0">
                <a:hlinkClick r:id="rId2"/>
              </a:rPr>
              <a:t>http://office.microsoft.com/cs-cz/images/results.aspx?qu=slunce&amp;ex=2#ai:MC900440405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pPr algn="l">
              <a:defRPr/>
            </a:pPr>
            <a:r>
              <a:rPr lang="cs-CZ" sz="1100" dirty="0" smtClean="0"/>
              <a:t>hrad   </a:t>
            </a:r>
            <a:r>
              <a:rPr lang="cs-CZ" sz="1100" dirty="0">
                <a:hlinkClick r:id="rId3"/>
              </a:rPr>
              <a:t>http://office.microsoft.com/cs-cz/images/results.aspx?qu=vodn%C3%AD+hrad&amp;ex=1#ai:MP900403752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pPr algn="l">
              <a:defRPr/>
            </a:pPr>
            <a:r>
              <a:rPr lang="cs-CZ" sz="1100" dirty="0"/>
              <a:t>zoo   </a:t>
            </a:r>
            <a:r>
              <a:rPr lang="cs-CZ" sz="1100" dirty="0">
                <a:hlinkClick r:id="rId4"/>
              </a:rPr>
              <a:t>http://office.microsoft.com/cs-cz/images/results.aspx?qu=zoo&amp;ex=1#ai:MC900231356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pPr algn="l">
              <a:defRPr/>
            </a:pPr>
            <a:r>
              <a:rPr lang="cs-CZ" sz="1100" dirty="0"/>
              <a:t>bazén   </a:t>
            </a:r>
            <a:r>
              <a:rPr lang="cs-CZ" sz="1100" dirty="0">
                <a:hlinkClick r:id="rId5"/>
              </a:rPr>
              <a:t>http://office.microsoft.com/cs-cz/images/results.aspx?qu=bazen&amp;ex=1#ai:MC900295732|mt:1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pPr algn="l">
              <a:defRPr/>
            </a:pPr>
            <a:r>
              <a:rPr lang="cs-CZ" sz="1100" dirty="0"/>
              <a:t>dinosaurus   </a:t>
            </a:r>
            <a:r>
              <a:rPr lang="cs-CZ" sz="1100" dirty="0">
                <a:hlinkClick r:id="rId6"/>
              </a:rPr>
              <a:t>http://office.microsoft.com/cs-cz/images/results.aspx?qu=dinosaurus&amp;ex=1#ai:MC900162890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pPr algn="l">
              <a:defRPr/>
            </a:pPr>
            <a:endParaRPr lang="cs-CZ" sz="1100" dirty="0"/>
          </a:p>
        </p:txBody>
      </p:sp>
      <p:sp>
        <p:nvSpPr>
          <p:cNvPr id="26627" name="Nadpis 2"/>
          <p:cNvSpPr>
            <a:spLocks noGrp="1"/>
          </p:cNvSpPr>
          <p:nvPr>
            <p:ph type="title"/>
          </p:nvPr>
        </p:nvSpPr>
        <p:spPr>
          <a:xfrm>
            <a:off x="684213" y="549275"/>
            <a:ext cx="7772400" cy="931863"/>
          </a:xfrm>
        </p:spPr>
        <p:txBody>
          <a:bodyPr/>
          <a:lstStyle/>
          <a:p>
            <a:r>
              <a:rPr lang="cs-CZ" smtClean="0"/>
              <a:t>Přeji všem krásné prázdniny!</a:t>
            </a:r>
          </a:p>
        </p:txBody>
      </p:sp>
    </p:spTree>
  </p:cSld>
  <p:clrMapOvr>
    <a:masterClrMapping/>
  </p:clrMapOvr>
  <p:transition advTm="8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Obdélník 4"/>
          <p:cNvSpPr>
            <a:spLocks noChangeArrowheads="1"/>
          </p:cNvSpPr>
          <p:nvPr/>
        </p:nvSpPr>
        <p:spPr bwMode="auto">
          <a:xfrm>
            <a:off x="250825" y="2266950"/>
            <a:ext cx="8569325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200"/>
          </a:p>
          <a:p>
            <a:r>
              <a:rPr lang="cs-CZ" sz="1200"/>
              <a:t>galerie   </a:t>
            </a:r>
            <a:r>
              <a:rPr lang="cs-CZ" sz="1200">
                <a:hlinkClick r:id="rId2"/>
              </a:rPr>
              <a:t>http://office.microsoft.com/cs-cz/images/results.aspx?qu=galerie&amp;ex=1#ai:MC900295992|</a:t>
            </a:r>
            <a:endParaRPr lang="cs-CZ" sz="1200"/>
          </a:p>
          <a:p>
            <a:r>
              <a:rPr lang="cs-CZ" sz="1200"/>
              <a:t>moře   </a:t>
            </a:r>
            <a:r>
              <a:rPr lang="cs-CZ" sz="1200">
                <a:hlinkClick r:id="rId3"/>
              </a:rPr>
              <a:t>http://office.microsoft.com/cs-cz/images/results.aspx?qu=mo%C5%99e&amp;ex=1#ai:MP900402734|</a:t>
            </a:r>
            <a:endParaRPr lang="cs-CZ" sz="1200"/>
          </a:p>
          <a:p>
            <a:r>
              <a:rPr lang="cs-CZ" sz="1200">
                <a:hlinkClick r:id="rId3"/>
              </a:rPr>
              <a:t>http://office.microsoft.com/cs-cz/images/results.aspx?qu=mo%C5%99e&amp;ex=1#ai:MP900177442|</a:t>
            </a:r>
            <a:endParaRPr lang="cs-CZ" sz="1200"/>
          </a:p>
          <a:p>
            <a:r>
              <a:rPr lang="cs-CZ" sz="1200">
                <a:hlinkClick r:id="rId3"/>
              </a:rPr>
              <a:t>http://office.microsoft.com/cs-cz/images/results.aspx?qu=mo%C5%99e&amp;ex=1#ai:MP900407067|</a:t>
            </a:r>
            <a:endParaRPr lang="cs-CZ" sz="1200"/>
          </a:p>
          <a:p>
            <a:r>
              <a:rPr lang="cs-CZ" sz="1200">
                <a:hlinkClick r:id="rId3"/>
              </a:rPr>
              <a:t>http://office.microsoft.com/cs-cz/images/results.aspx?qu=mo%C5%99e&amp;ex=1#ai:MP900313810|</a:t>
            </a:r>
            <a:endParaRPr lang="cs-CZ" sz="1200"/>
          </a:p>
          <a:p>
            <a:r>
              <a:rPr lang="cs-CZ" sz="1200"/>
              <a:t>loď  </a:t>
            </a:r>
            <a:r>
              <a:rPr lang="cs-CZ" sz="1200">
                <a:hlinkClick r:id="rId4"/>
              </a:rPr>
              <a:t>http://office.microsoft.com/cs-cz/images/results.aspx?qu=plachetnice&amp;ex=1#ai:MP900182424|</a:t>
            </a:r>
            <a:endParaRPr lang="cs-CZ" sz="1200"/>
          </a:p>
          <a:p>
            <a:r>
              <a:rPr lang="cs-CZ" sz="1200"/>
              <a:t>ryby   </a:t>
            </a:r>
            <a:r>
              <a:rPr lang="cs-CZ" sz="1200">
                <a:hlinkClick r:id="rId3"/>
              </a:rPr>
              <a:t>http://office.microsoft.com/cs-cz/images/results.aspx?qu=mo%C5%99e&amp;ex=1#ai:MP900182517|</a:t>
            </a:r>
            <a:endParaRPr lang="cs-CZ" sz="1200"/>
          </a:p>
          <a:p>
            <a:r>
              <a:rPr lang="cs-CZ" sz="1200">
                <a:hlinkClick r:id="rId5"/>
              </a:rPr>
              <a:t>http://office.microsoft.com/cs-cz/images/results.aspx?qu=ryba&amp;ex=1#ai:MP900405034|</a:t>
            </a:r>
            <a:endParaRPr lang="cs-CZ" sz="1200"/>
          </a:p>
          <a:p>
            <a:r>
              <a:rPr lang="cs-CZ" sz="1200">
                <a:hlinkClick r:id="rId6"/>
              </a:rPr>
              <a:t>http://office.microsoft.com/cs-cz/images/results.aspx?qu=%C5%BEralok&amp;ex=1#ai:MP900431767|</a:t>
            </a:r>
            <a:endParaRPr lang="cs-CZ" sz="1200"/>
          </a:p>
          <a:p>
            <a:r>
              <a:rPr lang="cs-CZ" sz="1200"/>
              <a:t>lastura  </a:t>
            </a:r>
            <a:r>
              <a:rPr lang="cs-CZ" sz="1200">
                <a:hlinkClick r:id="rId7"/>
              </a:rPr>
              <a:t>http://office.microsoft.com/cs-cz/images/results.aspx?qu=lastury&amp;ex=1#ai:MP900177936|</a:t>
            </a:r>
            <a:endParaRPr lang="cs-CZ" sz="1200"/>
          </a:p>
          <a:p>
            <a:r>
              <a:rPr lang="cs-CZ" sz="1200"/>
              <a:t>paní a pes   </a:t>
            </a:r>
            <a:r>
              <a:rPr lang="cs-CZ" sz="1200">
                <a:hlinkClick r:id="rId8"/>
              </a:rPr>
              <a:t>http://office.microsoft.com/cs-cz/images/results.aspx?qu=pes&amp;ex=1#ai:MC900347887|mt:1,3|</a:t>
            </a:r>
            <a:endParaRPr lang="cs-CZ" sz="1200"/>
          </a:p>
          <a:p>
            <a:r>
              <a:rPr lang="cs-CZ" sz="1200"/>
              <a:t>houby   </a:t>
            </a:r>
            <a:r>
              <a:rPr lang="cs-CZ" sz="1200">
                <a:hlinkClick r:id="rId9"/>
              </a:rPr>
              <a:t>http://office.microsoft.com/cs-cz/images/results.aspx?qu=ko%C5%A1%C3%ADk+hub&amp;ex=1#ai:MC900234281|</a:t>
            </a:r>
            <a:endParaRPr lang="cs-CZ" sz="1200"/>
          </a:p>
          <a:p>
            <a:r>
              <a:rPr lang="cs-CZ" sz="1200"/>
              <a:t>pečení    </a:t>
            </a:r>
            <a:r>
              <a:rPr lang="cs-CZ" sz="1200">
                <a:hlinkClick r:id="rId10"/>
              </a:rPr>
              <a:t>http://office.microsoft.com/cs-cz/images/results.aspx?qu=pe%C4%8Den%C3%AD&amp;ex=1#ai:MC900292032|mt:1,3|</a:t>
            </a:r>
            <a:endParaRPr lang="cs-CZ" sz="1200"/>
          </a:p>
          <a:p>
            <a:r>
              <a:rPr lang="cs-CZ" sz="1200"/>
              <a:t>děda </a:t>
            </a:r>
            <a:r>
              <a:rPr lang="cs-CZ" sz="1200">
                <a:hlinkClick r:id="rId11"/>
              </a:rPr>
              <a:t>http://office.microsoft.com/cs-cz/images/results.aspx?qu=d%C4%9Bda&amp;ex=1#ai:MC900233224|</a:t>
            </a:r>
            <a:endParaRPr lang="cs-CZ" sz="1200"/>
          </a:p>
          <a:p>
            <a:r>
              <a:rPr lang="cs-CZ" sz="1200"/>
              <a:t>muškáty   </a:t>
            </a:r>
            <a:r>
              <a:rPr lang="cs-CZ" sz="1200">
                <a:hlinkClick r:id="rId12"/>
              </a:rPr>
              <a:t>http://office.microsoft.com/cs-cz/images/results.aspx?qu=mu%C5%A1k%C3%A1ty&amp;ex=1#ai:MP900438735|</a:t>
            </a:r>
            <a:endParaRPr lang="cs-CZ" sz="1200"/>
          </a:p>
          <a:p>
            <a:r>
              <a:rPr lang="cs-CZ" sz="1200"/>
              <a:t>růže   </a:t>
            </a:r>
            <a:r>
              <a:rPr lang="cs-CZ" sz="1200">
                <a:hlinkClick r:id="rId13"/>
              </a:rPr>
              <a:t>http://office.microsoft.com/cs-cz/images/results.aspx?qu=r%C5%AF%C5%BEe&amp;ex=1#ai:MC900305485|mt:1,3|</a:t>
            </a:r>
            <a:endParaRPr lang="cs-CZ" sz="1200"/>
          </a:p>
          <a:p>
            <a:r>
              <a:rPr lang="cs-CZ" sz="1200"/>
              <a:t>pískoviště   </a:t>
            </a:r>
            <a:r>
              <a:rPr lang="cs-CZ" sz="1200">
                <a:hlinkClick r:id="rId14"/>
              </a:rPr>
              <a:t>http://office.microsoft.com/cs-cz/images/results.aspx?qu=p%C3%ADskovi%C5%A1t%C4%9B&amp;ex=1#ai:MC900297909|</a:t>
            </a:r>
            <a:endParaRPr lang="cs-CZ" sz="1200"/>
          </a:p>
          <a:p>
            <a:r>
              <a:rPr lang="cs-CZ" sz="1200"/>
              <a:t>kolo   </a:t>
            </a:r>
            <a:r>
              <a:rPr lang="cs-CZ" sz="1200">
                <a:hlinkClick r:id="rId15"/>
              </a:rPr>
              <a:t>http://office.microsoft.com/cs-cz/images/results.aspx?qu=kolo&amp;ex=1#ai:MC900233321|mt:1,3|</a:t>
            </a:r>
            <a:endParaRPr lang="cs-CZ" sz="1200"/>
          </a:p>
          <a:p>
            <a:r>
              <a:rPr lang="cs-CZ" sz="1200"/>
              <a:t>skluzavka     </a:t>
            </a:r>
            <a:r>
              <a:rPr lang="cs-CZ" sz="1200">
                <a:hlinkClick r:id="rId16"/>
              </a:rPr>
              <a:t>http://office.microsoft.com/cs-cz/images/results.aspx?qu=h%C5%99i%C5%A1t%C4%9B&amp;ex=1#ai:MC900232063|mt:1,3|</a:t>
            </a:r>
            <a:endParaRPr lang="cs-CZ" sz="1200"/>
          </a:p>
          <a:p>
            <a:r>
              <a:rPr lang="cs-CZ" sz="1200"/>
              <a:t> </a:t>
            </a:r>
          </a:p>
          <a:p>
            <a:endParaRPr lang="cs-CZ" sz="1100"/>
          </a:p>
          <a:p>
            <a:endParaRPr lang="cs-CZ"/>
          </a:p>
        </p:txBody>
      </p:sp>
    </p:spTree>
  </p:cSld>
  <p:clrMapOvr>
    <a:masterClrMapping/>
  </p:clrMapOvr>
  <p:transition advTm="8000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255</TotalTime>
  <Words>322</Words>
  <Application>Microsoft Office PowerPoint</Application>
  <PresentationFormat>Předvádění na obrazovce (4:3)</PresentationFormat>
  <Paragraphs>78</Paragraphs>
  <Slides>15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Georgia</vt:lpstr>
      <vt:lpstr>Wingdings 2</vt:lpstr>
      <vt:lpstr>Wingdings</vt:lpstr>
      <vt:lpstr>Calibri</vt:lpstr>
      <vt:lpstr>Administrativní</vt:lpstr>
      <vt:lpstr>VY_52_INOVACE_08_Prázdniny</vt:lpstr>
      <vt:lpstr>ANOTACE</vt:lpstr>
      <vt:lpstr>Prázdniny</vt:lpstr>
      <vt:lpstr>Co nás čeká o prázdninách?</vt:lpstr>
      <vt:lpstr>Kam se můžeme vydat na výlet?</vt:lpstr>
      <vt:lpstr>Snímek 6</vt:lpstr>
      <vt:lpstr>Jaká je dovolená u moře?</vt:lpstr>
      <vt:lpstr>Snímek 8</vt:lpstr>
      <vt:lpstr>Poznáš, jaké může na Tebe číhat v moři nebezpečí? Klikni na obrázek a pokud odpovíš správně, čeká Tě překvapení.</vt:lpstr>
      <vt:lpstr>Prázdniny u babičky a dědečka.</vt:lpstr>
      <vt:lpstr>Ten, kdo utrhne pro babičku největší květinu, opět objeví překvapení.</vt:lpstr>
      <vt:lpstr>Hry s kamarády na hřišti.</vt:lpstr>
      <vt:lpstr>Pozor! Jestlipak víš, že musíš dávat pozor na silnici na auta.</vt:lpstr>
      <vt:lpstr>Přeji všem krásné prázdniny!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VY_52_INOVACE_29_Prázdniny</dc:title>
  <dc:creator>Míša</dc:creator>
  <cp:lastModifiedBy>Dum</cp:lastModifiedBy>
  <cp:revision>28</cp:revision>
  <dcterms:created xsi:type="dcterms:W3CDTF">2011-05-04T17:44:15Z</dcterms:created>
  <dcterms:modified xsi:type="dcterms:W3CDTF">2014-07-27T16:36:47Z</dcterms:modified>
</cp:coreProperties>
</file>