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3" r:id="rId3"/>
    <p:sldId id="260" r:id="rId4"/>
    <p:sldId id="261" r:id="rId5"/>
    <p:sldId id="262" r:id="rId6"/>
    <p:sldId id="266" r:id="rId7"/>
    <p:sldId id="267" r:id="rId8"/>
    <p:sldId id="264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9BE0837-80F2-4569-82C0-161FE5D39828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C75DD75-A072-44B9-9E7F-A3F387001F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9C6A999-FE76-4FB4-AF48-D40860B6BCA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Cigareta – zakouřené prostředí, jehla – nedotýkat se neznámých věcí venku na zemi, hádající se postavy – odmítnout nepříjemné chování, nenechat si ubližovat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31534A3-87F9-41E5-86B1-DAE534A0172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b="1" smtClean="0"/>
              <a:t>Děti</a:t>
            </a:r>
            <a:r>
              <a:rPr lang="cs-CZ" smtClean="0"/>
              <a:t> – mít kamarády, radovat se s nimi, </a:t>
            </a:r>
            <a:r>
              <a:rPr lang="cs-CZ" b="1" smtClean="0"/>
              <a:t>meloun</a:t>
            </a:r>
            <a:r>
              <a:rPr lang="cs-CZ" smtClean="0"/>
              <a:t> – </a:t>
            </a:r>
            <a:r>
              <a:rPr lang="cs-CZ" b="1" smtClean="0"/>
              <a:t>broskev</a:t>
            </a:r>
            <a:r>
              <a:rPr lang="cs-CZ" smtClean="0"/>
              <a:t> – jíst zdravé jídlo, ovoce a zeleninu,  </a:t>
            </a:r>
            <a:r>
              <a:rPr lang="cs-CZ" b="1" smtClean="0"/>
              <a:t>sportovkyně</a:t>
            </a:r>
            <a:r>
              <a:rPr lang="cs-CZ" smtClean="0"/>
              <a:t> – pohybujeme se, sportujeme, </a:t>
            </a:r>
            <a:r>
              <a:rPr lang="cs-CZ" b="1" smtClean="0"/>
              <a:t>lékař</a:t>
            </a:r>
            <a:r>
              <a:rPr lang="cs-CZ" smtClean="0"/>
              <a:t> – chodíme na pravidelné prohlídky k lékaři, </a:t>
            </a:r>
            <a:r>
              <a:rPr lang="cs-CZ" b="1" smtClean="0"/>
              <a:t>paní</a:t>
            </a:r>
            <a:r>
              <a:rPr lang="cs-CZ" smtClean="0"/>
              <a:t> s </a:t>
            </a:r>
            <a:r>
              <a:rPr lang="cs-CZ" b="1" smtClean="0"/>
              <a:t>jídlem</a:t>
            </a:r>
            <a:r>
              <a:rPr lang="cs-CZ" smtClean="0"/>
              <a:t> – jíme pravidelně, v klidu, u stolu, od jídla neodbíháme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867D53-D3D1-486D-934B-F32DD2E41D51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8A04A15-2B34-4519-90D7-3931224CB20B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351E071-81C0-47D3-8950-5CE117DB9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5F5C6-6018-4B7F-8EFB-F72A62EBF1CD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2F880-F4B3-41FF-8D6C-232C7FDDC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6CB28D8-9304-48E5-9EAD-D02052184BD9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6554A3-14B6-47A3-BD2B-0F642BB65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4E8CC-28A5-45BE-BBA2-0FF71D385BC2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92306-F545-4C82-BB5F-BDFAD88F9D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66302-20AA-4FF1-BEC2-1CFAF0C88C1C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B8840-2B7E-48D0-812B-9865F19EBC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82F0A-F7D0-485C-828D-9890A24386CD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2F136-5795-4B76-8C69-9E3AA6AE1A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8C0AE5-BDDD-4399-A184-90DCF49ADFF1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123DB6-A0EB-4378-A148-B092E09201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0385F-C520-4922-A099-E704310C7CD1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1C8BF-FF08-4BA9-A242-1B4DF52692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BBF6DFE-F806-486F-BADE-9BC74A35E7A0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F2B758A-71C5-43C2-8F3A-74473ADB0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AE8CA-DCAB-437D-B67C-7D9280D39D64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E850E-846D-4D4E-BE08-6DBC0B7205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C5CDB4-D503-4DE5-93D3-6E59FC0C7FE4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173CA-49B7-4AEB-A5F9-779D68309A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8D6175EA-3E51-4B91-B560-559FCFD8D9E2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782A966A-C0A5-485F-AA31-1BE56EFDC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56" r:id="rId2"/>
    <p:sldLayoutId id="2147483864" r:id="rId3"/>
    <p:sldLayoutId id="2147483857" r:id="rId4"/>
    <p:sldLayoutId id="2147483858" r:id="rId5"/>
    <p:sldLayoutId id="2147483859" r:id="rId6"/>
    <p:sldLayoutId id="2147483865" r:id="rId7"/>
    <p:sldLayoutId id="2147483860" r:id="rId8"/>
    <p:sldLayoutId id="2147483866" r:id="rId9"/>
    <p:sldLayoutId id="2147483861" r:id="rId10"/>
    <p:sldLayoutId id="214748386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j%C3%ADst+ovoce&amp;ex=1" TargetMode="External"/><Relationship Id="rId3" Type="http://schemas.openxmlformats.org/officeDocument/2006/relationships/hyperlink" Target="http://office.microsoft.com/cs-cz/images/results.aspx?qu=b%C4%9B%C5%BEec&amp;ex=1" TargetMode="External"/><Relationship Id="rId7" Type="http://schemas.openxmlformats.org/officeDocument/2006/relationships/hyperlink" Target="http://office.microsoft.com/cs-cz/images/results.aspx?qu=meloun&amp;ex=1" TargetMode="External"/><Relationship Id="rId2" Type="http://schemas.openxmlformats.org/officeDocument/2006/relationships/hyperlink" Target="http://office.microsoft.com/cs-cz/images/results.aspx?qu=b%C4%9B%C5%BEec&amp;ex=2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cs-cz/images/results.aspx?qu=h%C3%A1dka&amp;ex=1" TargetMode="External"/><Relationship Id="rId5" Type="http://schemas.openxmlformats.org/officeDocument/2006/relationships/hyperlink" Target="http://office.microsoft.com/cs-cz/images/results.aspx?qu=injekce&amp;ex=1" TargetMode="External"/><Relationship Id="rId10" Type="http://schemas.openxmlformats.org/officeDocument/2006/relationships/hyperlink" Target="http://office.microsoft.com/cs-cz/images/results.aspx?qu=l%C3%A9ka%C5%99&amp;ex=1" TargetMode="External"/><Relationship Id="rId4" Type="http://schemas.openxmlformats.org/officeDocument/2006/relationships/hyperlink" Target="http://office.microsoft.com/cs-cz/images/results.aspx?qu=popeln%C3%ADk&amp;ex=1" TargetMode="External"/><Relationship Id="rId9" Type="http://schemas.openxmlformats.org/officeDocument/2006/relationships/hyperlink" Target="http://office.microsoft.com/cs-cz/images/results.aspx?qu=kr%C3%A1lovn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ctrTitle"/>
          </p:nvPr>
        </p:nvSpPr>
        <p:spPr>
          <a:xfrm>
            <a:off x="685800" y="3284538"/>
            <a:ext cx="7772400" cy="14700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/>
              <a:t>VY_52_INOVACE_09_Zdraví</a:t>
            </a:r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620713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148" name="TextovéPole 4"/>
          <p:cNvSpPr txBox="1">
            <a:spLocks noChangeArrowheads="1"/>
          </p:cNvSpPr>
          <p:nvPr/>
        </p:nvSpPr>
        <p:spPr bwMode="auto">
          <a:xfrm>
            <a:off x="2195513" y="2276475"/>
            <a:ext cx="4914900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z="3200" dirty="0" smtClean="0">
                <a:latin typeface="Calibri" pitchFamily="34" charset="0"/>
              </a:rPr>
              <a:t>Člověk a jeho svět – prvouka</a:t>
            </a:r>
          </a:p>
          <a:p>
            <a:pPr marL="514350" indent="-514350" algn="ctr" eaLnBrk="1" hangingPunct="1">
              <a:buFontTx/>
              <a:buAutoNum type="arabicPeriod"/>
              <a:defRPr/>
            </a:pPr>
            <a:r>
              <a:rPr lang="cs-CZ" sz="3200" dirty="0" smtClean="0">
                <a:latin typeface="Calibri" pitchFamily="34" charset="0"/>
              </a:rPr>
              <a:t>a 2. ročník</a:t>
            </a:r>
          </a:p>
          <a:p>
            <a:pPr algn="ctr" eaLnBrk="1" hangingPunct="1">
              <a:defRPr/>
            </a:pPr>
            <a:r>
              <a:rPr lang="cs-CZ" sz="3200" dirty="0" smtClean="0">
                <a:latin typeface="Calibri" pitchFamily="34" charset="0"/>
              </a:rPr>
              <a:t>Téma: Zdraví</a:t>
            </a:r>
          </a:p>
        </p:txBody>
      </p:sp>
      <p:sp>
        <p:nvSpPr>
          <p:cNvPr id="6149" name="TextovéPole 5"/>
          <p:cNvSpPr txBox="1">
            <a:spLocks noChangeArrowheads="1"/>
          </p:cNvSpPr>
          <p:nvPr/>
        </p:nvSpPr>
        <p:spPr bwMode="auto">
          <a:xfrm>
            <a:off x="2435225" y="5157788"/>
            <a:ext cx="452437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Mgr. Michaela Gondeková</a:t>
            </a:r>
          </a:p>
          <a:p>
            <a:r>
              <a:rPr lang="cs-CZ" sz="3200">
                <a:latin typeface="Calibri" pitchFamily="34" charset="0"/>
              </a:rPr>
              <a:t>Vytvořeno: 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13" y="1820863"/>
            <a:ext cx="7772400" cy="36957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Anotace: </a:t>
            </a:r>
            <a:br>
              <a:rPr lang="cs-CZ" dirty="0" smtClean="0"/>
            </a:br>
            <a:r>
              <a:rPr lang="cs-CZ" b="0" dirty="0"/>
              <a:t>M</a:t>
            </a:r>
            <a:r>
              <a:rPr lang="cs-CZ" b="0" dirty="0" smtClean="0"/>
              <a:t>ateriál je zaměřen na seznámení žáků se zdravým způsobem života formou sledování prezentace a následné diskuse podle obrázků. </a:t>
            </a:r>
            <a:endParaRPr lang="cs-CZ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8" y="533400"/>
            <a:ext cx="2971800" cy="9144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ZDRAVÝ ČLOVĚK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2000" y="930275"/>
            <a:ext cx="4625975" cy="47244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Má dobrou náladu.</a:t>
            </a:r>
          </a:p>
          <a:p>
            <a:pPr>
              <a:defRPr/>
            </a:pPr>
            <a:r>
              <a:rPr lang="cs-CZ" dirty="0" smtClean="0"/>
              <a:t>Vyhýbá se nebezpečí.</a:t>
            </a:r>
          </a:p>
          <a:p>
            <a:pPr>
              <a:defRPr/>
            </a:pPr>
            <a:r>
              <a:rPr lang="cs-CZ" dirty="0" smtClean="0"/>
              <a:t>Je veselý.</a:t>
            </a:r>
          </a:p>
          <a:p>
            <a:pPr>
              <a:defRPr/>
            </a:pPr>
            <a:r>
              <a:rPr lang="cs-CZ" dirty="0" smtClean="0"/>
              <a:t>Není nemocný.</a:t>
            </a:r>
          </a:p>
          <a:p>
            <a:pPr>
              <a:defRPr/>
            </a:pPr>
            <a:r>
              <a:rPr lang="cs-CZ" dirty="0" smtClean="0"/>
              <a:t>Dodržuje zásady zdravého způsobu života.</a:t>
            </a:r>
          </a:p>
          <a:p>
            <a:pPr>
              <a:defRPr/>
            </a:pPr>
            <a:r>
              <a:rPr lang="cs-CZ" dirty="0" smtClean="0"/>
              <a:t>Sportuje.</a:t>
            </a:r>
          </a:p>
          <a:p>
            <a:pPr>
              <a:defRPr/>
            </a:pPr>
            <a:r>
              <a:rPr lang="cs-CZ" dirty="0" smtClean="0"/>
              <a:t>Jí zdravé potraviny.</a:t>
            </a:r>
          </a:p>
          <a:p>
            <a:pPr marL="0" indent="0">
              <a:buFont typeface="Wingdings 2" pitchFamily="18" charset="2"/>
              <a:buNone/>
              <a:defRPr/>
            </a:pPr>
            <a:endParaRPr lang="cs-CZ" dirty="0"/>
          </a:p>
        </p:txBody>
      </p:sp>
      <p:pic>
        <p:nvPicPr>
          <p:cNvPr id="8196" name="Picture 2" descr="C:\Users\učitelka\AppData\Local\Microsoft\Windows\Temporary Internet Files\Content.IE5\T0ARVP05\MC9000540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788" y="1700213"/>
            <a:ext cx="1330325" cy="375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algn="ctr">
              <a:defRPr/>
            </a:pPr>
            <a:r>
              <a:rPr lang="cs-CZ" dirty="0" smtClean="0"/>
              <a:t>CO NENÍ ZDRAVÉ?</a:t>
            </a:r>
            <a:endParaRPr lang="cs-CZ" dirty="0"/>
          </a:p>
        </p:txBody>
      </p:sp>
      <p:pic>
        <p:nvPicPr>
          <p:cNvPr id="22530" name="Picture 2" descr="C:\Users\učitelka\AppData\Local\Microsoft\Windows\Temporary Internet Files\Content.IE5\JQ62JOGY\MC90014999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952500" y="1049338"/>
            <a:ext cx="2025650" cy="2214562"/>
          </a:xfrm>
          <a:noFill/>
        </p:spPr>
      </p:pic>
      <p:pic>
        <p:nvPicPr>
          <p:cNvPr id="22531" name="Picture 3" descr="C:\Users\učitelka\AppData\Local\Microsoft\Windows\Temporary Internet Files\Content.IE5\JQ62JOGY\MC9003494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25" y="836613"/>
            <a:ext cx="1828800" cy="1830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 descr="C:\Users\učitelka\AppData\Local\Microsoft\Windows\Temporary Internet Files\Content.IE5\T0ARVP05\MC90036104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2500" y="2557463"/>
            <a:ext cx="2386013" cy="236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algn="ctr">
              <a:defRPr/>
            </a:pPr>
            <a:r>
              <a:rPr lang="cs-CZ" dirty="0" smtClean="0"/>
              <a:t>CO JE ZDRAVÉ?</a:t>
            </a:r>
            <a:endParaRPr lang="cs-CZ" dirty="0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3555" name="Picture 3" descr="C:\Users\učitelka\AppData\Local\Microsoft\Windows\Temporary Internet Files\Content.IE5\JQ62JOGY\MC9003342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30900" y="836613"/>
            <a:ext cx="2295525" cy="142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 descr="C:\Users\učitelka\AppData\Local\Microsoft\Windows\Temporary Internet Files\Content.IE5\XDS4LZP1\MP9003989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6125" y="608013"/>
            <a:ext cx="2903538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 descr="C:\Users\učitelka\AppData\Local\Microsoft\Windows\Temporary Internet Files\Content.IE5\XDS4LZP1\MC90033422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4663" y="2479675"/>
            <a:ext cx="119380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6" descr="C:\Users\učitelka\AppData\Local\Microsoft\Windows\Temporary Internet Files\Content.IE5\JQ62JOGY\MP90039922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37238" y="2932113"/>
            <a:ext cx="2481262" cy="247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7" descr="C:\Users\učitelka\AppData\Local\Microsoft\Windows\Temporary Internet Files\Content.IE5\T0ARVP05\MC90044056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14450" y="3671888"/>
            <a:ext cx="17653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algn="ctr">
              <a:defRPr/>
            </a:pPr>
            <a:r>
              <a:rPr lang="cs-CZ" dirty="0" smtClean="0"/>
              <a:t>Naše stravování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Před jídlem si musíme mýt ruce.</a:t>
            </a:r>
          </a:p>
          <a:p>
            <a:r>
              <a:rPr lang="cs-CZ" smtClean="0"/>
              <a:t>Měli bychom si umět upravit příbor </a:t>
            </a:r>
            <a:br>
              <a:rPr lang="cs-CZ" smtClean="0"/>
            </a:br>
            <a:r>
              <a:rPr lang="cs-CZ" smtClean="0"/>
              <a:t>na stole.</a:t>
            </a:r>
          </a:p>
          <a:p>
            <a:r>
              <a:rPr lang="cs-CZ" smtClean="0"/>
              <a:t>Naše strava by měla být pestrá.</a:t>
            </a:r>
          </a:p>
          <a:p>
            <a:r>
              <a:rPr lang="cs-CZ" smtClean="0"/>
              <a:t>Měli bychom jíst několikrát denně </a:t>
            </a:r>
            <a:br>
              <a:rPr lang="cs-CZ" smtClean="0"/>
            </a:br>
            <a:r>
              <a:rPr lang="cs-CZ" smtClean="0"/>
              <a:t>v malých dávkách.</a:t>
            </a:r>
          </a:p>
          <a:p>
            <a:r>
              <a:rPr lang="cs-CZ" smtClean="0"/>
              <a:t>Na jídlo bychom měli mít čas, nespěchat a jíst v klidu je důležité.</a:t>
            </a:r>
          </a:p>
          <a:p>
            <a:r>
              <a:rPr lang="cs-CZ" smtClean="0"/>
              <a:t>Není zdravé jíst příliš slaných, sladkých a tučných jídel.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dirty="0" smtClean="0"/>
              <a:t>Kdy a jaká jídla bychom měli během dne mít? Spoj čarou.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60413" y="855663"/>
            <a:ext cx="20891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RÁNO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60413" y="1619250"/>
            <a:ext cx="2952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DOPOLEDNE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55650" y="2492375"/>
            <a:ext cx="29527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POLEDNE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42950" y="3213100"/>
            <a:ext cx="3168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ODPOLEDNE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55650" y="3962400"/>
            <a:ext cx="3397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VEČER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651500" y="820738"/>
            <a:ext cx="22336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VEČEŘE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651500" y="2492375"/>
            <a:ext cx="24495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SVAČINA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651500" y="1700213"/>
            <a:ext cx="259238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SVAČINA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651500" y="3344863"/>
            <a:ext cx="2032929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 smtClean="0"/>
              <a:t>SNÍDANĚ</a:t>
            </a:r>
            <a:endParaRPr lang="cs-CZ" sz="3200" b="1" dirty="0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724525" y="4076700"/>
            <a:ext cx="20875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OBĚD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dirty="0" smtClean="0"/>
              <a:t>Zakroužkuj číslo, kterým přivoláme záchrannou službu.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pPr algn="ctr"/>
            <a:r>
              <a:rPr lang="cs-CZ" sz="4000" smtClean="0"/>
              <a:t>158</a:t>
            </a:r>
          </a:p>
          <a:p>
            <a:pPr algn="ctr"/>
            <a:endParaRPr lang="cs-CZ" sz="4000" smtClean="0"/>
          </a:p>
          <a:p>
            <a:pPr algn="ctr"/>
            <a:r>
              <a:rPr lang="cs-CZ" sz="4000" smtClean="0"/>
              <a:t>150</a:t>
            </a:r>
          </a:p>
          <a:p>
            <a:pPr algn="ctr"/>
            <a:endParaRPr lang="cs-CZ" sz="4000" smtClean="0"/>
          </a:p>
          <a:p>
            <a:pPr algn="ctr"/>
            <a:r>
              <a:rPr lang="cs-CZ" sz="4000" smtClean="0"/>
              <a:t>155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dirty="0" smtClean="0"/>
              <a:t>Vysvětlení čísel záchranných složek.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158 </a:t>
            </a:r>
          </a:p>
          <a:p>
            <a:pPr marL="0" indent="0">
              <a:buFont typeface="Wingdings 2" pitchFamily="18" charset="2"/>
              <a:buNone/>
              <a:defRPr/>
            </a:pPr>
            <a:r>
              <a:rPr lang="cs-CZ" dirty="0" smtClean="0"/>
              <a:t>Policie – 8 – má přece tvar policejních pout.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>
              <a:sym typeface="Wingdings" pitchFamily="2" charset="2"/>
            </a:endParaRPr>
          </a:p>
          <a:p>
            <a:pPr>
              <a:defRPr/>
            </a:pPr>
            <a:r>
              <a:rPr lang="cs-CZ" dirty="0" smtClean="0">
                <a:sym typeface="Wingdings" pitchFamily="2" charset="2"/>
              </a:rPr>
              <a:t>150</a:t>
            </a:r>
          </a:p>
          <a:p>
            <a:pPr marL="0" indent="0">
              <a:buFont typeface="Wingdings 2" pitchFamily="18" charset="2"/>
              <a:buNone/>
              <a:defRPr/>
            </a:pPr>
            <a:r>
              <a:rPr lang="cs-CZ" dirty="0" smtClean="0">
                <a:sym typeface="Wingdings" pitchFamily="2" charset="2"/>
              </a:rPr>
              <a:t>Hasiči – 0 – vypadá trochu jako rybník, ze kterého hasiči čerpají při požáru vodu.</a:t>
            </a:r>
          </a:p>
          <a:p>
            <a:pPr>
              <a:defRPr/>
            </a:pPr>
            <a:r>
              <a:rPr lang="cs-CZ" dirty="0" smtClean="0">
                <a:sym typeface="Wingdings" pitchFamily="2" charset="2"/>
              </a:rPr>
              <a:t>155</a:t>
            </a:r>
          </a:p>
          <a:p>
            <a:pPr marL="0" indent="0">
              <a:buFont typeface="Wingdings 2" pitchFamily="18" charset="2"/>
              <a:buNone/>
              <a:defRPr/>
            </a:pPr>
            <a:r>
              <a:rPr lang="cs-CZ" dirty="0" smtClean="0">
                <a:sym typeface="Wingdings" pitchFamily="2" charset="2"/>
              </a:rPr>
              <a:t>Záchranná služba – 5 5 – Pět, Pět – dvě písmenka P, jako ve slovech </a:t>
            </a:r>
            <a:r>
              <a:rPr lang="cs-CZ" smtClean="0">
                <a:sym typeface="Wingdings" pitchFamily="2" charset="2"/>
              </a:rPr>
              <a:t>První Pomoc.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188" y="333375"/>
            <a:ext cx="7772400" cy="1828800"/>
          </a:xfrm>
        </p:spPr>
        <p:txBody>
          <a:bodyPr/>
          <a:lstStyle/>
          <a:p>
            <a:pPr algn="ctr">
              <a:defRPr/>
            </a:pPr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2205038"/>
            <a:ext cx="8748712" cy="914400"/>
          </a:xfrm>
        </p:spPr>
        <p:txBody>
          <a:bodyPr/>
          <a:lstStyle/>
          <a:p>
            <a:pPr algn="l">
              <a:defRPr/>
            </a:pPr>
            <a:r>
              <a:rPr lang="cs-CZ" dirty="0"/>
              <a:t>Autor: Mgr. Michaela </a:t>
            </a:r>
            <a:r>
              <a:rPr lang="cs-CZ" dirty="0" err="1"/>
              <a:t>Gondeková</a:t>
            </a:r>
            <a:r>
              <a:rPr lang="cs-CZ" dirty="0"/>
              <a:t> </a:t>
            </a:r>
            <a:br>
              <a:rPr lang="cs-CZ" dirty="0"/>
            </a:br>
            <a:r>
              <a:rPr lang="cs-CZ" dirty="0"/>
              <a:t>Škola: Základní škola a mateřská škola Liběšice, okres Louny, příspěvková organizace</a:t>
            </a:r>
          </a:p>
          <a:p>
            <a:pPr algn="l">
              <a:defRPr/>
            </a:pPr>
            <a:r>
              <a:rPr lang="cs-CZ" dirty="0"/>
              <a:t>Zpracováno v programu Microsoft Office 2010</a:t>
            </a:r>
          </a:p>
          <a:p>
            <a:pPr algn="l">
              <a:defRPr/>
            </a:pPr>
            <a:endParaRPr lang="cs-CZ" dirty="0"/>
          </a:p>
          <a:p>
            <a:pPr algn="l">
              <a:defRPr/>
            </a:pPr>
            <a:r>
              <a:rPr lang="cs-CZ" dirty="0"/>
              <a:t>Použité obrázky pocházejí z webu http://office.microsoft.com  (Klipart):</a:t>
            </a:r>
          </a:p>
          <a:p>
            <a:pPr algn="l">
              <a:defRPr/>
            </a:pPr>
            <a:r>
              <a:rPr lang="cs-CZ" sz="1050" dirty="0"/>
              <a:t>běžkyně   </a:t>
            </a:r>
            <a:r>
              <a:rPr lang="cs-CZ" sz="1050" dirty="0">
                <a:hlinkClick r:id="rId2"/>
              </a:rPr>
              <a:t>http://office.microsoft.com/cs-cz/images/results.aspx?qu=b%C4%9B%C5%BEec&amp;ex=2#ai:MC900054011|mt:1</a:t>
            </a:r>
            <a:r>
              <a:rPr lang="cs-CZ" sz="1050" dirty="0" smtClean="0">
                <a:hlinkClick r:id="rId2"/>
              </a:rPr>
              <a:t>|</a:t>
            </a:r>
            <a:endParaRPr lang="cs-CZ" sz="1050" dirty="0" smtClean="0"/>
          </a:p>
          <a:p>
            <a:pPr algn="l">
              <a:defRPr/>
            </a:pPr>
            <a:r>
              <a:rPr lang="cs-CZ" sz="1050" dirty="0"/>
              <a:t>               </a:t>
            </a:r>
            <a:r>
              <a:rPr lang="cs-CZ" sz="1050" dirty="0">
                <a:hlinkClick r:id="rId3"/>
              </a:rPr>
              <a:t>http://office.microsoft.com/cs-cz/images/results.aspx?qu=b%C4%9B%C5%BEec&amp;ex=1#ai:MC900334226|mt:1</a:t>
            </a:r>
            <a:r>
              <a:rPr lang="cs-CZ" sz="1050" dirty="0" smtClean="0">
                <a:hlinkClick r:id="rId3"/>
              </a:rPr>
              <a:t>|</a:t>
            </a:r>
            <a:endParaRPr lang="cs-CZ" sz="1050" dirty="0" smtClean="0"/>
          </a:p>
          <a:p>
            <a:pPr algn="l">
              <a:defRPr/>
            </a:pPr>
            <a:r>
              <a:rPr lang="cs-CZ" sz="1050" dirty="0" smtClean="0"/>
              <a:t>popelník   </a:t>
            </a:r>
            <a:r>
              <a:rPr lang="cs-CZ" sz="1050" dirty="0" smtClean="0">
                <a:hlinkClick r:id="rId4"/>
              </a:rPr>
              <a:t>http://office.microsoft.com/cs-cz/images/results.aspx?qu=popeln%C3%ADk&amp;ex=1#ai:MC900149992|</a:t>
            </a:r>
            <a:endParaRPr lang="cs-CZ" sz="1050" dirty="0" smtClean="0"/>
          </a:p>
          <a:p>
            <a:pPr algn="l">
              <a:defRPr/>
            </a:pPr>
            <a:r>
              <a:rPr lang="cs-CZ" sz="1050" dirty="0"/>
              <a:t>injekce    </a:t>
            </a:r>
            <a:r>
              <a:rPr lang="cs-CZ" sz="1050" dirty="0">
                <a:hlinkClick r:id="rId5"/>
              </a:rPr>
              <a:t>http://office.microsoft.com/cs-cz/images/results.aspx?qu=injekce&amp;ex=1#ai:MC900349487|mt:1</a:t>
            </a:r>
            <a:r>
              <a:rPr lang="cs-CZ" sz="1050" dirty="0" smtClean="0">
                <a:hlinkClick r:id="rId5"/>
              </a:rPr>
              <a:t>|</a:t>
            </a:r>
            <a:endParaRPr lang="cs-CZ" sz="1050" dirty="0" smtClean="0"/>
          </a:p>
          <a:p>
            <a:pPr algn="l">
              <a:defRPr/>
            </a:pPr>
            <a:r>
              <a:rPr lang="cs-CZ" sz="1050" dirty="0"/>
              <a:t>hádka   </a:t>
            </a:r>
            <a:r>
              <a:rPr lang="cs-CZ" sz="1050" dirty="0">
                <a:hlinkClick r:id="rId6"/>
              </a:rPr>
              <a:t>http://office.microsoft.com/cs-cz/images/results.aspx?qu=h%C3%A1dka&amp;ex=1#ai:MC900361044</a:t>
            </a:r>
            <a:r>
              <a:rPr lang="cs-CZ" sz="1050" dirty="0" smtClean="0">
                <a:hlinkClick r:id="rId6"/>
              </a:rPr>
              <a:t>|</a:t>
            </a:r>
            <a:endParaRPr lang="cs-CZ" sz="1050" dirty="0" smtClean="0"/>
          </a:p>
          <a:p>
            <a:pPr algn="l">
              <a:defRPr/>
            </a:pPr>
            <a:r>
              <a:rPr lang="cs-CZ" sz="1050" dirty="0"/>
              <a:t>meloun   </a:t>
            </a:r>
            <a:r>
              <a:rPr lang="cs-CZ" sz="1050" dirty="0">
                <a:hlinkClick r:id="rId7"/>
              </a:rPr>
              <a:t>http://office.microsoft.com/cs-cz/images/results.aspx?qu=meloun&amp;ex=1#ai:MP900398901</a:t>
            </a:r>
            <a:r>
              <a:rPr lang="cs-CZ" sz="1050" dirty="0" smtClean="0">
                <a:hlinkClick r:id="rId7"/>
              </a:rPr>
              <a:t>|</a:t>
            </a:r>
            <a:endParaRPr lang="cs-CZ" sz="1050" dirty="0" smtClean="0"/>
          </a:p>
          <a:p>
            <a:pPr algn="l">
              <a:defRPr/>
            </a:pPr>
            <a:r>
              <a:rPr lang="cs-CZ" sz="1050" dirty="0" smtClean="0"/>
              <a:t>paní </a:t>
            </a:r>
            <a:r>
              <a:rPr lang="cs-CZ" sz="1050" dirty="0"/>
              <a:t>s ovocem   </a:t>
            </a:r>
            <a:r>
              <a:rPr lang="cs-CZ" sz="1050" dirty="0">
                <a:hlinkClick r:id="rId8"/>
              </a:rPr>
              <a:t>http://office.microsoft.com/cs-cz/images/results.aspx?qu=j%C3%ADst+ovoce&amp;ex=1#ai:MC900440562</a:t>
            </a:r>
            <a:r>
              <a:rPr lang="cs-CZ" sz="1050" dirty="0" smtClean="0">
                <a:hlinkClick r:id="rId8"/>
              </a:rPr>
              <a:t>|</a:t>
            </a:r>
            <a:endParaRPr lang="cs-CZ" sz="1050" dirty="0" smtClean="0"/>
          </a:p>
          <a:p>
            <a:pPr algn="l">
              <a:defRPr/>
            </a:pPr>
            <a:r>
              <a:rPr lang="cs-CZ" sz="1050" dirty="0"/>
              <a:t>královna   </a:t>
            </a:r>
            <a:r>
              <a:rPr lang="cs-CZ" sz="1050" dirty="0">
                <a:hlinkClick r:id="rId9"/>
              </a:rPr>
              <a:t>http://office.microsoft.com/cs-cz/images/results.aspx?qu=kr%C3%A1lovna&amp;ex=1#ai:MC900299731|mt:1</a:t>
            </a:r>
            <a:r>
              <a:rPr lang="cs-CZ" sz="1050" dirty="0" smtClean="0">
                <a:hlinkClick r:id="rId9"/>
              </a:rPr>
              <a:t>|</a:t>
            </a:r>
            <a:endParaRPr lang="cs-CZ" sz="1050" dirty="0" smtClean="0"/>
          </a:p>
          <a:p>
            <a:pPr algn="l">
              <a:defRPr/>
            </a:pPr>
            <a:r>
              <a:rPr lang="cs-CZ" sz="1050" dirty="0" smtClean="0"/>
              <a:t>lékař   </a:t>
            </a:r>
            <a:r>
              <a:rPr lang="cs-CZ" sz="1050" dirty="0">
                <a:hlinkClick r:id="rId10"/>
              </a:rPr>
              <a:t>http://office.microsoft.com/cs-cz/images/results.aspx?qu=l%C3%A9ka%C5%99&amp;ex=1#ai:MP900399223</a:t>
            </a:r>
            <a:r>
              <a:rPr lang="cs-CZ" sz="1050" dirty="0" smtClean="0">
                <a:hlinkClick r:id="rId10"/>
              </a:rPr>
              <a:t>|</a:t>
            </a:r>
            <a:endParaRPr lang="cs-CZ" sz="1050" dirty="0" smtClean="0"/>
          </a:p>
          <a:p>
            <a:pPr algn="l">
              <a:defRPr/>
            </a:pPr>
            <a:r>
              <a:rPr lang="cs-CZ" sz="1050" dirty="0" smtClean="0"/>
              <a:t> </a:t>
            </a:r>
          </a:p>
          <a:p>
            <a:pPr algn="l">
              <a:defRPr/>
            </a:pPr>
            <a:r>
              <a:rPr lang="cs-CZ" sz="1400" dirty="0" smtClean="0"/>
              <a:t>Vytvořeno 2011, upraveno 2013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104</TotalTime>
  <Words>254</Words>
  <Application>Microsoft Office PowerPoint</Application>
  <PresentationFormat>Předvádění na obrazovce (4:3)</PresentationFormat>
  <Paragraphs>69</Paragraphs>
  <Slides>10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Verdana</vt:lpstr>
      <vt:lpstr>Wingdings 2</vt:lpstr>
      <vt:lpstr>Calibri</vt:lpstr>
      <vt:lpstr>Wingdings</vt:lpstr>
      <vt:lpstr>Aspekt</vt:lpstr>
      <vt:lpstr>VY_52_INOVACE_09_Zdraví</vt:lpstr>
      <vt:lpstr>Anotace:  Materiál je zaměřen na seznámení žáků se zdravým způsobem života formou sledování prezentace a následné diskuse podle obrázků. </vt:lpstr>
      <vt:lpstr>ZDRAVÝ ČLOVĚK</vt:lpstr>
      <vt:lpstr>CO NENÍ ZDRAVÉ?</vt:lpstr>
      <vt:lpstr>CO JE ZDRAVÉ?</vt:lpstr>
      <vt:lpstr>Naše stravování</vt:lpstr>
      <vt:lpstr>Kdy a jaká jídla bychom měli během dne mít? Spoj čarou.</vt:lpstr>
      <vt:lpstr>Zakroužkuj číslo, kterým přivoláme záchrannou službu.</vt:lpstr>
      <vt:lpstr>Vysvětlení čísel záchranných složek.</vt:lpstr>
      <vt:lpstr>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VY_52_INOVACE_20_Zdraví</dc:title>
  <dc:creator>Míša</dc:creator>
  <cp:lastModifiedBy>Dum</cp:lastModifiedBy>
  <cp:revision>20</cp:revision>
  <dcterms:created xsi:type="dcterms:W3CDTF">2011-04-17T06:41:52Z</dcterms:created>
  <dcterms:modified xsi:type="dcterms:W3CDTF">2014-07-27T16:38:54Z</dcterms:modified>
</cp:coreProperties>
</file>