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64" r:id="rId3"/>
    <p:sldId id="258" r:id="rId4"/>
    <p:sldId id="259" r:id="rId5"/>
    <p:sldId id="265" r:id="rId6"/>
    <p:sldId id="266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8949C4-58FE-4443-AEE2-B17E9B26175F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987106-0CAB-449C-98C5-79F4E88947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118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647209C-B112-43F9-A3D8-6A0367C701F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ADBE7-C06A-42F5-85FC-64BE62B872F2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7AAB2-EFAC-440D-B087-8AA26D4385B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ucho&amp;ex=1#ai:MC900281285|mt:1|" TargetMode="External"/><Relationship Id="rId13" Type="http://schemas.openxmlformats.org/officeDocument/2006/relationships/hyperlink" Target="http://office.microsoft.com/cs-cz/images/results.aspx?qu=h%C5%99eben&amp;ex=1#ai:MC900232262|mt:1|" TargetMode="External"/><Relationship Id="rId3" Type="http://schemas.openxmlformats.org/officeDocument/2006/relationships/hyperlink" Target="http://office.microsoft.com/cs-cz/images/results.aspx?qu=anime&amp;ex=1#ai:MC900440595|" TargetMode="External"/><Relationship Id="rId7" Type="http://schemas.openxmlformats.org/officeDocument/2006/relationships/hyperlink" Target="http://office.microsoft.com/cs-cz/images/results.aspx?qu=oko&amp;ex=1#ai:MC900281284|mt:1|" TargetMode="External"/><Relationship Id="rId12" Type="http://schemas.openxmlformats.org/officeDocument/2006/relationships/hyperlink" Target="http://office.microsoft.com/cs-cz/images/results.aspx?qu=vana&amp;ex=1#ai:MC900215471|" TargetMode="External"/><Relationship Id="rId2" Type="http://schemas.openxmlformats.org/officeDocument/2006/relationships/hyperlink" Target="http://office.microsoft.com/cs-cz/images/results.aspx?qu=kostra&amp;ex=1#ai:MC900053352|mt:1|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rty&amp;ex=1#ai:MC900436391|mt:1|" TargetMode="External"/><Relationship Id="rId11" Type="http://schemas.openxmlformats.org/officeDocument/2006/relationships/hyperlink" Target="http://office.microsoft.com/cs-cz/images/results.aspx?qu=myt%C3%AD+rukou&amp;ex=1#ai:MC900250740|" TargetMode="External"/><Relationship Id="rId5" Type="http://schemas.openxmlformats.org/officeDocument/2006/relationships/hyperlink" Target="http://office.microsoft.com/cs-cz/images/results.aspx?qu=nohy&amp;ex=1#ai:MP900422533|mt:2|" TargetMode="External"/><Relationship Id="rId15" Type="http://schemas.openxmlformats.org/officeDocument/2006/relationships/hyperlink" Target="http://office.microsoft.com/cs-cz/images/results.aspx?qu=holen%C3%AD&amp;ex=1#ai:MP900427625|" TargetMode="External"/><Relationship Id="rId10" Type="http://schemas.openxmlformats.org/officeDocument/2006/relationships/hyperlink" Target="http://office.microsoft.com/cs-cz/images/results.aspx?qu=mozek&amp;ex=1#ai:MC900299199|" TargetMode="External"/><Relationship Id="rId4" Type="http://schemas.openxmlformats.org/officeDocument/2006/relationships/hyperlink" Target="http://office.microsoft.com/cs-cz/images/results.aspx?qu=%C4%8D%C3%A1sti+t%C4%9Bla&amp;ex=1#ai:MC900233151|mt:1|" TargetMode="External"/><Relationship Id="rId9" Type="http://schemas.openxmlformats.org/officeDocument/2006/relationships/hyperlink" Target="http://office.microsoft.com/cs-cz/images/results.aspx?qu=lidsk%C3%A9+org%C3%A1ny&amp;ex=1#ai:MC900423561|" TargetMode="External"/><Relationship Id="rId14" Type="http://schemas.openxmlformats.org/officeDocument/2006/relationships/hyperlink" Target="http://office.microsoft.com/cs-cz/images/results.aspx?qu=%C4%8Di%C5%A1t%C4%9Bn%C3%AD+zub%C5%AF&amp;ex=1#ai:MC900343295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685800" y="3284538"/>
            <a:ext cx="7772400" cy="14700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VY_52_INOVACE_11_Naše tělo</a:t>
            </a:r>
          </a:p>
        </p:txBody>
      </p:sp>
      <p:pic>
        <p:nvPicPr>
          <p:cNvPr id="614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620713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4"/>
          <p:cNvSpPr txBox="1">
            <a:spLocks noChangeArrowheads="1"/>
          </p:cNvSpPr>
          <p:nvPr/>
        </p:nvSpPr>
        <p:spPr bwMode="auto">
          <a:xfrm>
            <a:off x="2195513" y="2276475"/>
            <a:ext cx="4915513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>
                <a:latin typeface="Calibri" pitchFamily="34" charset="0"/>
              </a:rPr>
              <a:t>Člověk a jeho svět </a:t>
            </a:r>
            <a:r>
              <a:rPr lang="cs-CZ" sz="3200" dirty="0" smtClean="0">
                <a:latin typeface="Calibri" pitchFamily="34" charset="0"/>
              </a:rPr>
              <a:t>– prvouka</a:t>
            </a:r>
          </a:p>
          <a:p>
            <a:pPr marL="514350" indent="-514350" algn="ctr" eaLnBrk="1" hangingPunct="1">
              <a:buAutoNum type="arabicPeriod"/>
            </a:pPr>
            <a:r>
              <a:rPr lang="cs-CZ" sz="3200" dirty="0" smtClean="0">
                <a:latin typeface="Calibri" pitchFamily="34" charset="0"/>
              </a:rPr>
              <a:t>a 2. ročník</a:t>
            </a:r>
          </a:p>
          <a:p>
            <a:pPr algn="ctr" eaLnBrk="1" hangingPunct="1"/>
            <a:r>
              <a:rPr lang="cs-CZ" sz="3200" dirty="0" smtClean="0">
                <a:latin typeface="Calibri" pitchFamily="34" charset="0"/>
              </a:rPr>
              <a:t>Téma: Naše tělo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6149" name="TextovéPole 5"/>
          <p:cNvSpPr txBox="1">
            <a:spLocks noChangeArrowheads="1"/>
          </p:cNvSpPr>
          <p:nvPr/>
        </p:nvSpPr>
        <p:spPr bwMode="auto">
          <a:xfrm>
            <a:off x="2435225" y="5157788"/>
            <a:ext cx="452515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 smtClean="0">
                <a:latin typeface="Calibri" pitchFamily="34" charset="0"/>
              </a:rPr>
              <a:t>Mgr. </a:t>
            </a:r>
            <a:r>
              <a:rPr lang="cs-CZ" sz="3200" dirty="0">
                <a:latin typeface="Calibri" pitchFamily="34" charset="0"/>
              </a:rPr>
              <a:t>Michaela </a:t>
            </a:r>
            <a:r>
              <a:rPr lang="cs-CZ" sz="3200" dirty="0" err="1" smtClean="0">
                <a:latin typeface="Calibri" pitchFamily="34" charset="0"/>
              </a:rPr>
              <a:t>Gondeková</a:t>
            </a:r>
            <a:endParaRPr lang="cs-CZ" sz="3200" dirty="0" smtClean="0">
              <a:latin typeface="Calibri" pitchFamily="34" charset="0"/>
            </a:endParaRPr>
          </a:p>
          <a:p>
            <a:pPr algn="ctr" eaLnBrk="1" hangingPunct="1"/>
            <a:r>
              <a:rPr lang="cs-CZ" sz="3200" smtClean="0">
                <a:latin typeface="Calibri" pitchFamily="34" charset="0"/>
              </a:rPr>
              <a:t>Vytvořeno: </a:t>
            </a:r>
            <a:r>
              <a:rPr lang="cs-CZ" sz="3200" dirty="0" smtClean="0">
                <a:latin typeface="Calibri" pitchFamily="34" charset="0"/>
              </a:rPr>
              <a:t>2011</a:t>
            </a:r>
            <a:endParaRPr lang="cs-CZ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839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4365104"/>
            <a:ext cx="7117180" cy="1273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rozvíjí u žáků vztah k vlastnímu tělu, aktivní pojmenování jednotlivých částí těla a seznamuje žáky s některými vnitřními </a:t>
            </a:r>
            <a:r>
              <a:rPr lang="cs-CZ" dirty="0" smtClean="0"/>
              <a:t>orgány </a:t>
            </a:r>
            <a:r>
              <a:rPr lang="cs-CZ" dirty="0" smtClean="0"/>
              <a:t>formou rozhovoru při sledování prezentace.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772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Víte, </a:t>
            </a:r>
            <a:r>
              <a:rPr lang="cs-CZ" dirty="0" smtClean="0"/>
              <a:t>z čeho se skládá naše tělo?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říkají své názory.</a:t>
            </a:r>
            <a:endParaRPr lang="cs-CZ" dirty="0"/>
          </a:p>
        </p:txBody>
      </p:sp>
      <p:pic>
        <p:nvPicPr>
          <p:cNvPr id="1026" name="Picture 2" descr="C:\Users\učitelka\AppData\Local\Microsoft\Windows\Temporary Internet Files\Content.IE5\XDS4LZP1\MC9000533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2448272" cy="349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00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čitelka\AppData\Local\Microsoft\Windows\Temporary Internet Files\Content.IE5\1DLG63Z6\MC900233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66838"/>
            <a:ext cx="1858962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čitelka\AppData\Local\Microsoft\Windows\Temporary Internet Files\Content.IE5\1DLG63Z6\MC9002331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1484784"/>
            <a:ext cx="1858962" cy="17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čitelka\AppData\Local\Microsoft\Windows\Temporary Internet Files\Content.IE5\T0ARVP05\MP9004225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418" y="2996952"/>
            <a:ext cx="2807116" cy="2807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čitelka\AppData\Local\Microsoft\Windows\Temporary Internet Files\Content.IE5\T0ARVP05\MC900440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469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237312"/>
            <a:ext cx="7043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 CO JEŠTĚ CHYBÍ? VYJMENUJTE!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8639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Dokresli podle pokynů.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KRESLI ZDE</a:t>
            </a:r>
          </a:p>
          <a:p>
            <a:pPr lvl="3"/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HLAVU</a:t>
            </a:r>
          </a:p>
          <a:p>
            <a:r>
              <a:rPr lang="cs-CZ" sz="2000" dirty="0" smtClean="0"/>
              <a:t>KRK</a:t>
            </a:r>
          </a:p>
          <a:p>
            <a:r>
              <a:rPr lang="cs-CZ" sz="2000" dirty="0" smtClean="0"/>
              <a:t>TRUP</a:t>
            </a:r>
          </a:p>
          <a:p>
            <a:r>
              <a:rPr lang="cs-CZ" sz="2000" dirty="0" smtClean="0"/>
              <a:t>HORNÍ KONČETINY</a:t>
            </a:r>
          </a:p>
          <a:p>
            <a:r>
              <a:rPr lang="cs-CZ" sz="2000" dirty="0" smtClean="0"/>
              <a:t>DOLNÍ KONČETINY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1268760"/>
            <a:ext cx="4536504" cy="507831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96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ZNÁŠ TYTO KAMARÁDY? VÍŠ KDO JSOU A V JAKÉM JDOU POŘADÍ?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75938410"/>
              </p:ext>
            </p:extLst>
          </p:nvPr>
        </p:nvGraphicFramePr>
        <p:xfrm>
          <a:off x="1009650" y="1809750"/>
          <a:ext cx="3471863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18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KAMARÁDI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PALEC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PROSTŘEDNÍČEK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UKAZOVÁČEK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MALÍČEK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PRSTENÍČEK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56367644"/>
              </p:ext>
            </p:extLst>
          </p:nvPr>
        </p:nvGraphicFramePr>
        <p:xfrm>
          <a:off x="4662488" y="1809750"/>
          <a:ext cx="3470275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7027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DOPLŇ POŘADÍ K NÁZVŮM PSTŮ. </a:t>
                      </a:r>
                      <a:r>
                        <a:rPr lang="cs-CZ" dirty="0" smtClean="0"/>
                        <a:t>1, 2, 3, 4, 5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9182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JAKÉ ČÁSTI NALEZNEME </a:t>
            </a:r>
            <a:br>
              <a:rPr lang="cs-CZ" dirty="0" smtClean="0"/>
            </a:br>
            <a:r>
              <a:rPr lang="cs-CZ" dirty="0" smtClean="0"/>
              <a:t>NA HLAVĚ? JMENUJ JE.</a:t>
            </a:r>
            <a:endParaRPr lang="cs-CZ" dirty="0"/>
          </a:p>
        </p:txBody>
      </p:sp>
      <p:pic>
        <p:nvPicPr>
          <p:cNvPr id="3074" name="Picture 2" descr="C:\Users\učitelka\AppData\Local\Microsoft\Windows\Temporary Internet Files\Content.IE5\XDS4LZP1\MC900436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98662"/>
            <a:ext cx="1828800" cy="124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lný tvar 3"/>
          <p:cNvSpPr/>
          <p:nvPr/>
        </p:nvSpPr>
        <p:spPr>
          <a:xfrm>
            <a:off x="3476054" y="3419402"/>
            <a:ext cx="734291" cy="1149927"/>
          </a:xfrm>
          <a:custGeom>
            <a:avLst/>
            <a:gdLst>
              <a:gd name="connsiteX0" fmla="*/ 346364 w 734291"/>
              <a:gd name="connsiteY0" fmla="*/ 0 h 1149927"/>
              <a:gd name="connsiteX1" fmla="*/ 263236 w 734291"/>
              <a:gd name="connsiteY1" fmla="*/ 96982 h 1149927"/>
              <a:gd name="connsiteX2" fmla="*/ 180109 w 734291"/>
              <a:gd name="connsiteY2" fmla="*/ 207818 h 1149927"/>
              <a:gd name="connsiteX3" fmla="*/ 110836 w 734291"/>
              <a:gd name="connsiteY3" fmla="*/ 360218 h 1149927"/>
              <a:gd name="connsiteX4" fmla="*/ 55418 w 734291"/>
              <a:gd name="connsiteY4" fmla="*/ 457200 h 1149927"/>
              <a:gd name="connsiteX5" fmla="*/ 41564 w 734291"/>
              <a:gd name="connsiteY5" fmla="*/ 540327 h 1149927"/>
              <a:gd name="connsiteX6" fmla="*/ 13855 w 734291"/>
              <a:gd name="connsiteY6" fmla="*/ 665018 h 1149927"/>
              <a:gd name="connsiteX7" fmla="*/ 0 w 734291"/>
              <a:gd name="connsiteY7" fmla="*/ 831273 h 1149927"/>
              <a:gd name="connsiteX8" fmla="*/ 13855 w 734291"/>
              <a:gd name="connsiteY8" fmla="*/ 1039091 h 1149927"/>
              <a:gd name="connsiteX9" fmla="*/ 27709 w 734291"/>
              <a:gd name="connsiteY9" fmla="*/ 1094509 h 1149927"/>
              <a:gd name="connsiteX10" fmla="*/ 110836 w 734291"/>
              <a:gd name="connsiteY10" fmla="*/ 1149927 h 1149927"/>
              <a:gd name="connsiteX11" fmla="*/ 290946 w 734291"/>
              <a:gd name="connsiteY11" fmla="*/ 1136073 h 1149927"/>
              <a:gd name="connsiteX12" fmla="*/ 415636 w 734291"/>
              <a:gd name="connsiteY12" fmla="*/ 1066800 h 1149927"/>
              <a:gd name="connsiteX13" fmla="*/ 457200 w 734291"/>
              <a:gd name="connsiteY13" fmla="*/ 1052946 h 1149927"/>
              <a:gd name="connsiteX14" fmla="*/ 568036 w 734291"/>
              <a:gd name="connsiteY14" fmla="*/ 997527 h 1149927"/>
              <a:gd name="connsiteX15" fmla="*/ 609600 w 734291"/>
              <a:gd name="connsiteY15" fmla="*/ 983673 h 1149927"/>
              <a:gd name="connsiteX16" fmla="*/ 651164 w 734291"/>
              <a:gd name="connsiteY16" fmla="*/ 955964 h 1149927"/>
              <a:gd name="connsiteX17" fmla="*/ 734291 w 734291"/>
              <a:gd name="connsiteY17" fmla="*/ 969818 h 1149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34291" h="1149927">
                <a:moveTo>
                  <a:pt x="346364" y="0"/>
                </a:moveTo>
                <a:cubicBezTo>
                  <a:pt x="201626" y="86843"/>
                  <a:pt x="325438" y="-9650"/>
                  <a:pt x="263236" y="96982"/>
                </a:cubicBezTo>
                <a:cubicBezTo>
                  <a:pt x="239966" y="136873"/>
                  <a:pt x="180109" y="207818"/>
                  <a:pt x="180109" y="207818"/>
                </a:cubicBezTo>
                <a:cubicBezTo>
                  <a:pt x="153193" y="288570"/>
                  <a:pt x="172787" y="236318"/>
                  <a:pt x="110836" y="360218"/>
                </a:cubicBezTo>
                <a:cubicBezTo>
                  <a:pt x="75679" y="430532"/>
                  <a:pt x="94585" y="398449"/>
                  <a:pt x="55418" y="457200"/>
                </a:cubicBezTo>
                <a:cubicBezTo>
                  <a:pt x="50800" y="484909"/>
                  <a:pt x="47658" y="512905"/>
                  <a:pt x="41564" y="540327"/>
                </a:cubicBezTo>
                <a:cubicBezTo>
                  <a:pt x="16879" y="651410"/>
                  <a:pt x="33854" y="485027"/>
                  <a:pt x="13855" y="665018"/>
                </a:cubicBezTo>
                <a:cubicBezTo>
                  <a:pt x="7714" y="720288"/>
                  <a:pt x="4618" y="775855"/>
                  <a:pt x="0" y="831273"/>
                </a:cubicBezTo>
                <a:cubicBezTo>
                  <a:pt x="4618" y="900546"/>
                  <a:pt x="6587" y="970046"/>
                  <a:pt x="13855" y="1039091"/>
                </a:cubicBezTo>
                <a:cubicBezTo>
                  <a:pt x="15848" y="1058028"/>
                  <a:pt x="15170" y="1080179"/>
                  <a:pt x="27709" y="1094509"/>
                </a:cubicBezTo>
                <a:cubicBezTo>
                  <a:pt x="49639" y="1119571"/>
                  <a:pt x="110836" y="1149927"/>
                  <a:pt x="110836" y="1149927"/>
                </a:cubicBezTo>
                <a:cubicBezTo>
                  <a:pt x="170873" y="1145309"/>
                  <a:pt x="231197" y="1143542"/>
                  <a:pt x="290946" y="1136073"/>
                </a:cubicBezTo>
                <a:cubicBezTo>
                  <a:pt x="357794" y="1127717"/>
                  <a:pt x="334742" y="1093763"/>
                  <a:pt x="415636" y="1066800"/>
                </a:cubicBezTo>
                <a:lnTo>
                  <a:pt x="457200" y="1052946"/>
                </a:lnTo>
                <a:cubicBezTo>
                  <a:pt x="505561" y="1004583"/>
                  <a:pt x="472518" y="1029366"/>
                  <a:pt x="568036" y="997527"/>
                </a:cubicBezTo>
                <a:lnTo>
                  <a:pt x="609600" y="983673"/>
                </a:lnTo>
                <a:cubicBezTo>
                  <a:pt x="623455" y="974437"/>
                  <a:pt x="634615" y="957803"/>
                  <a:pt x="651164" y="955964"/>
                </a:cubicBezTo>
                <a:cubicBezTo>
                  <a:pt x="679083" y="952862"/>
                  <a:pt x="734291" y="969818"/>
                  <a:pt x="734291" y="969818"/>
                </a:cubicBezTo>
              </a:path>
            </a:pathLst>
          </a:custGeom>
          <a:solidFill>
            <a:schemeClr val="accent4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učitelka\AppData\Local\Microsoft\Windows\Temporary Internet Files\Content.IE5\XDS4LZP1\MC900281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128" y="1807874"/>
            <a:ext cx="2560637" cy="13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čitelka\AppData\Local\Microsoft\Windows\Temporary Internet Files\Content.IE5\XDS4LZP1\MC900281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15417" y="5040691"/>
            <a:ext cx="2560637" cy="13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čitelka\AppData\Local\Microsoft\Windows\Temporary Internet Files\Content.IE5\T0ARVP05\MC900281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657674"/>
            <a:ext cx="1323975" cy="19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čitelka\AppData\Local\Microsoft\Windows\Temporary Internet Files\Content.IE5\T0ARVP05\MC900281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26689" y="2263775"/>
            <a:ext cx="1323975" cy="19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051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POZNÁTE NĚKTERÉ DALŠÍ ORGÁNY?</a:t>
            </a:r>
            <a:endParaRPr lang="cs-CZ" dirty="0"/>
          </a:p>
        </p:txBody>
      </p:sp>
      <p:pic>
        <p:nvPicPr>
          <p:cNvPr id="1026" name="Picture 2" descr="C:\Users\učitelka\AppData\Local\Microsoft\Windows\Temporary Internet Files\Content.IE5\JQ62JOGY\MC900423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1728192" cy="231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čitelka\AppData\Local\Microsoft\Windows\Temporary Internet Files\Content.IE5\T0ARVP05\MC9002991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83824"/>
            <a:ext cx="2194937" cy="218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15616" y="5229200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VYJMENUJTE JAKÉ ZNÁTE DALŠÍ VNITŘNÍ ORGÁNY, POPŘ. NAJDĚTE V ENCYKLOPEDII NEBO KNIZE O LIDSKÉM TĚLE.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9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JAKÝM ZPŮSOBEM PEČUJEME O NAŠE TĚLO?</a:t>
            </a:r>
            <a:endParaRPr lang="cs-CZ" dirty="0"/>
          </a:p>
        </p:txBody>
      </p:sp>
      <p:pic>
        <p:nvPicPr>
          <p:cNvPr id="1026" name="Picture 2" descr="C:\Users\učitelka\AppData\Local\Microsoft\Windows\Temporary Internet Files\Content.IE5\T0ARVP05\MC900343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4824"/>
            <a:ext cx="1868487" cy="11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čitelka\AppData\Local\Microsoft\Windows\Temporary Internet Files\Content.IE5\JQ62JOGY\MC900250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646" y="1628800"/>
            <a:ext cx="1943869" cy="1872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čitelka\AppData\Local\Microsoft\Windows\Temporary Internet Files\Content.IE5\1DLG63Z6\MC9002154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363" y="2997200"/>
            <a:ext cx="232410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čitelka\AppData\Local\Microsoft\Windows\Temporary Internet Files\Content.IE5\XDS4LZP1\MP9004276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79481"/>
            <a:ext cx="1955233" cy="198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čitelka\AppData\Local\Microsoft\Windows\Temporary Internet Files\Content.IE5\T0ARVP05\MC9002322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4618038"/>
            <a:ext cx="1223963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668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pic>
        <p:nvPicPr>
          <p:cNvPr id="1026" name="Picture 2" descr="C:\Users\učitelka\AppData\Local\Microsoft\Windows\Temporary Internet Files\Content.IE5\XDS4LZP1\MC900156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48880"/>
            <a:ext cx="2246525" cy="263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119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692696"/>
            <a:ext cx="9468544" cy="861420"/>
          </a:xfrm>
        </p:spPr>
        <p:txBody>
          <a:bodyPr>
            <a:noAutofit/>
          </a:bodyPr>
          <a:lstStyle/>
          <a:p>
            <a:r>
              <a:rPr lang="cs-CZ" sz="1400" dirty="0"/>
              <a:t>Autor: Mgr. Michaela </a:t>
            </a:r>
            <a:r>
              <a:rPr lang="cs-CZ" sz="1400" dirty="0" err="1"/>
              <a:t>Gondeková</a:t>
            </a:r>
            <a:r>
              <a:rPr lang="cs-CZ" sz="1400" dirty="0"/>
              <a:t> </a:t>
            </a:r>
            <a:br>
              <a:rPr lang="cs-CZ" sz="1400" dirty="0"/>
            </a:br>
            <a:r>
              <a:rPr lang="cs-CZ" sz="1400" dirty="0"/>
              <a:t>Škola: Základní škola a mateřská škola Liběšice, okres Louny, příspěvková organizace</a:t>
            </a:r>
          </a:p>
          <a:p>
            <a:r>
              <a:rPr lang="cs-CZ" sz="1400" dirty="0"/>
              <a:t>Zpracováno v programu Microsoft Office 2010</a:t>
            </a:r>
          </a:p>
          <a:p>
            <a:r>
              <a:rPr lang="cs-CZ" sz="1400" dirty="0" smtClean="0"/>
              <a:t>Použité </a:t>
            </a:r>
            <a:r>
              <a:rPr lang="cs-CZ" sz="1400" dirty="0"/>
              <a:t>obrázky pocházejí z webu http://office.microsoft.com  (Klipart):</a:t>
            </a:r>
          </a:p>
          <a:p>
            <a:r>
              <a:rPr lang="cs-CZ" sz="1100" dirty="0"/>
              <a:t>kostra    </a:t>
            </a:r>
            <a:r>
              <a:rPr lang="cs-CZ" sz="1100" dirty="0">
                <a:hlinkClick r:id="rId2"/>
              </a:rPr>
              <a:t>http://office.microsoft.com/cs-cz/images/results.aspx?qu=kostra&amp;ex=1#ai:MC900053352|mt:1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/>
              <a:t>hlava   </a:t>
            </a:r>
            <a:r>
              <a:rPr lang="cs-CZ" sz="1100" dirty="0">
                <a:hlinkClick r:id="rId3"/>
              </a:rPr>
              <a:t>http://office.microsoft.com/cs-cz/images/results.aspx?qu=anime&amp;ex=1#ai:MC900440595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ruce </a:t>
            </a:r>
            <a:r>
              <a:rPr lang="cs-CZ" sz="1100" dirty="0">
                <a:hlinkClick r:id="rId4"/>
              </a:rPr>
              <a:t>http://office.microsoft.com/cs-cz/images/results.aspx?qu=%C4%8D%C3%A1sti+t%C4%9Bla&amp;ex=1#ai:MC900233151|mt:1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/>
              <a:t>nohy   </a:t>
            </a:r>
            <a:r>
              <a:rPr lang="cs-CZ" sz="1100" dirty="0">
                <a:hlinkClick r:id="rId5"/>
              </a:rPr>
              <a:t>http://office.microsoft.com/cs-cz/images/results.aspx?qu=nohy&amp;ex=1#ai:MP900422533|mt:2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/>
              <a:t>rty   </a:t>
            </a:r>
            <a:r>
              <a:rPr lang="cs-CZ" sz="1100" dirty="0">
                <a:hlinkClick r:id="rId6"/>
              </a:rPr>
              <a:t>http://office.microsoft.com/cs-cz/images/results.aspx?qu=rty&amp;ex=1#ai:MC900436391|mt:1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/>
              <a:t>oko   </a:t>
            </a:r>
            <a:r>
              <a:rPr lang="cs-CZ" sz="1100" dirty="0">
                <a:hlinkClick r:id="rId7"/>
              </a:rPr>
              <a:t>http://office.microsoft.com/cs-cz/images/results.aspx?qu=oko&amp;ex=1#ai:MC900281284|mt:1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/>
              <a:t>ucho   </a:t>
            </a:r>
            <a:r>
              <a:rPr lang="cs-CZ" sz="1100" dirty="0">
                <a:hlinkClick r:id="rId8"/>
              </a:rPr>
              <a:t>http://office.microsoft.com/cs-cz/images/results.aspx?qu=ucho&amp;ex=1#ai:MC900281285|mt:1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/>
              <a:t>srdce   </a:t>
            </a:r>
            <a:r>
              <a:rPr lang="cs-CZ" sz="1100" dirty="0">
                <a:hlinkClick r:id="rId9"/>
              </a:rPr>
              <a:t>http://office.microsoft.com/cs-cz/images/results.aspx?qu=lidsk%C3%A9+org%C3%A1ny&amp;ex=1#ai:MC900423561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r>
              <a:rPr lang="cs-CZ" sz="1100" dirty="0"/>
              <a:t>mozek   </a:t>
            </a:r>
            <a:r>
              <a:rPr lang="cs-CZ" sz="1100" dirty="0">
                <a:hlinkClick r:id="rId10"/>
              </a:rPr>
              <a:t>http://office.microsoft.com/cs-cz/images/results.aspx?qu=mozek&amp;ex=1#ai:MC900299199</a:t>
            </a:r>
            <a:r>
              <a:rPr lang="cs-CZ" sz="1100" dirty="0" smtClean="0">
                <a:hlinkClick r:id="rId10"/>
              </a:rPr>
              <a:t>|</a:t>
            </a:r>
            <a:endParaRPr lang="cs-CZ" sz="1100" dirty="0" smtClean="0"/>
          </a:p>
          <a:p>
            <a:r>
              <a:rPr lang="cs-CZ" sz="1100" dirty="0"/>
              <a:t>mytí rukou   </a:t>
            </a:r>
            <a:r>
              <a:rPr lang="cs-CZ" sz="1100" dirty="0">
                <a:hlinkClick r:id="rId11"/>
              </a:rPr>
              <a:t>http://office.microsoft.com/cs-cz/images/results.aspx?qu=myt%C3%AD+rukou&amp;ex=1#ai:MC900250740</a:t>
            </a:r>
            <a:r>
              <a:rPr lang="cs-CZ" sz="1100" dirty="0" smtClean="0">
                <a:hlinkClick r:id="rId11"/>
              </a:rPr>
              <a:t>|</a:t>
            </a:r>
            <a:endParaRPr lang="cs-CZ" sz="1100" dirty="0" smtClean="0"/>
          </a:p>
          <a:p>
            <a:r>
              <a:rPr lang="cs-CZ" sz="1100" dirty="0"/>
              <a:t>vana   </a:t>
            </a:r>
            <a:r>
              <a:rPr lang="cs-CZ" sz="1100" dirty="0">
                <a:hlinkClick r:id="rId12"/>
              </a:rPr>
              <a:t>http://office.microsoft.com/cs-cz/images/results.aspx?qu=vana&amp;ex=1#ai:MC900215471</a:t>
            </a:r>
            <a:r>
              <a:rPr lang="cs-CZ" sz="1100" dirty="0" smtClean="0">
                <a:hlinkClick r:id="rId12"/>
              </a:rPr>
              <a:t>|</a:t>
            </a:r>
            <a:endParaRPr lang="cs-CZ" sz="1100" dirty="0" smtClean="0"/>
          </a:p>
          <a:p>
            <a:r>
              <a:rPr lang="cs-CZ" sz="1100" dirty="0"/>
              <a:t>hřeben   </a:t>
            </a:r>
            <a:r>
              <a:rPr lang="cs-CZ" sz="1100" dirty="0">
                <a:hlinkClick r:id="rId13"/>
              </a:rPr>
              <a:t>http://office.microsoft.com/cs-cz/images/results.aspx?qu=h%C5%99eben&amp;ex=1#ai:MC900232262|mt:1</a:t>
            </a:r>
            <a:r>
              <a:rPr lang="cs-CZ" sz="1100" dirty="0" smtClean="0">
                <a:hlinkClick r:id="rId13"/>
              </a:rPr>
              <a:t>|</a:t>
            </a:r>
            <a:endParaRPr lang="cs-CZ" sz="1100" dirty="0" smtClean="0"/>
          </a:p>
          <a:p>
            <a:r>
              <a:rPr lang="cs-CZ" sz="1100" dirty="0"/>
              <a:t>čištění zubů   </a:t>
            </a:r>
            <a:r>
              <a:rPr lang="cs-CZ" sz="1100" dirty="0">
                <a:hlinkClick r:id="rId14"/>
              </a:rPr>
              <a:t>http://office.microsoft.com/cs-cz/images/results.aspx?qu=%C4%8Di%C5%A1t%C4%9Bn%C3%AD+zub%C5%AF&amp;ex=1#ai:MC900343295</a:t>
            </a:r>
            <a:r>
              <a:rPr lang="cs-CZ" sz="1100" dirty="0" smtClean="0">
                <a:hlinkClick r:id="rId14"/>
              </a:rPr>
              <a:t>|</a:t>
            </a:r>
            <a:endParaRPr lang="cs-CZ" sz="1100" dirty="0" smtClean="0"/>
          </a:p>
          <a:p>
            <a:r>
              <a:rPr lang="cs-CZ" sz="1100" dirty="0"/>
              <a:t>holení   </a:t>
            </a:r>
            <a:r>
              <a:rPr lang="cs-CZ" sz="1100" dirty="0">
                <a:hlinkClick r:id="rId15"/>
              </a:rPr>
              <a:t>http://office.microsoft.com/cs-cz/images/results.aspx?qu=holen%C3%AD&amp;ex=1#ai:MP900427625</a:t>
            </a:r>
            <a:r>
              <a:rPr lang="cs-CZ" sz="1100" dirty="0" smtClean="0">
                <a:hlinkClick r:id="rId15"/>
              </a:rPr>
              <a:t>|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Vytvořeno 2011, upraveno 2013</a:t>
            </a:r>
          </a:p>
          <a:p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36486205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110</TotalTime>
  <Words>162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VY_52_INOVACE_11_Naše tělo</vt:lpstr>
      <vt:lpstr>Anotace:</vt:lpstr>
      <vt:lpstr>Víte, z čeho se skládá naše tělo?</vt:lpstr>
      <vt:lpstr>Prezentace aplikace PowerPoint</vt:lpstr>
      <vt:lpstr>Dokresli podle pokynů.</vt:lpstr>
      <vt:lpstr>ZNÁŠ TYTO KAMARÁDY? VÍŠ KDO JSOU A V JAKÉM JDOU POŘADÍ?</vt:lpstr>
      <vt:lpstr>JAKÉ ČÁSTI NALEZNEME  NA HLAVĚ? JMENUJ JE.</vt:lpstr>
      <vt:lpstr>POZNÁTE NĚKTERÉ DALŠÍ ORGÁNY?</vt:lpstr>
      <vt:lpstr>A JAKÝM ZPŮSOBEM PEČUJEME O NAŠE TĚLO?</vt:lpstr>
      <vt:lpstr>KONEC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VY_52_INOVACE_48_Naše tělo</dc:title>
  <dc:creator>učitelka</dc:creator>
  <cp:lastModifiedBy>Admin</cp:lastModifiedBy>
  <cp:revision>19</cp:revision>
  <dcterms:created xsi:type="dcterms:W3CDTF">2011-07-13T10:55:24Z</dcterms:created>
  <dcterms:modified xsi:type="dcterms:W3CDTF">2013-03-03T09:47:56Z</dcterms:modified>
</cp:coreProperties>
</file>