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CB58346-718D-49A4-89B3-BF1C748EEE39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4D3AB2E-015F-439D-AD83-BA33D9FF2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Franklin Gothic Book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53F63E0-498E-4BBE-B0A9-30286084E742}" type="slidenum">
              <a:rPr lang="cs-CZ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57234-358D-4C03-BC97-C5D1A6230FA2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B2C66-D402-4E18-B38C-7EAC212B9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5AC52-9463-4D0A-AFD4-32C75A91F900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EC4BB8-CB80-479B-9780-C64A1E387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44F4F-81BD-4F04-9CCE-656662B217C0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03666-3375-47B2-9193-C1294F5B6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5C4ED-4E3F-46DD-9621-8D6B1AAB1007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19745-3280-444F-BA3F-3FD71A6C2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40109-A19E-48AC-B1FA-12FC670BBD59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913B67-1300-4AF9-AC7C-CD4618EE6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649C6-8C88-4153-AEAC-94C1B8CAA9D2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2E6C53-D161-418F-A86F-E431FD89C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7054A-DB87-4052-B995-03E6CE718DC3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3D60E8-785F-4B64-9202-42BA532A6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7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523E8-57CA-4C58-8FC3-3F4126A24ACC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D5A3D26-C275-4B42-9E6F-4C9E748F8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89463-5E96-4DDF-B6E0-A2B1421E1B2F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12B2A-647A-4A4E-823D-7EE01869D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4A196-9867-45E8-914A-EF1FFF7ED7B7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FE4389-1D7F-48D8-9493-000FE4D18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39AF8-F449-447B-BCB8-DDEF0C3CFD97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0EA491-54DF-4A4A-9D45-191AB4751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164A4-8C26-4088-8513-8E9E93F47774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4B7E08F-5466-458F-A704-DDFBD998D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5" r:id="rId8"/>
    <p:sldLayoutId id="2147483806" r:id="rId9"/>
    <p:sldLayoutId id="2147483801" r:id="rId10"/>
    <p:sldLayoutId id="214748380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dYxPINp_fY&amp;feature=related" TargetMode="External"/><Relationship Id="rId2" Type="http://schemas.openxmlformats.org/officeDocument/2006/relationships/hyperlink" Target="http://www.czech.cz/cz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1300163" y="3933825"/>
            <a:ext cx="6553200" cy="935038"/>
          </a:xfrm>
          <a:ln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VY_52_INOVACE_17_Naše vlast – Česká republika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620713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2114550" y="2349500"/>
            <a:ext cx="491490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itchFamily="34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z="3200" dirty="0" smtClean="0">
                <a:latin typeface="Calibri" pitchFamily="34" charset="0"/>
              </a:rPr>
              <a:t>Člověk a jeho svět – prvouka</a:t>
            </a:r>
          </a:p>
          <a:p>
            <a:pPr marL="514350" indent="-514350" algn="ctr" eaLnBrk="1" hangingPunct="1">
              <a:buFontTx/>
              <a:buAutoNum type="arabicPeriod"/>
              <a:defRPr/>
            </a:pPr>
            <a:r>
              <a:rPr lang="cs-CZ" sz="3200" dirty="0" smtClean="0">
                <a:latin typeface="Calibri" pitchFamily="34" charset="0"/>
              </a:rPr>
              <a:t>+ 2. ročník</a:t>
            </a:r>
          </a:p>
          <a:p>
            <a:pPr algn="ctr" eaLnBrk="1" hangingPunct="1">
              <a:defRPr/>
            </a:pPr>
            <a:r>
              <a:rPr lang="cs-CZ" sz="3200" dirty="0" smtClean="0">
                <a:latin typeface="Calibri" pitchFamily="34" charset="0"/>
              </a:rPr>
              <a:t>Téma: </a:t>
            </a:r>
            <a:r>
              <a:rPr lang="cs-CZ" sz="3200" smtClean="0">
                <a:latin typeface="Calibri" pitchFamily="34" charset="0"/>
              </a:rPr>
              <a:t>Naše vlast - ČR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2314575" y="5013325"/>
            <a:ext cx="45243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Mgr. Michaela Gondeková</a:t>
            </a:r>
          </a:p>
          <a:p>
            <a:pPr algn="ctr"/>
            <a:r>
              <a:rPr lang="cs-CZ" sz="3200">
                <a:latin typeface="Calibri" pitchFamily="34" charset="0"/>
              </a:rPr>
              <a:t>Vytvořeno: 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140000">
            <a:off x="601663" y="1533525"/>
            <a:ext cx="5648325" cy="120491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9140000">
            <a:off x="1482725" y="2130425"/>
            <a:ext cx="6510338" cy="1576388"/>
          </a:xfrm>
        </p:spPr>
        <p:txBody>
          <a:bodyPr/>
          <a:lstStyle/>
          <a:p>
            <a:pPr algn="ctr" eaLnBrk="1" hangingPunct="1"/>
            <a:r>
              <a:rPr lang="cs-CZ" cap="none">
                <a:ea typeface="Tunga" pitchFamily="34" charset="0"/>
                <a:cs typeface="Tunga" pitchFamily="34" charset="0"/>
              </a:rPr>
              <a:t>MATERIÁL SLOUŽÍ KE VZBUZENÍ SOUNÁLEŽITOSTI ŽÁKŮ S NAŠÍ VLASTÍ.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Naše vlast – česká republika</a:t>
            </a:r>
            <a:endParaRPr lang="cs-CZ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822325" y="1100138"/>
            <a:ext cx="7521575" cy="3841750"/>
          </a:xfrm>
        </p:spPr>
        <p:txBody>
          <a:bodyPr/>
          <a:lstStyle/>
          <a:p>
            <a:pPr marL="285750" indent="-285750" algn="ctr" eaLnBrk="1" hangingPunct="1">
              <a:buFont typeface="Arial" charset="0"/>
              <a:buChar char="•"/>
            </a:pPr>
            <a:r>
              <a:rPr lang="cs-CZ" smtClean="0"/>
              <a:t>Stát , ve kterém žijeme, se nazývá – ČESKÁ REPUBLIKA.</a:t>
            </a:r>
          </a:p>
          <a:p>
            <a:pPr marL="285750" indent="-285750" algn="ctr" eaLnBrk="1" hangingPunct="1">
              <a:buFont typeface="Arial" charset="0"/>
              <a:buChar char="•"/>
            </a:pPr>
            <a:endParaRPr lang="cs-CZ" smtClean="0"/>
          </a:p>
          <a:p>
            <a:pPr marL="285750" indent="-285750" algn="ctr" eaLnBrk="1" hangingPunct="1">
              <a:buFont typeface="Arial" charset="0"/>
              <a:buChar char="•"/>
            </a:pPr>
            <a:r>
              <a:rPr lang="cs-CZ" smtClean="0"/>
              <a:t>Česká republika se nachází v EVROPĚ.</a:t>
            </a:r>
          </a:p>
          <a:p>
            <a:pPr marL="285750" indent="-285750" algn="ctr" eaLnBrk="1" hangingPunct="1">
              <a:buFont typeface="Arial" charset="0"/>
              <a:buChar char="•"/>
            </a:pPr>
            <a:endParaRPr lang="cs-CZ" smtClean="0"/>
          </a:p>
          <a:p>
            <a:pPr marL="285750" indent="-285750" algn="ctr" eaLnBrk="1" hangingPunct="1">
              <a:buFont typeface="Arial" charset="0"/>
              <a:buChar char="•"/>
            </a:pPr>
            <a:r>
              <a:rPr lang="cs-CZ" smtClean="0"/>
              <a:t>Naším rodným jazykem je ČEŠTINA.</a:t>
            </a:r>
          </a:p>
          <a:p>
            <a:pPr marL="285750" indent="-285750" algn="ctr" eaLnBrk="1" hangingPunct="1">
              <a:buFont typeface="Arial" charset="0"/>
              <a:buChar char="•"/>
            </a:pPr>
            <a:endParaRPr lang="cs-CZ" smtClean="0"/>
          </a:p>
          <a:p>
            <a:pPr marL="285750" indent="-285750" algn="ctr" eaLnBrk="1" hangingPunct="1">
              <a:buFont typeface="Arial" charset="0"/>
              <a:buChar char="•"/>
            </a:pPr>
            <a:r>
              <a:rPr lang="cs-CZ" smtClean="0"/>
              <a:t>Státní symboly: 	VLAJKA, ZNAK, HYMNA.</a:t>
            </a:r>
          </a:p>
          <a:p>
            <a:pPr marL="285750" indent="-285750" algn="ctr" eaLnBrk="1" hangingPunct="1">
              <a:buFont typeface="Arial" charset="0"/>
              <a:buChar char="•"/>
            </a:pPr>
            <a:endParaRPr lang="cs-CZ" smtClean="0"/>
          </a:p>
          <a:p>
            <a:pPr marL="285750" indent="-285750" algn="ctr" eaLnBrk="1" hangingPunct="1">
              <a:buFont typeface="Arial" charset="0"/>
              <a:buChar char="•"/>
            </a:pPr>
            <a:r>
              <a:rPr lang="cs-CZ" smtClean="0"/>
              <a:t>Hlavním městem České republiky je PRAHA.</a:t>
            </a:r>
          </a:p>
          <a:p>
            <a:pPr marL="285750" indent="-285750" algn="ctr" eaLnBrk="1" hangingPunct="1">
              <a:buFont typeface="Arial" charset="0"/>
              <a:buChar char="•"/>
            </a:pPr>
            <a:endParaRPr lang="cs-CZ" smtClean="0"/>
          </a:p>
          <a:p>
            <a:pPr marL="285750" indent="-285750" algn="ctr" eaLnBrk="1" hangingPunct="1">
              <a:buFont typeface="Arial" charset="0"/>
              <a:buChar char="•"/>
            </a:pPr>
            <a:r>
              <a:rPr lang="cs-CZ" smtClean="0"/>
              <a:t>Prezident republiky sídlí na PRAŽSKÉM HRADĚ.</a:t>
            </a:r>
          </a:p>
        </p:txBody>
      </p:sp>
      <p:pic>
        <p:nvPicPr>
          <p:cNvPr id="8196" name="Picture 4" descr="C:\Users\učitelka\AppData\Local\Microsoft\Windows\Temporary Internet Files\Content.IE5\T0ARVP05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5154613"/>
            <a:ext cx="2403475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 descr="C:\Users\učitelka\AppData\Local\Microsoft\Windows\Temporary Internet Files\Content.IE5\1DLG63Z6\MP9004279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9700" y="5103813"/>
            <a:ext cx="2519363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Obce v české republice</a:t>
            </a:r>
            <a:endParaRPr lang="cs-CZ" dirty="0"/>
          </a:p>
        </p:txBody>
      </p:sp>
      <p:pic>
        <p:nvPicPr>
          <p:cNvPr id="22530" name="Picture 2" descr="C:\Users\učitelka\AppData\Local\Microsoft\Windows\Temporary Internet Files\Content.IE5\XDS4LZP1\MC90034942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484438" y="908050"/>
            <a:ext cx="4275137" cy="2808288"/>
          </a:xfrm>
          <a:noFill/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42988" y="4411663"/>
            <a:ext cx="6842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/>
              <a:t>Podle atlasu nebo mapy vyznač hlavní město Prahu a naše Liběšice.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Vesnice a města 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325" y="1100138"/>
            <a:ext cx="7521575" cy="1465262"/>
          </a:xfrm>
        </p:spPr>
        <p:txBody>
          <a:bodyPr/>
          <a:lstStyle/>
          <a:p>
            <a:pPr algn="ctr">
              <a:buFont typeface="Arial" pitchFamily="34" charset="0"/>
              <a:buChar char="•"/>
              <a:defRPr/>
            </a:pPr>
            <a:r>
              <a:rPr lang="cs-CZ" dirty="0" smtClean="0"/>
              <a:t>V České republice je spousta obcí.</a:t>
            </a:r>
          </a:p>
          <a:p>
            <a:pPr algn="ctr">
              <a:buFont typeface="Arial" pitchFamily="34" charset="0"/>
              <a:buChar char="•"/>
              <a:defRPr/>
            </a:pPr>
            <a:r>
              <a:rPr lang="cs-CZ" dirty="0" smtClean="0"/>
              <a:t>Víte, </a:t>
            </a:r>
            <a:r>
              <a:rPr lang="cs-CZ" dirty="0" smtClean="0"/>
              <a:t>jaký je rozdíl mezi vesnicí a městem?</a:t>
            </a:r>
            <a:endParaRPr lang="cs-CZ" dirty="0" smtClean="0"/>
          </a:p>
          <a:p>
            <a:pPr algn="ctr">
              <a:buFont typeface="Arial" pitchFamily="34" charset="0"/>
              <a:buChar char="•"/>
              <a:defRPr/>
            </a:pPr>
            <a:r>
              <a:rPr lang="cs-CZ" dirty="0" smtClean="0"/>
              <a:t>Ty obce, které jsou malé – jsou VESNICE.</a:t>
            </a:r>
          </a:p>
          <a:p>
            <a:pPr algn="ctr">
              <a:buFont typeface="Arial" pitchFamily="34" charset="0"/>
              <a:buChar char="•"/>
              <a:defRPr/>
            </a:pPr>
            <a:r>
              <a:rPr lang="cs-CZ" dirty="0" smtClean="0"/>
              <a:t>Ty obce, které jsou velké -  jsou MĚSTA.</a:t>
            </a:r>
          </a:p>
          <a:p>
            <a:pPr marL="0" indent="0">
              <a:defRPr/>
            </a:pPr>
            <a:endParaRPr lang="cs-CZ" dirty="0" smtClean="0"/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3554" name="Picture 2" descr="C:\Users\učitelka\AppData\Local\Microsoft\Windows\Temporary Internet Files\Content.IE5\T0ARVP05\MP9004013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2492375"/>
            <a:ext cx="312102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 descr="C:\Users\učitelka\AppData\Local\Microsoft\Windows\Temporary Internet Files\Content.IE5\1DLG63Z6\MP9001789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9413" y="2524125"/>
            <a:ext cx="4325937" cy="287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Česká vlajka – které barvy budeš potřebovat?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00338" y="1916113"/>
            <a:ext cx="3816350" cy="21605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700338" y="1916113"/>
            <a:ext cx="1295400" cy="1081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700338" y="2997200"/>
            <a:ext cx="1295400" cy="1079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4" idx="3"/>
          </p:cNvCxnSpPr>
          <p:nvPr/>
        </p:nvCxnSpPr>
        <p:spPr>
          <a:xfrm>
            <a:off x="3995738" y="2997200"/>
            <a:ext cx="25209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1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Spoj čarou stejné vlajky a zakroužkuj naši českou vlajku.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5602" name="Picture 2" descr="C:\Users\učitelka\AppData\Local\Microsoft\Windows\Temporary Internet Files\Content.IE5\XDS4LZP1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244850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učitelka\AppData\Local\Microsoft\Windows\Temporary Internet Files\Content.IE5\XDS4LZP1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982663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 descr="C:\Users\učitelka\AppData\Local\Microsoft\Windows\Temporary Internet Files\Content.IE5\T0ARVP05\MP9003628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21450" y="2997200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 descr="C:\Users\učitelka\AppData\Local\Microsoft\Windows\Temporary Internet Files\Content.IE5\1DLG63Z6\MP9003628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981075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 descr="C:\Users\učitelka\AppData\Local\Microsoft\Windows\Temporary Internet Files\Content.IE5\1DLG63Z6\MP9003628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20975" y="5102225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 descr="C:\Users\učitelka\AppData\Local\Microsoft\Windows\Temporary Internet Files\Content.IE5\XDS4LZP1\MP9003627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3325813"/>
            <a:ext cx="1828800" cy="1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C:\Users\učitelka\AppData\Local\Microsoft\Windows\Temporary Internet Files\Content.IE5\XDS4LZP1\MP9003627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5102225"/>
            <a:ext cx="1828800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14" descr="C:\Users\Admin\AppData\Local\Microsoft\Windows\Temporary Internet Files\Content.IE5\G63HN16T\MP9003628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19500" y="1125538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/>
              <a:t>Najdi název hlavního města české republiky, klikni na něj a poslechni si českou hymnu.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822325" y="4437063"/>
            <a:ext cx="7521575" cy="24288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5292725" y="1773238"/>
            <a:ext cx="2519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hlinkClick r:id="rId2"/>
              </a:rPr>
              <a:t>LIBĚŠICE</a:t>
            </a:r>
            <a:endParaRPr lang="cs-CZ" sz="3200" b="1"/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5580063" y="3357563"/>
            <a:ext cx="2520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hlinkClick r:id="rId3"/>
              </a:rPr>
              <a:t>PRAHA</a:t>
            </a:r>
            <a:endParaRPr lang="cs-CZ" sz="3200" b="1"/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1619250" y="1773238"/>
            <a:ext cx="1512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hlinkClick r:id="rId2"/>
              </a:rPr>
              <a:t>ŽATEC</a:t>
            </a:r>
            <a:endParaRPr lang="cs-CZ" sz="3200" b="1"/>
          </a:p>
        </p:txBody>
      </p:sp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3336925" y="2484438"/>
            <a:ext cx="2232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hlinkClick r:id="rId2"/>
              </a:rPr>
              <a:t>BRNO</a:t>
            </a:r>
            <a:endParaRPr lang="cs-CZ" sz="3200" b="1"/>
          </a:p>
        </p:txBody>
      </p:sp>
      <p:sp>
        <p:nvSpPr>
          <p:cNvPr id="13320" name="TextovéPole 7"/>
          <p:cNvSpPr txBox="1">
            <a:spLocks noChangeArrowheads="1"/>
          </p:cNvSpPr>
          <p:nvPr/>
        </p:nvSpPr>
        <p:spPr bwMode="auto">
          <a:xfrm>
            <a:off x="665163" y="3500438"/>
            <a:ext cx="19081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hlinkClick r:id="rId2"/>
              </a:rPr>
              <a:t>LOUNY</a:t>
            </a:r>
            <a:endParaRPr lang="cs-CZ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981075"/>
            <a:ext cx="8820150" cy="4751388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Autor: Mgr. Michaela </a:t>
            </a:r>
            <a:r>
              <a:rPr lang="cs-CZ" sz="1600" dirty="0" err="1" smtClean="0"/>
              <a:t>Gondeková</a:t>
            </a: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>Škola: Základní škola a mateřská škola Liběšice, okres Louny, příspěvková organizace</a:t>
            </a:r>
            <a:br>
              <a:rPr lang="cs-CZ" sz="1600" dirty="0" smtClean="0"/>
            </a:br>
            <a:r>
              <a:rPr lang="cs-CZ" sz="1600" dirty="0" smtClean="0"/>
              <a:t>Zpracováno v programu Microsoft Office 2010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Použité obrázky pocházejí z webu http://office.microsoft.com  (Klipart):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050" dirty="0" smtClean="0"/>
              <a:t>mapa ČR  http://office.microsoft.com/cs-cz/images/results.aspx?qu=%C4%8Desk%C3%A1+republika&amp;ex=1#ai:MC900349423|</a:t>
            </a:r>
            <a:br>
              <a:rPr lang="cs-CZ" sz="1050" dirty="0" smtClean="0"/>
            </a:br>
            <a:r>
              <a:rPr lang="cs-CZ" sz="1050" dirty="0" smtClean="0"/>
              <a:t>fotografie   http://office.microsoft.com/cs-cz/images/results.aspx?qu=%C4%8Desk%C3%A1+republika&amp;ex=1#ai:MP900427946|</a:t>
            </a:r>
            <a:br>
              <a:rPr lang="cs-CZ" sz="1050" dirty="0" smtClean="0"/>
            </a:br>
            <a:r>
              <a:rPr lang="cs-CZ" sz="1050" dirty="0" smtClean="0"/>
              <a:t>               http://office.microsoft.com/cs-cz/images/results.aspx?qu=vesnice&amp;ex=1#ai:MP900178973|</a:t>
            </a:r>
            <a:br>
              <a:rPr lang="cs-CZ" sz="1050" dirty="0" smtClean="0"/>
            </a:br>
            <a:r>
              <a:rPr lang="cs-CZ" sz="1050" dirty="0"/>
              <a:t> </a:t>
            </a:r>
            <a:r>
              <a:rPr lang="cs-CZ" sz="1050" dirty="0" smtClean="0"/>
              <a:t>              http://office.microsoft.com/cs-cz/images/results.aspx?qu=m%C4%9Bsto&amp;ex=1#ai:MP900401341|</a:t>
            </a:r>
            <a:br>
              <a:rPr lang="cs-CZ" sz="1050" dirty="0" smtClean="0"/>
            </a:br>
            <a:r>
              <a:rPr lang="cs-CZ" sz="1050" dirty="0" smtClean="0"/>
              <a:t>vlajky   http://office.microsoft.com/cs-cz/images/results.aspx?qu=slovensk%C3%A1+vlajka&amp;ex=1#ai:MP900362825|</a:t>
            </a:r>
            <a:br>
              <a:rPr lang="cs-CZ" sz="1050" dirty="0" smtClean="0"/>
            </a:br>
            <a:r>
              <a:rPr lang="cs-CZ" sz="1050" dirty="0"/>
              <a:t> </a:t>
            </a:r>
            <a:r>
              <a:rPr lang="cs-CZ" sz="1050" dirty="0" smtClean="0"/>
              <a:t>             http://office.microsoft.com/cs-cz/images/results.aspx?qu=%C4%8Desk%C3%A1+vlajka&amp;ex=1#ai:MP900362655|</a:t>
            </a:r>
            <a:br>
              <a:rPr lang="cs-CZ" sz="1050" dirty="0" smtClean="0"/>
            </a:br>
            <a:r>
              <a:rPr lang="cs-CZ" sz="1050" dirty="0" smtClean="0"/>
              <a:t>               http://office.microsoft.com/cs-cz/images/results.aspx?qu=norsk%C3%A1+vlajka&amp;ex=1#ai:MP900362785|</a:t>
            </a:r>
            <a:br>
              <a:rPr lang="cs-CZ" sz="1050" dirty="0" smtClean="0"/>
            </a:br>
            <a:r>
              <a:rPr lang="cs-CZ" sz="1050" dirty="0" smtClean="0"/>
              <a:t>               http://office.microsoft.com/cs-cz/images/results.aspx?qu=rusko+vlajka&amp;ex=1#ai:MP900362810|</a:t>
            </a:r>
            <a:br>
              <a:rPr lang="cs-CZ" sz="1050" dirty="0" smtClean="0"/>
            </a:br>
            <a:r>
              <a:rPr lang="cs-CZ" sz="1050" dirty="0" smtClean="0"/>
              <a:t/>
            </a:r>
            <a:br>
              <a:rPr lang="cs-CZ" sz="1050" dirty="0" smtClean="0"/>
            </a:br>
            <a:r>
              <a:rPr lang="cs-CZ" sz="1050" dirty="0"/>
              <a:t> </a:t>
            </a:r>
            <a:r>
              <a:rPr lang="cs-CZ" sz="1050" dirty="0" smtClean="0"/>
              <a:t>              </a:t>
            </a:r>
            <a:br>
              <a:rPr lang="cs-CZ" sz="1050" dirty="0" smtClean="0"/>
            </a:br>
            <a:r>
              <a:rPr lang="cs-CZ" sz="1050" dirty="0" smtClean="0"/>
              <a:t/>
            </a:r>
            <a:br>
              <a:rPr lang="cs-CZ" sz="1050" dirty="0" smtClean="0"/>
            </a:br>
            <a:r>
              <a:rPr lang="cs-CZ" sz="1050" dirty="0" smtClean="0"/>
              <a:t>Vytvořeno2011, upraveno 2013</a:t>
            </a:r>
            <a:endParaRPr lang="cs-CZ" sz="105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202</TotalTime>
  <Words>172</Words>
  <Application>Microsoft Office PowerPoint</Application>
  <PresentationFormat>Předvádění na obrazovce (4:3)</PresentationFormat>
  <Paragraphs>37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Franklin Gothic Book</vt:lpstr>
      <vt:lpstr>Arial</vt:lpstr>
      <vt:lpstr>Franklin Gothic Medium</vt:lpstr>
      <vt:lpstr>Wingdings</vt:lpstr>
      <vt:lpstr>Calibri</vt:lpstr>
      <vt:lpstr>Tunga</vt:lpstr>
      <vt:lpstr>Úhly</vt:lpstr>
      <vt:lpstr>VY_52_INOVACE_17_Naše vlast – Česká republika</vt:lpstr>
      <vt:lpstr>Anotace:</vt:lpstr>
      <vt:lpstr>Naše vlast – česká republika</vt:lpstr>
      <vt:lpstr>Obce v české republice</vt:lpstr>
      <vt:lpstr>Vesnice a města v české republice</vt:lpstr>
      <vt:lpstr>Česká vlajka – které barvy budeš potřebovat?</vt:lpstr>
      <vt:lpstr>Spoj čarou stejné vlajky a zakroužkuj naši českou vlajku.</vt:lpstr>
      <vt:lpstr>Najdi název hlavního města české republiky, klikni na něj a poslechni si českou hymnu.</vt:lpstr>
      <vt:lpstr>   Autor: Mgr. Michaela Gondeková  Škola: Základní škola a mateřská škola Liběšice, okres Louny, příspěvková organizace Zpracováno v programu Microsoft Office 2010  Použité obrázky pocházejí z webu http://office.microsoft.com  (Klipart): mapa ČR  http://office.microsoft.com/cs-cz/images/results.aspx?qu=%C4%8Desk%C3%A1+republika&amp;ex=1#ai:MC900349423| fotografie   http://office.microsoft.com/cs-cz/images/results.aspx?qu=%C4%8Desk%C3%A1+republika&amp;ex=1#ai:MP900427946|                http://office.microsoft.com/cs-cz/images/results.aspx?qu=vesnice&amp;ex=1#ai:MP900178973|                http://office.microsoft.com/cs-cz/images/results.aspx?qu=m%C4%9Bsto&amp;ex=1#ai:MP900401341| vlajky   http://office.microsoft.com/cs-cz/images/results.aspx?qu=slovensk%C3%A1+vlajka&amp;ex=1#ai:MP900362825|               http://office.microsoft.com/cs-cz/images/results.aspx?qu=%C4%8Desk%C3%A1+vlajka&amp;ex=1#ai:MP900362655|                http://office.microsoft.com/cs-cz/images/results.aspx?qu=norsk%C3%A1+vlajka&amp;ex=1#ai:MP900362785|                http://office.microsoft.com/cs-cz/images/results.aspx?qu=rusko+vlajka&amp;ex=1#ai:MP900362810|                   Vytvořeno2011, upraveno 2013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VY_52_INOVACE_54_Naše vlast – Česká republika</dc:title>
  <dc:creator>učitelka</dc:creator>
  <cp:lastModifiedBy>Dum</cp:lastModifiedBy>
  <cp:revision>18</cp:revision>
  <dcterms:created xsi:type="dcterms:W3CDTF">2011-07-13T12:19:57Z</dcterms:created>
  <dcterms:modified xsi:type="dcterms:W3CDTF">2014-07-27T17:26:52Z</dcterms:modified>
</cp:coreProperties>
</file>