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4" r:id="rId3"/>
    <p:sldId id="258" r:id="rId4"/>
    <p:sldId id="263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66"/>
    <a:srgbClr val="D60093"/>
    <a:srgbClr val="003300"/>
    <a:srgbClr val="CC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76" autoAdjust="0"/>
    <p:restoredTop sz="94660"/>
  </p:normalViewPr>
  <p:slideViewPr>
    <p:cSldViewPr>
      <p:cViewPr varScale="1">
        <p:scale>
          <a:sx n="72" d="100"/>
          <a:sy n="72" d="100"/>
        </p:scale>
        <p:origin x="-15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722D5F-80D0-4BF6-89DC-64534E61AA16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5B345E-FC61-48ED-BB8A-59D8C49700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61916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1671B-5906-4169-9060-93EA4F3EF52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FFE2-FC46-4107-8DA1-A704470FF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2131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1671B-5906-4169-9060-93EA4F3EF52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FFE2-FC46-4107-8DA1-A704470FF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519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1671B-5906-4169-9060-93EA4F3EF52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FFE2-FC46-4107-8DA1-A704470FF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2442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1671B-5906-4169-9060-93EA4F3EF52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FFE2-FC46-4107-8DA1-A704470FF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99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1671B-5906-4169-9060-93EA4F3EF52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FFE2-FC46-4107-8DA1-A704470FF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703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1671B-5906-4169-9060-93EA4F3EF52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FFE2-FC46-4107-8DA1-A704470FF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844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1671B-5906-4169-9060-93EA4F3EF52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FFE2-FC46-4107-8DA1-A704470FF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8581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1671B-5906-4169-9060-93EA4F3EF52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FFE2-FC46-4107-8DA1-A704470FF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609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1671B-5906-4169-9060-93EA4F3EF52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FFE2-FC46-4107-8DA1-A704470FF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9771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1671B-5906-4169-9060-93EA4F3EF52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FFE2-FC46-4107-8DA1-A704470FF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5646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1671B-5906-4169-9060-93EA4F3EF52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FFFE2-FC46-4107-8DA1-A704470FF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0377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E1671B-5906-4169-9060-93EA4F3EF52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EFFFE2-FC46-4107-8DA1-A704470FF6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67798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jaro&amp;ex=1#ai:MP900070796|" TargetMode="External"/><Relationship Id="rId7" Type="http://schemas.openxmlformats.org/officeDocument/2006/relationships/hyperlink" Target="http://office.microsoft.com/cs-cz/images/results.aspx?qu=ovocn%C3%A9+stromy&amp;ex=1#ai:MC900344871|" TargetMode="External"/><Relationship Id="rId2" Type="http://schemas.openxmlformats.org/officeDocument/2006/relationships/hyperlink" Target="http://office.microsoft.com/cs-cz/images/results.aspx?qu=tulip%C3%A1n&amp;ex=1#ai:MP900401188|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tulip%C3%A1n&amp;ex=1#ai:MP900400037|" TargetMode="External"/><Relationship Id="rId5" Type="http://schemas.openxmlformats.org/officeDocument/2006/relationships/hyperlink" Target="http://office.microsoft.com/cs-cz/images/results.aspx?qu=narcis&amp;ex=1#ai:MP900201342|" TargetMode="External"/><Relationship Id="rId4" Type="http://schemas.openxmlformats.org/officeDocument/2006/relationships/hyperlink" Target="http://office.microsoft.com/cs-cz/images/results.aspx?qu=jaro&amp;ex=1#ai:MP900399641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3" y="74710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5" y="2551837"/>
            <a:ext cx="49487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Člověk a jeho svět - Prvouka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Nadpis 1"/>
          <p:cNvSpPr>
            <a:spLocks noGrp="1"/>
          </p:cNvSpPr>
          <p:nvPr/>
        </p:nvSpPr>
        <p:spPr>
          <a:xfrm>
            <a:off x="467470" y="3136827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/>
              <a:t>VY _52_INOVACE_24_Jaro – rostliny </a:t>
            </a:r>
            <a:r>
              <a:rPr lang="cs-CZ" sz="3600" smtClean="0"/>
              <a:t>na jaře</a:t>
            </a:r>
            <a:r>
              <a:rPr lang="cs-CZ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5"/>
          <p:cNvSpPr txBox="1"/>
          <p:nvPr/>
        </p:nvSpPr>
        <p:spPr>
          <a:xfrm>
            <a:off x="3278728" y="5233555"/>
            <a:ext cx="25865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Hana Kolářová</a:t>
            </a:r>
          </a:p>
        </p:txBody>
      </p:sp>
    </p:spTree>
    <p:extLst>
      <p:ext uri="{BB962C8B-B14F-4D97-AF65-F5344CB8AC3E}">
        <p14:creationId xmlns:p14="http://schemas.microsoft.com/office/powerpoint/2010/main" val="3124707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 advTm="5000">
        <p:checker/>
      </p:transition>
    </mc:Choice>
    <mc:Fallback xmlns="">
      <p:transition spd="slow" advClick="0" advTm="5000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3090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rgbClr val="CC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Jaro: Rostliny na </a:t>
            </a:r>
            <a:r>
              <a:rPr lang="cs-CZ" b="1" dirty="0" smtClean="0">
                <a:solidFill>
                  <a:srgbClr val="CC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jaře</a:t>
            </a:r>
            <a:br>
              <a:rPr lang="cs-CZ" b="1" dirty="0" smtClean="0">
                <a:solidFill>
                  <a:srgbClr val="CC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600" b="1" dirty="0" smtClean="0">
                <a:solidFill>
                  <a:srgbClr val="CC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 slouží k procvičení témat Jaro, Rostliny</a:t>
            </a:r>
            <a:endParaRPr lang="cs-CZ" b="1" dirty="0">
              <a:solidFill>
                <a:srgbClr val="CC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Han\AppData\Local\Microsoft\Windows\Temporary Internet Files\Content.IE5\0AD2YTQA\MC9003448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9614" y="1559966"/>
            <a:ext cx="1604772" cy="1869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an\AppData\Local\Microsoft\Windows\Temporary Internet Files\Content.IE5\96E0ZF16\MP900427858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266" y="1484784"/>
            <a:ext cx="2026742" cy="270937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8" name="Picture 4" descr="C:\Users\Han\AppData\Local\Microsoft\Windows\Temporary Internet Files\Content.IE5\LGS3W72P\MP90040118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68424"/>
            <a:ext cx="2496312" cy="312115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9" name="Picture 5" descr="C:\Users\Han\AppData\Local\Microsoft\Windows\Temporary Internet Files\Content.IE5\96E0ZF16\MP90007079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7183" y="4357108"/>
            <a:ext cx="1445538" cy="216830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30" name="Picture 6" descr="C:\Users\Han\AppData\Local\Microsoft\Windows\Temporary Internet Files\Content.IE5\P8PNSOY2\MP90039964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0938" y="4671588"/>
            <a:ext cx="1482699" cy="185382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4050632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300000"/>
    </mc:Choice>
    <mc:Fallback xmlns="">
      <p:transition spd="slow" advClick="0" advTm="300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404664"/>
            <a:ext cx="770485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000" b="1" dirty="0" smtClean="0"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 jednu květinu, která roste ve tvém okolí.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000" b="1" dirty="0" smtClean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Vyjmenuj  tři květiny kvetoucí brzy zjara.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000" b="1" dirty="0" smtClean="0">
                <a:solidFill>
                  <a:srgbClr val="CC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opyluje květy?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4077072"/>
            <a:ext cx="2088232" cy="1392155"/>
          </a:xfrm>
          <a:prstGeom prst="rect">
            <a:avLst/>
          </a:prstGeom>
        </p:spPr>
      </p:pic>
      <p:pic>
        <p:nvPicPr>
          <p:cNvPr id="1027" name="Picture 3" descr="C:\Documents and Settings\notebook\Local Settings\Temporary Internet Files\Content.IE5\3LP0YC6G\MP90020134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04023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notebook\Local Settings\Temporary Internet Files\Content.IE5\8HT7Q6TO\MP90040003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7916" y="2957428"/>
            <a:ext cx="20856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2535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 advTm="300000">
        <p:checker/>
      </p:transition>
    </mc:Choice>
    <mc:Fallback xmlns="">
      <p:transition spd="slow" advClick="0" advTm="300000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4973687" y="3233428"/>
            <a:ext cx="137851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</a:t>
            </a:r>
            <a:r>
              <a:rPr lang="cs-CZ" sz="3200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ořeny</a:t>
            </a:r>
          </a:p>
          <a:p>
            <a:r>
              <a:rPr lang="cs-CZ" sz="3200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stonek</a:t>
            </a:r>
          </a:p>
          <a:p>
            <a:endParaRPr lang="cs-CZ" sz="3200" b="1" dirty="0" smtClean="0">
              <a:ln w="127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28146" y="2956429"/>
            <a:ext cx="1396536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listy</a:t>
            </a:r>
          </a:p>
          <a:p>
            <a:r>
              <a:rPr lang="cs-CZ" sz="3200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květy</a:t>
            </a:r>
            <a:endParaRPr lang="cs-CZ" sz="3200" b="1" dirty="0">
              <a:ln w="127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r>
              <a:rPr lang="cs-CZ" sz="3200" b="1" dirty="0" smtClean="0">
                <a:ln w="12700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(plody)</a:t>
            </a:r>
            <a:endParaRPr lang="cs-CZ" sz="3200" b="1" dirty="0">
              <a:ln w="127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3200" b="1" dirty="0">
              <a:ln w="12700">
                <a:solidFill>
                  <a:schemeClr val="accent6">
                    <a:lumMod val="50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115616" y="2808691"/>
            <a:ext cx="137851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ln w="12700">
                  <a:solidFill>
                    <a:srgbClr val="003300"/>
                  </a:solidFill>
                  <a:prstDash val="solid"/>
                </a:ln>
                <a:solidFill>
                  <a:srgbClr val="0033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</a:t>
            </a:r>
            <a:r>
              <a:rPr lang="cs-CZ" sz="3200" b="1" dirty="0" smtClean="0">
                <a:ln w="12700">
                  <a:solidFill>
                    <a:srgbClr val="003300"/>
                  </a:solidFill>
                  <a:prstDash val="solid"/>
                </a:ln>
                <a:solidFill>
                  <a:srgbClr val="0033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ořeny</a:t>
            </a:r>
          </a:p>
          <a:p>
            <a:r>
              <a:rPr lang="cs-CZ" sz="3200" b="1" dirty="0">
                <a:ln w="12700">
                  <a:solidFill>
                    <a:srgbClr val="003300"/>
                  </a:solidFill>
                  <a:prstDash val="solid"/>
                </a:ln>
                <a:solidFill>
                  <a:srgbClr val="0033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</a:t>
            </a:r>
            <a:r>
              <a:rPr lang="cs-CZ" sz="3200" b="1" dirty="0" smtClean="0">
                <a:ln w="12700">
                  <a:solidFill>
                    <a:srgbClr val="003300"/>
                  </a:solidFill>
                  <a:prstDash val="solid"/>
                </a:ln>
                <a:solidFill>
                  <a:srgbClr val="0033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men</a:t>
            </a:r>
          </a:p>
          <a:p>
            <a:r>
              <a:rPr lang="cs-CZ" sz="3200" b="1" dirty="0" smtClean="0">
                <a:ln w="12700">
                  <a:solidFill>
                    <a:srgbClr val="003300"/>
                  </a:solidFill>
                  <a:prstDash val="solid"/>
                </a:ln>
                <a:solidFill>
                  <a:srgbClr val="0033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koruna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446496" y="2531692"/>
            <a:ext cx="13965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ln w="12700">
                  <a:solidFill>
                    <a:srgbClr val="003300"/>
                  </a:solidFill>
                  <a:prstDash val="solid"/>
                </a:ln>
                <a:solidFill>
                  <a:srgbClr val="0033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větve</a:t>
            </a:r>
          </a:p>
          <a:p>
            <a:r>
              <a:rPr lang="cs-CZ" sz="3200" b="1" dirty="0">
                <a:ln w="12700">
                  <a:solidFill>
                    <a:srgbClr val="003300"/>
                  </a:solidFill>
                  <a:prstDash val="solid"/>
                </a:ln>
                <a:solidFill>
                  <a:srgbClr val="0033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květy</a:t>
            </a:r>
          </a:p>
          <a:p>
            <a:r>
              <a:rPr lang="cs-CZ" sz="3200" b="1" dirty="0">
                <a:ln w="12700">
                  <a:solidFill>
                    <a:srgbClr val="003300"/>
                  </a:solidFill>
                  <a:prstDash val="solid"/>
                </a:ln>
                <a:solidFill>
                  <a:srgbClr val="0033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listy</a:t>
            </a:r>
          </a:p>
          <a:p>
            <a:r>
              <a:rPr lang="cs-CZ" sz="3200" b="1" dirty="0" smtClean="0">
                <a:ln w="12700">
                  <a:solidFill>
                    <a:srgbClr val="003300"/>
                  </a:solidFill>
                  <a:prstDash val="solid"/>
                </a:ln>
                <a:solidFill>
                  <a:srgbClr val="0033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(plody)</a:t>
            </a:r>
            <a:endParaRPr lang="cs-CZ" sz="3200" b="1" dirty="0">
              <a:ln w="12700">
                <a:solidFill>
                  <a:srgbClr val="003300"/>
                </a:solidFill>
                <a:prstDash val="solid"/>
              </a:ln>
              <a:solidFill>
                <a:srgbClr val="0033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endParaRPr lang="cs-CZ" sz="3200" b="1" dirty="0">
              <a:ln w="12700">
                <a:solidFill>
                  <a:srgbClr val="003300"/>
                </a:solidFill>
                <a:prstDash val="solid"/>
              </a:ln>
              <a:solidFill>
                <a:srgbClr val="0033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3718" y="692696"/>
            <a:ext cx="82089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000" dirty="0" smtClean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Nakresli květinu a popiš části jejího těla.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000" dirty="0" smtClean="0">
                <a:ln>
                  <a:solidFill>
                    <a:schemeClr val="accent6">
                      <a:lumMod val="50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Nakresli kvetoucí strom a popiš části jeho těla.</a:t>
            </a:r>
            <a:endParaRPr lang="cs-CZ" sz="3000" dirty="0">
              <a:ln>
                <a:solidFill>
                  <a:schemeClr val="accent6">
                    <a:lumMod val="50000"/>
                  </a:schemeClr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996" y="2517088"/>
            <a:ext cx="3429000" cy="2286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234" y="2531692"/>
            <a:ext cx="3559944" cy="266995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27584" y="5733256"/>
            <a:ext cx="30348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Klikni na obrázek pro kontrolu.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2580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 advTm="300000">
        <p:checker/>
      </p:transition>
    </mc:Choice>
    <mc:Fallback xmlns="">
      <p:transition spd="slow" advClick="0" advTm="30000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2448272" cy="1143000"/>
          </a:xfrm>
        </p:spPr>
        <p:txBody>
          <a:bodyPr>
            <a:normAutofit/>
          </a:bodyPr>
          <a:lstStyle/>
          <a:p>
            <a:r>
              <a:rPr lang="cs-CZ" sz="4000" u="sng" dirty="0" smtClean="0">
                <a:solidFill>
                  <a:srgbClr val="FF0000"/>
                </a:solidFill>
              </a:rPr>
              <a:t>Doplň!</a:t>
            </a:r>
            <a:endParaRPr lang="cs-CZ" sz="4000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8716" y="1130316"/>
            <a:ext cx="7200800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000" dirty="0" smtClean="0">
                <a:solidFill>
                  <a:srgbClr val="003300"/>
                </a:solidFill>
              </a:rPr>
              <a:t>Na jaře na větvích vyraší …………… </a:t>
            </a:r>
            <a:r>
              <a:rPr lang="cs-CZ" sz="4000" dirty="0" smtClean="0">
                <a:solidFill>
                  <a:srgbClr val="003300"/>
                </a:solidFill>
              </a:rPr>
              <a:t>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4000" dirty="0" smtClean="0">
              <a:solidFill>
                <a:srgbClr val="0033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3000" dirty="0" smtClean="0">
                <a:solidFill>
                  <a:srgbClr val="003300"/>
                </a:solidFill>
              </a:rPr>
              <a:t>Z pupenů vyrostou ……….… a ……….... 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3000" dirty="0" smtClean="0">
              <a:solidFill>
                <a:srgbClr val="00330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3000" dirty="0" smtClean="0">
                <a:solidFill>
                  <a:srgbClr val="003300"/>
                </a:solidFill>
              </a:rPr>
              <a:t>Z květů později vyrostou ………… .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365104"/>
            <a:ext cx="3429000" cy="2286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4365104"/>
            <a:ext cx="3429000" cy="2286000"/>
          </a:xfrm>
          <a:prstGeom prst="rect">
            <a:avLst/>
          </a:prstGeom>
        </p:spPr>
      </p:pic>
      <p:grpSp>
        <p:nvGrpSpPr>
          <p:cNvPr id="9" name="Skupina 8"/>
          <p:cNvGrpSpPr/>
          <p:nvPr/>
        </p:nvGrpSpPr>
        <p:grpSpPr>
          <a:xfrm>
            <a:off x="5642399" y="980728"/>
            <a:ext cx="3501601" cy="2745015"/>
            <a:chOff x="5642399" y="980728"/>
            <a:chExt cx="3501601" cy="2745015"/>
          </a:xfrm>
        </p:grpSpPr>
        <p:sp>
          <p:nvSpPr>
            <p:cNvPr id="3" name="TextovéPole 2"/>
            <p:cNvSpPr txBox="1"/>
            <p:nvPr/>
          </p:nvSpPr>
          <p:spPr>
            <a:xfrm>
              <a:off x="5793849" y="980728"/>
              <a:ext cx="197876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ln w="12700">
                    <a:solidFill>
                      <a:srgbClr val="CC0066"/>
                    </a:solidFill>
                    <a:prstDash val="solid"/>
                  </a:ln>
                  <a:solidFill>
                    <a:srgbClr val="D60093"/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pupeny</a:t>
              </a:r>
              <a:endParaRPr lang="cs-CZ" sz="3200" b="1" dirty="0">
                <a:ln w="12700">
                  <a:solidFill>
                    <a:srgbClr val="CC0066"/>
                  </a:solidFill>
                  <a:prstDash val="solid"/>
                </a:ln>
                <a:solidFill>
                  <a:srgbClr val="D60093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6248636" y="2192145"/>
              <a:ext cx="289536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>
                  <a:ln w="12700">
                    <a:solidFill>
                      <a:schemeClr val="accent3">
                        <a:lumMod val="50000"/>
                      </a:schemeClr>
                    </a:solidFill>
                    <a:prstDash val="solid"/>
                  </a:ln>
                  <a:solidFill>
                    <a:schemeClr val="accent3">
                      <a:lumMod val="50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l</a:t>
              </a:r>
              <a:r>
                <a:rPr lang="cs-CZ" sz="3200" b="1" dirty="0" smtClean="0">
                  <a:ln w="12700">
                    <a:solidFill>
                      <a:schemeClr val="accent3">
                        <a:lumMod val="50000"/>
                      </a:schemeClr>
                    </a:solidFill>
                    <a:prstDash val="solid"/>
                  </a:ln>
                  <a:solidFill>
                    <a:schemeClr val="accent3">
                      <a:lumMod val="50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isty a květy</a:t>
              </a:r>
              <a:endParaRPr lang="cs-CZ" sz="3200" b="1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642399" y="3140968"/>
              <a:ext cx="158555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ln w="12700">
                    <a:solidFill>
                      <a:schemeClr val="accent6">
                        <a:lumMod val="75000"/>
                      </a:schemeClr>
                    </a:solidFill>
                    <a:prstDash val="solid"/>
                  </a:ln>
                  <a:solidFill>
                    <a:schemeClr val="accent6">
                      <a:lumMod val="75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plody</a:t>
              </a:r>
              <a:endParaRPr lang="cs-CZ" sz="3200" b="1" dirty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74206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 advTm="300000">
        <p:checker/>
      </p:transition>
    </mc:Choice>
    <mc:Fallback xmlns="">
      <p:transition spd="slow" advClick="0" advTm="30000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764704"/>
            <a:ext cx="81369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000" dirty="0" smtClean="0">
                <a:ln>
                  <a:solidFill>
                    <a:srgbClr val="CC0066"/>
                  </a:solidFill>
                </a:ln>
                <a:solidFill>
                  <a:srgbClr val="D60093"/>
                </a:solidFill>
              </a:rPr>
              <a:t>Přednes básničku o jaru.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000" dirty="0" smtClean="0">
                <a:ln>
                  <a:solidFill>
                    <a:srgbClr val="CC0066"/>
                  </a:solidFill>
                </a:ln>
                <a:solidFill>
                  <a:srgbClr val="D60093"/>
                </a:solidFill>
              </a:rPr>
              <a:t>Jaké práce začínají na jaře na poli?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000" dirty="0" smtClean="0">
                <a:ln>
                  <a:solidFill>
                    <a:srgbClr val="CC0066"/>
                  </a:solidFill>
                </a:ln>
                <a:solidFill>
                  <a:srgbClr val="D60093"/>
                </a:solidFill>
              </a:rPr>
              <a:t>Jaké práce se na jaře provádí na zahradě?</a:t>
            </a:r>
            <a:endParaRPr lang="cs-CZ" sz="3000" dirty="0">
              <a:ln>
                <a:solidFill>
                  <a:srgbClr val="CC0066"/>
                </a:solidFill>
              </a:ln>
              <a:solidFill>
                <a:srgbClr val="D60093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212976"/>
            <a:ext cx="4064000" cy="304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1" y="2561469"/>
            <a:ext cx="2969085" cy="3958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4031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 advTm="300000">
        <p:checker/>
      </p:transition>
    </mc:Choice>
    <mc:Fallback xmlns="">
      <p:transition spd="slow" advClick="0" advTm="300000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43000" y="263530"/>
            <a:ext cx="9001000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Autor:  Hana Kolářová, Základní škola a mateřská škola </a:t>
            </a:r>
            <a:r>
              <a:rPr lang="cs-CZ" sz="3200" dirty="0" smtClean="0"/>
              <a:t>Liběšice, okres </a:t>
            </a:r>
            <a:r>
              <a:rPr lang="cs-CZ" sz="3200" dirty="0"/>
              <a:t>Louny, příspěvková organizace</a:t>
            </a:r>
          </a:p>
          <a:p>
            <a:r>
              <a:rPr lang="cs-CZ" sz="3000" dirty="0" smtClean="0"/>
              <a:t>Vybrané </a:t>
            </a:r>
            <a:r>
              <a:rPr lang="cs-CZ" sz="3000" dirty="0" smtClean="0"/>
              <a:t>obrázky pocházejí z webu Office.com, nebo z vlastních zdrojů.</a:t>
            </a:r>
          </a:p>
          <a:p>
            <a:pPr>
              <a:spcBef>
                <a:spcPts val="600"/>
              </a:spcBef>
            </a:pPr>
            <a:r>
              <a:rPr lang="cs-CZ" sz="1000" dirty="0" smtClean="0">
                <a:hlinkClick r:id="rId2"/>
              </a:rPr>
              <a:t>http</a:t>
            </a:r>
            <a:r>
              <a:rPr lang="cs-CZ" sz="1000" dirty="0">
                <a:hlinkClick r:id="rId2"/>
              </a:rPr>
              <a:t>://office.microsoft.com/cs-cz/images/results.aspx?qu=tulip%C3%A1n&amp;ex=1#ai:MP900401188</a:t>
            </a:r>
            <a:r>
              <a:rPr lang="cs-CZ" sz="1000" dirty="0" smtClean="0">
                <a:hlinkClick r:id="rId2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3"/>
              </a:rPr>
              <a:t>http://office.microsoft.com/cs-cz/images/results.aspx?qu=jaro&amp;ex=1#ai:MP900070796</a:t>
            </a:r>
            <a:r>
              <a:rPr lang="cs-CZ" sz="1000" dirty="0" smtClean="0">
                <a:hlinkClick r:id="rId3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4"/>
              </a:rPr>
              <a:t>http://office.microsoft.com/cs-cz/images/results.aspx?qu=jaro&amp;ex=1#ai:MP900399641</a:t>
            </a:r>
            <a:r>
              <a:rPr lang="cs-CZ" sz="1000" dirty="0" smtClean="0">
                <a:hlinkClick r:id="rId4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5"/>
              </a:rPr>
              <a:t>http://office.microsoft.com/cs-cz/images/results.aspx?qu=narcis&amp;ex=1#ai:MP900201342</a:t>
            </a:r>
            <a:r>
              <a:rPr lang="cs-CZ" sz="1000" dirty="0" smtClean="0">
                <a:hlinkClick r:id="rId5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6"/>
              </a:rPr>
              <a:t>http://office.microsoft.com/cs-cz/images/results.aspx?qu=tulip%C3%A1n&amp;ex=1#ai:MP900400037</a:t>
            </a:r>
            <a:r>
              <a:rPr lang="cs-CZ" sz="1000" dirty="0" smtClean="0">
                <a:hlinkClick r:id="rId6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>
                <a:hlinkClick r:id="rId7"/>
              </a:rPr>
              <a:t>http://office.microsoft.com/cs-cz/images/results.aspx?qu=ovocn%C3%A9+stromy&amp;ex=1#ai:MC900344871</a:t>
            </a:r>
            <a:r>
              <a:rPr lang="cs-CZ" sz="1000" dirty="0" smtClean="0">
                <a:hlinkClick r:id="rId7"/>
              </a:rPr>
              <a:t>|</a:t>
            </a: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r>
              <a:rPr lang="cs-CZ" sz="1000" dirty="0" smtClean="0"/>
              <a:t>Vytvořeno 2011</a:t>
            </a:r>
            <a:r>
              <a:rPr lang="cs-CZ" sz="1000" smtClean="0"/>
              <a:t>, upraveno 2013</a:t>
            </a: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 smtClean="0"/>
          </a:p>
          <a:p>
            <a:pPr>
              <a:spcBef>
                <a:spcPts val="600"/>
              </a:spcBef>
            </a:pP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295254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 advTm="300000">
        <p:checker/>
      </p:transition>
    </mc:Choice>
    <mc:Fallback xmlns="">
      <p:transition spd="slow" advClick="0" advTm="300000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345</TotalTime>
  <Words>187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Jaro: Rostliny na jaře DUM slouží k procvičení témat Jaro, Rostliny</vt:lpstr>
      <vt:lpstr>Prezentace aplikace PowerPoint</vt:lpstr>
      <vt:lpstr>Prezentace aplikace PowerPoint</vt:lpstr>
      <vt:lpstr>Doplň!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</dc:creator>
  <cp:lastModifiedBy>VLASTNIK</cp:lastModifiedBy>
  <cp:revision>24</cp:revision>
  <dcterms:created xsi:type="dcterms:W3CDTF">2011-04-30T20:09:44Z</dcterms:created>
  <dcterms:modified xsi:type="dcterms:W3CDTF">2013-03-27T17:21:00Z</dcterms:modified>
</cp:coreProperties>
</file>