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0"/>
  </p:notesMasterIdLst>
  <p:sldIdLst>
    <p:sldId id="256" r:id="rId2"/>
    <p:sldId id="263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99"/>
    <a:srgbClr val="A50021"/>
    <a:srgbClr val="000066"/>
    <a:srgbClr val="00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48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3FA0A99-E026-4AB7-B55B-DE3B307F1778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4BE72E-B6EA-4638-8FFA-B135737EBA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19655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88D1719C-EC8A-4C23-957F-5BCEDC16F7EE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F40D7F9B-7D1F-4937-AFDD-45045C4E2B3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88D1719C-EC8A-4C23-957F-5BCEDC16F7EE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F40D7F9B-7D1F-4937-AFDD-45045C4E2B3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88D1719C-EC8A-4C23-957F-5BCEDC16F7EE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F40D7F9B-7D1F-4937-AFDD-45045C4E2B3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1719C-EC8A-4C23-957F-5BCEDC16F7EE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D7F9B-7D1F-4937-AFDD-45045C4E2B3E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1719C-EC8A-4C23-957F-5BCEDC16F7EE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D7F9B-7D1F-4937-AFDD-45045C4E2B3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8D1719C-EC8A-4C23-957F-5BCEDC16F7EE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F40D7F9B-7D1F-4937-AFDD-45045C4E2B3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1719C-EC8A-4C23-957F-5BCEDC16F7EE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D7F9B-7D1F-4937-AFDD-45045C4E2B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88D1719C-EC8A-4C23-957F-5BCEDC16F7EE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F40D7F9B-7D1F-4937-AFDD-45045C4E2B3E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8D1719C-EC8A-4C23-957F-5BCEDC16F7EE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F40D7F9B-7D1F-4937-AFDD-45045C4E2B3E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1719C-EC8A-4C23-957F-5BCEDC16F7EE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D7F9B-7D1F-4937-AFDD-45045C4E2B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1719C-EC8A-4C23-957F-5BCEDC16F7EE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D7F9B-7D1F-4937-AFDD-45045C4E2B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88D1719C-EC8A-4C23-957F-5BCEDC16F7EE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F40D7F9B-7D1F-4937-AFDD-45045C4E2B3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jpeg"/><Relationship Id="rId4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JP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.microsoft.com/cs-cz/images/results.aspx?qu=podzim&amp;ex=1#ai:MP900401015|" TargetMode="External"/><Relationship Id="rId13" Type="http://schemas.openxmlformats.org/officeDocument/2006/relationships/hyperlink" Target="http://office.microsoft.com/cs-cz/images/results.aspx?qu=mot%C3%BDl&amp;ex=1#ai:MP900185146|" TargetMode="External"/><Relationship Id="rId3" Type="http://schemas.openxmlformats.org/officeDocument/2006/relationships/hyperlink" Target="http://office.microsoft.com/cs-cz/images/results.aspx?qu=de%C5%A1tn%C3%ADk&amp;ex=1#ai:MC900298891|" TargetMode="External"/><Relationship Id="rId7" Type="http://schemas.openxmlformats.org/officeDocument/2006/relationships/hyperlink" Target="http://office.microsoft.com/cs-cz/images/results.aspx?qu=plav%C3%A1n%C3%AD&amp;ex=1#ai:MC900231423|" TargetMode="External"/><Relationship Id="rId12" Type="http://schemas.openxmlformats.org/officeDocument/2006/relationships/hyperlink" Target="http://office.microsoft.com/cs-cz/images/results.aspx?qu=zima&amp;ex=1#ai:MP900425153|" TargetMode="External"/><Relationship Id="rId2" Type="http://schemas.openxmlformats.org/officeDocument/2006/relationships/hyperlink" Target="http://office.microsoft.com/cs-cz/images/results.aspx?qu=jaro&amp;ex=1#ai:MP900399639|" TargetMode="External"/><Relationship Id="rId16" Type="http://schemas.openxmlformats.org/officeDocument/2006/relationships/hyperlink" Target="http://office.microsoft.com/cs-cz/images/results.aspx?qu=velikonoce&amp;ex=1#ai:MP900449129|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ffice.microsoft.com/cs-cz/images/results.aspx?qu=jaro&amp;ex=1#ai:MC900309890|" TargetMode="External"/><Relationship Id="rId11" Type="http://schemas.openxmlformats.org/officeDocument/2006/relationships/hyperlink" Target="http://office.microsoft.com/cs-cz/images/results.aspx?qu=tulip%C3%A1n&amp;ex=1#ai:MP900399619|" TargetMode="External"/><Relationship Id="rId5" Type="http://schemas.openxmlformats.org/officeDocument/2006/relationships/hyperlink" Target="http://office.microsoft.com/cs-cz/images/results.aspx?qu=tulip%C3%A1n&amp;ex=1#ai:MP900399618|" TargetMode="External"/><Relationship Id="rId15" Type="http://schemas.openxmlformats.org/officeDocument/2006/relationships/hyperlink" Target="http://office.microsoft.com/cs-cz/images/results.aspx?qu=maj%C3%A1k&amp;ex=1#ai:MP900401224|" TargetMode="External"/><Relationship Id="rId10" Type="http://schemas.openxmlformats.org/officeDocument/2006/relationships/hyperlink" Target="http://office.microsoft.com/cs-cz/images/results.aspx?qu=podzim&amp;ex=1#ai:MP900313789|" TargetMode="External"/><Relationship Id="rId4" Type="http://schemas.openxmlformats.org/officeDocument/2006/relationships/hyperlink" Target="http://office.microsoft.com/cs-cz/images/results.aspx?qu=tulip%C3%A1ny&amp;ex=1#ai:MP900401185|" TargetMode="External"/><Relationship Id="rId9" Type="http://schemas.openxmlformats.org/officeDocument/2006/relationships/hyperlink" Target="http://office.microsoft.com/cs-cz/images/results.aspx?qu=zima&amp;ex=1#ai:MP900313867|" TargetMode="External"/><Relationship Id="rId14" Type="http://schemas.openxmlformats.org/officeDocument/2006/relationships/hyperlink" Target="http://office.microsoft.com/cs-cz/images/results.aspx?qu=tulip%C3%A1ny&amp;ex=1#ai:MP900185191|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9275" y="620688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879275" y="2551837"/>
            <a:ext cx="558358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200" dirty="0" smtClean="0"/>
              <a:t>Člověk a jeho svět - Prvouka</a:t>
            </a:r>
            <a:endParaRPr lang="cs-CZ" sz="3200" dirty="0"/>
          </a:p>
        </p:txBody>
      </p:sp>
      <p:sp>
        <p:nvSpPr>
          <p:cNvPr id="7" name="Nadpis 1"/>
          <p:cNvSpPr>
            <a:spLocks noGrp="1"/>
          </p:cNvSpPr>
          <p:nvPr/>
        </p:nvSpPr>
        <p:spPr>
          <a:xfrm>
            <a:off x="719044" y="3482418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600" dirty="0" smtClean="0"/>
              <a:t>VY_52_INOVACE_26_Jaro – měsíce, roční období</a:t>
            </a:r>
            <a:endParaRPr lang="cs-CZ" sz="3600" dirty="0"/>
          </a:p>
        </p:txBody>
      </p:sp>
      <p:sp>
        <p:nvSpPr>
          <p:cNvPr id="8" name="TextovéPole 5"/>
          <p:cNvSpPr txBox="1"/>
          <p:nvPr/>
        </p:nvSpPr>
        <p:spPr>
          <a:xfrm>
            <a:off x="3311973" y="4941168"/>
            <a:ext cx="258654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200" dirty="0" smtClean="0"/>
              <a:t>Hana Kolářová</a:t>
            </a:r>
          </a:p>
        </p:txBody>
      </p:sp>
    </p:spTree>
    <p:extLst>
      <p:ext uri="{BB962C8B-B14F-4D97-AF65-F5344CB8AC3E}">
        <p14:creationId xmlns:p14="http://schemas.microsoft.com/office/powerpoint/2010/main" val="14391160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 advClick="0" advTm="5000">
        <p:dissolve/>
      </p:transition>
    </mc:Choice>
    <mc:Fallback xmlns="">
      <p:transition spd="slow" advClick="0" advTm="5000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784976" cy="1143000"/>
          </a:xfrm>
        </p:spPr>
        <p:txBody>
          <a:bodyPr>
            <a:noAutofit/>
          </a:bodyPr>
          <a:lstStyle/>
          <a:p>
            <a:pPr algn="l"/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JARO: Jarní měsíce, roční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období</a:t>
            </a:r>
            <a:b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DUM slouží k procvičení témat Jaro, Roční období</a:t>
            </a:r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C:\Users\Han\AppData\Local\Microsoft\Windows\Temporary Internet Files\Content.IE5\O4WN8XC1\MC9002988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484784"/>
            <a:ext cx="1766621" cy="1814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Han\AppData\Local\Microsoft\Windows\Temporary Internet Files\Content.IE5\XONPFR1T\MP90039963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213833"/>
            <a:ext cx="2496312" cy="312115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1028" name="Picture 4" descr="C:\Users\Han\AppData\Local\Microsoft\Windows\Temporary Internet Files\Content.IE5\5Y3U9ZJI\MP90040118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134206"/>
            <a:ext cx="2258113" cy="180649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1029" name="Picture 5" descr="C:\Users\Han\AppData\Local\Microsoft\Windows\Temporary Internet Files\Content.IE5\TS9EVLZV\MP90039961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1772" y="3429000"/>
            <a:ext cx="2504661" cy="313159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1030" name="Picture 6" descr="C:\Users\Han\AppData\Local\Microsoft\Windows\Temporary Internet Files\Content.IE5\LGS3W72P\MC90030989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5133311"/>
            <a:ext cx="1826057" cy="143926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3" name="Obdélník 2"/>
          <p:cNvSpPr/>
          <p:nvPr/>
        </p:nvSpPr>
        <p:spPr>
          <a:xfrm>
            <a:off x="1553513" y="4431404"/>
            <a:ext cx="377699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Vyprávění </a:t>
            </a:r>
            <a:r>
              <a:rPr lang="cs-CZ" sz="32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 jaru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337749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53204" y="429633"/>
            <a:ext cx="712879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0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Seřaď správně  měsíce v roce.</a:t>
            </a:r>
            <a:endParaRPr lang="cs-CZ" sz="3000" b="1" dirty="0">
              <a:solidFill>
                <a:schemeClr val="accent4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7" name="Picture 3" descr="C:\Users\Han\AppData\Local\Microsoft\Windows\Temporary Internet Files\Content.IE5\XONPFR1T\MP90031386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0330" y="4581128"/>
            <a:ext cx="3117540" cy="207836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2" name="TextovéPole 1"/>
          <p:cNvSpPr txBox="1"/>
          <p:nvPr/>
        </p:nvSpPr>
        <p:spPr>
          <a:xfrm>
            <a:off x="6300192" y="1412776"/>
            <a:ext cx="1904689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prosinec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dirty="0">
                <a:solidFill>
                  <a:srgbClr val="CC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r>
              <a:rPr lang="cs-CZ" sz="2400" b="1" dirty="0" smtClean="0">
                <a:solidFill>
                  <a:srgbClr val="CC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věten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</a:t>
            </a:r>
            <a:r>
              <a:rPr lang="cs-CZ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eden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dirty="0">
                <a:solidFill>
                  <a:srgbClr val="CC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r>
              <a:rPr lang="cs-CZ" sz="2400" b="1" dirty="0" smtClean="0">
                <a:solidFill>
                  <a:srgbClr val="CC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řezen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</a:t>
            </a: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istopad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</a:t>
            </a:r>
            <a:r>
              <a:rPr lang="cs-CZ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nor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</a:t>
            </a:r>
            <a:r>
              <a:rPr lang="cs-CZ" sz="2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erven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2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rpen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</a:t>
            </a: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íjen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</a:t>
            </a: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áří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CC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duben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</a:t>
            </a:r>
            <a:r>
              <a:rPr lang="cs-CZ" sz="2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ervenec</a:t>
            </a:r>
          </a:p>
        </p:txBody>
      </p:sp>
      <p:pic>
        <p:nvPicPr>
          <p:cNvPr id="1026" name="Picture 2" descr="C:\Documents and Settings\notebook\Local Settings\Temporary Internet Files\Content.IE5\FYP1SEC4\MC90023142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8188" y="1124744"/>
            <a:ext cx="2760912" cy="23289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notebook\Local Settings\Temporary Internet Files\Content.IE5\57P1253V\MP90040101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834845"/>
            <a:ext cx="2886824" cy="23094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136750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Han\AppData\Local\Microsoft\Windows\Temporary Internet Files\Content.IE5\5Y3U9ZJI\MP900313789[1]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080" y="1268760"/>
            <a:ext cx="3657600" cy="244449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2052" name="Picture 4" descr="C:\Users\Han\AppData\Local\Microsoft\Windows\Temporary Internet Files\Content.IE5\5Y3U9ZJI\MP90039961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6537" y="760598"/>
            <a:ext cx="1632216" cy="204076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3" name="TextovéPole 2"/>
          <p:cNvSpPr txBox="1"/>
          <p:nvPr/>
        </p:nvSpPr>
        <p:spPr>
          <a:xfrm>
            <a:off x="539552" y="404664"/>
            <a:ext cx="66896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Vyjmenuj roční období.</a:t>
            </a:r>
            <a:endParaRPr lang="cs-CZ" sz="4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Picture 2" descr="C:\Users\Han\AppData\Local\Microsoft\Windows\Temporary Internet Files\Content.IE5\TS9EVLZV\MC90023142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9705" y="4509120"/>
            <a:ext cx="2343339" cy="197667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6" name="Picture 3" descr="C:\Users\Han\AppData\Local\Microsoft\Windows\Temporary Internet Files\Content.IE5\P8PNSOY2\MP90042515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996952"/>
            <a:ext cx="2398423" cy="362239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</p:spTree>
    <p:extLst>
      <p:ext uri="{BB962C8B-B14F-4D97-AF65-F5344CB8AC3E}">
        <p14:creationId xmlns:p14="http://schemas.microsoft.com/office/powerpoint/2010/main" val="2315097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C:\Users\Han\AppData\Local\Microsoft\Windows\Temporary Internet Files\Content.IE5\5Y3U9ZJI\MC90028761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1629" y="2771030"/>
            <a:ext cx="965437" cy="12768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Han\AppData\Local\Microsoft\Windows\Temporary Internet Files\Content.IE5\XONPFR1T\MP900185202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320463"/>
            <a:ext cx="3657600" cy="245668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3078" name="Picture 6" descr="C:\Users\Han\AppData\Local\Microsoft\Windows\Temporary Internet Files\Content.IE5\XONPFR1T\MP900185146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8191" y="4047898"/>
            <a:ext cx="3657600" cy="248107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2" name="TextovéPole 1"/>
          <p:cNvSpPr txBox="1"/>
          <p:nvPr/>
        </p:nvSpPr>
        <p:spPr>
          <a:xfrm>
            <a:off x="395536" y="476672"/>
            <a:ext cx="533190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Vyber jarní měsíce.</a:t>
            </a:r>
            <a:endParaRPr lang="cs-CZ" sz="4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355976" y="1844824"/>
            <a:ext cx="122020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b="1" dirty="0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rosinec</a:t>
            </a:r>
          </a:p>
          <a:p>
            <a:r>
              <a:rPr lang="cs-CZ" b="1" dirty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</a:t>
            </a:r>
            <a:r>
              <a:rPr lang="cs-CZ" b="1" dirty="0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eden</a:t>
            </a:r>
          </a:p>
          <a:p>
            <a:r>
              <a:rPr lang="cs-CZ" b="1" dirty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</a:t>
            </a:r>
            <a:r>
              <a:rPr lang="cs-CZ" b="1" dirty="0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nor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4365104"/>
            <a:ext cx="103265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chemeClr val="accent3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r>
              <a:rPr lang="cs-CZ" b="1" dirty="0" smtClean="0">
                <a:solidFill>
                  <a:schemeClr val="accent3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řezen</a:t>
            </a:r>
          </a:p>
          <a:p>
            <a:r>
              <a:rPr lang="cs-CZ" b="1" dirty="0">
                <a:solidFill>
                  <a:schemeClr val="accent3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</a:t>
            </a:r>
            <a:r>
              <a:rPr lang="cs-CZ" b="1" dirty="0" smtClean="0">
                <a:solidFill>
                  <a:schemeClr val="accent3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uben </a:t>
            </a:r>
          </a:p>
          <a:p>
            <a:r>
              <a:rPr lang="cs-CZ" b="1" dirty="0">
                <a:solidFill>
                  <a:schemeClr val="accent3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r>
              <a:rPr lang="cs-CZ" b="1" dirty="0" smtClean="0">
                <a:solidFill>
                  <a:schemeClr val="accent3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věten</a:t>
            </a:r>
            <a:endParaRPr lang="cs-CZ" b="1" dirty="0">
              <a:solidFill>
                <a:schemeClr val="accent3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444208" y="877350"/>
            <a:ext cx="12602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erven</a:t>
            </a:r>
          </a:p>
          <a:p>
            <a:r>
              <a:rPr lang="cs-CZ" b="1" dirty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ervenec</a:t>
            </a:r>
          </a:p>
          <a:p>
            <a:r>
              <a:rPr lang="cs-CZ" b="1" dirty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rpen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5597021" y="5445224"/>
            <a:ext cx="115448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áří</a:t>
            </a:r>
          </a:p>
          <a:p>
            <a:r>
              <a:rPr lang="cs-CZ" b="1" dirty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íjen</a:t>
            </a:r>
          </a:p>
          <a:p>
            <a:r>
              <a:rPr lang="cs-CZ" b="1" dirty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istopad</a:t>
            </a:r>
            <a:endParaRPr lang="cs-CZ" b="1" dirty="0">
              <a:solidFill>
                <a:schemeClr val="accent3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107534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Han\AppData\Local\Microsoft\Windows\Temporary Internet Files\Content.IE5\P8PNSOY2\MP90018519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550" y="954024"/>
            <a:ext cx="3657600" cy="247497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4099" name="Picture 3" descr="C:\Users\Han\AppData\Local\Microsoft\Windows\Temporary Internet Files\Content.IE5\LGS3W72P\MP90040122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1351" y="764704"/>
            <a:ext cx="3330370" cy="266429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2" name="TextovéPole 1"/>
          <p:cNvSpPr txBox="1"/>
          <p:nvPr/>
        </p:nvSpPr>
        <p:spPr>
          <a:xfrm>
            <a:off x="340658" y="307848"/>
            <a:ext cx="355738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CC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Jaro začíná…</a:t>
            </a:r>
          </a:p>
          <a:p>
            <a:endParaRPr lang="cs-CZ" sz="3600" b="1" dirty="0">
              <a:solidFill>
                <a:srgbClr val="CC00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4158208"/>
            <a:ext cx="22322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endParaRPr lang="cs-CZ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21. března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27. března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12. března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90480" y="4235152"/>
            <a:ext cx="37321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A5002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víš o tomto dni?</a:t>
            </a:r>
            <a:endParaRPr lang="cs-CZ" sz="2800" b="1" dirty="0">
              <a:solidFill>
                <a:srgbClr val="A5002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84650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Han\AppData\Local\Microsoft\Windows\Temporary Internet Files\Content.IE5\LGS3W72P\MP90044912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3789040"/>
            <a:ext cx="2582722" cy="25827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43608" y="2204864"/>
            <a:ext cx="6017822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endParaRPr lang="cs-CZ" sz="32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3200" b="1" dirty="0" smtClean="0">
                <a:solidFill>
                  <a:srgbClr val="00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Které svátky patří k jaru?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3200" b="1" dirty="0" smtClean="0">
              <a:solidFill>
                <a:srgbClr val="00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3200" b="1" dirty="0" smtClean="0">
                <a:solidFill>
                  <a:srgbClr val="00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Vyprávěj o Velikonocích.</a:t>
            </a:r>
            <a:endParaRPr lang="cs-CZ" sz="3200" b="1" dirty="0">
              <a:solidFill>
                <a:srgbClr val="00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4941168"/>
            <a:ext cx="2629529" cy="175301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54927" y="161703"/>
            <a:ext cx="2757233" cy="206792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7003433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548680"/>
            <a:ext cx="8568952" cy="62478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</a:pPr>
            <a:r>
              <a:rPr lang="cs-CZ" sz="2400" dirty="0"/>
              <a:t>Autor:  Hana Kolářová, Základní škola a mateřská škola Liběšice, </a:t>
            </a:r>
            <a:r>
              <a:rPr lang="cs-CZ" sz="2400" dirty="0" smtClean="0"/>
              <a:t>okres </a:t>
            </a:r>
            <a:r>
              <a:rPr lang="cs-CZ" sz="2400" dirty="0"/>
              <a:t>Louny, příspěvková organizace</a:t>
            </a:r>
          </a:p>
          <a:p>
            <a:r>
              <a:rPr lang="cs-CZ" sz="2400" dirty="0" smtClean="0"/>
              <a:t>Vybrané </a:t>
            </a:r>
            <a:r>
              <a:rPr lang="cs-CZ" sz="2400" dirty="0"/>
              <a:t>obrázky pocházejí z webu Office.com, nebo z vlastních zdrojů</a:t>
            </a:r>
            <a:r>
              <a:rPr lang="cs-CZ" sz="2400" dirty="0" smtClean="0"/>
              <a:t>.</a:t>
            </a:r>
          </a:p>
          <a:p>
            <a:r>
              <a:rPr lang="cs-CZ" sz="1000" dirty="0">
                <a:hlinkClick r:id="rId2"/>
              </a:rPr>
              <a:t>http://office.microsoft.com/cs-cz/images/results.aspx?qu=jaro&amp;ex=1#ai:MP900399639</a:t>
            </a:r>
            <a:r>
              <a:rPr lang="cs-CZ" sz="1000" dirty="0" smtClean="0">
                <a:hlinkClick r:id="rId2"/>
              </a:rPr>
              <a:t>|</a:t>
            </a:r>
            <a:endParaRPr lang="cs-CZ" sz="1000" dirty="0" smtClean="0"/>
          </a:p>
          <a:p>
            <a:r>
              <a:rPr lang="cs-CZ" sz="1000" dirty="0">
                <a:hlinkClick r:id="rId3"/>
              </a:rPr>
              <a:t>http://office.microsoft.com/cs-cz/images/results.aspx?qu=de%C5%A1tn%C3%ADk&amp;ex=1#ai:MC900298891</a:t>
            </a:r>
            <a:r>
              <a:rPr lang="cs-CZ" sz="1000" dirty="0" smtClean="0">
                <a:hlinkClick r:id="rId3"/>
              </a:rPr>
              <a:t>|</a:t>
            </a:r>
            <a:endParaRPr lang="cs-CZ" sz="1000" dirty="0" smtClean="0"/>
          </a:p>
          <a:p>
            <a:r>
              <a:rPr lang="cs-CZ" sz="1000" dirty="0">
                <a:hlinkClick r:id="rId4"/>
              </a:rPr>
              <a:t>http://office.microsoft.com/cs-cz/images/results.aspx?qu=tulip%C3%A1ny&amp;ex=1#ai:MP900401185</a:t>
            </a:r>
            <a:r>
              <a:rPr lang="cs-CZ" sz="1000" dirty="0" smtClean="0">
                <a:hlinkClick r:id="rId4"/>
              </a:rPr>
              <a:t>|</a:t>
            </a:r>
            <a:endParaRPr lang="cs-CZ" sz="1000" dirty="0" smtClean="0"/>
          </a:p>
          <a:p>
            <a:r>
              <a:rPr lang="cs-CZ" sz="1000" dirty="0">
                <a:hlinkClick r:id="rId5"/>
              </a:rPr>
              <a:t>http://office.microsoft.com/cs-cz/images/results.aspx?qu=tulip%C3%A1n&amp;ex=1#ai:MP900399618</a:t>
            </a:r>
            <a:r>
              <a:rPr lang="cs-CZ" sz="1000" dirty="0" smtClean="0">
                <a:hlinkClick r:id="rId5"/>
              </a:rPr>
              <a:t>|</a:t>
            </a:r>
            <a:endParaRPr lang="cs-CZ" sz="1000" dirty="0" smtClean="0"/>
          </a:p>
          <a:p>
            <a:r>
              <a:rPr lang="cs-CZ" sz="1000" dirty="0">
                <a:hlinkClick r:id="rId6"/>
              </a:rPr>
              <a:t>http://office.microsoft.com/cs-cz/images/results.aspx?qu=jaro&amp;ex=1#ai:MC900309890</a:t>
            </a:r>
            <a:r>
              <a:rPr lang="cs-CZ" sz="1000" dirty="0" smtClean="0">
                <a:hlinkClick r:id="rId6"/>
              </a:rPr>
              <a:t>|</a:t>
            </a:r>
            <a:endParaRPr lang="cs-CZ" sz="1000" dirty="0" smtClean="0"/>
          </a:p>
          <a:p>
            <a:r>
              <a:rPr lang="cs-CZ" sz="1000" dirty="0">
                <a:hlinkClick r:id="rId7"/>
              </a:rPr>
              <a:t>http://office.microsoft.com/cs-cz/images/results.aspx?qu=plav%C3%A1n%C3%AD&amp;ex=1#ai:MC900231423</a:t>
            </a:r>
            <a:r>
              <a:rPr lang="cs-CZ" sz="1000" dirty="0" smtClean="0">
                <a:hlinkClick r:id="rId7"/>
              </a:rPr>
              <a:t>|</a:t>
            </a:r>
            <a:endParaRPr lang="cs-CZ" sz="1000" dirty="0" smtClean="0"/>
          </a:p>
          <a:p>
            <a:r>
              <a:rPr lang="cs-CZ" sz="1000" dirty="0">
                <a:hlinkClick r:id="rId8"/>
              </a:rPr>
              <a:t>http://office.microsoft.com/cs-cz/images/results.aspx?qu=podzim&amp;ex=1#ai:MP900401015</a:t>
            </a:r>
            <a:r>
              <a:rPr lang="cs-CZ" sz="1000" dirty="0" smtClean="0">
                <a:hlinkClick r:id="rId8"/>
              </a:rPr>
              <a:t>|</a:t>
            </a:r>
            <a:endParaRPr lang="cs-CZ" sz="1000" dirty="0" smtClean="0"/>
          </a:p>
          <a:p>
            <a:r>
              <a:rPr lang="cs-CZ" sz="1000" dirty="0">
                <a:hlinkClick r:id="rId9"/>
              </a:rPr>
              <a:t>http://office.microsoft.com/cs-cz/images/results.aspx?qu=zima&amp;ex=1#ai:MP900313867</a:t>
            </a:r>
            <a:r>
              <a:rPr lang="cs-CZ" sz="1000" dirty="0" smtClean="0">
                <a:hlinkClick r:id="rId9"/>
              </a:rPr>
              <a:t>|</a:t>
            </a:r>
            <a:endParaRPr lang="cs-CZ" sz="1000" dirty="0" smtClean="0"/>
          </a:p>
          <a:p>
            <a:r>
              <a:rPr lang="cs-CZ" sz="1000" dirty="0">
                <a:hlinkClick r:id="rId10"/>
              </a:rPr>
              <a:t>http://office.microsoft.com/cs-cz/images/results.aspx?qu=podzim&amp;ex=1#ai:MP900313789</a:t>
            </a:r>
            <a:r>
              <a:rPr lang="cs-CZ" sz="1000" dirty="0" smtClean="0">
                <a:hlinkClick r:id="rId10"/>
              </a:rPr>
              <a:t>|</a:t>
            </a:r>
            <a:endParaRPr lang="cs-CZ" sz="1000" dirty="0" smtClean="0"/>
          </a:p>
          <a:p>
            <a:r>
              <a:rPr lang="cs-CZ" sz="1000" dirty="0">
                <a:hlinkClick r:id="rId11"/>
              </a:rPr>
              <a:t>http://office.microsoft.com/cs-cz/images/results.aspx?qu=tulip%C3%A1n&amp;ex=1#ai:MP900399619</a:t>
            </a:r>
            <a:r>
              <a:rPr lang="cs-CZ" sz="1000" dirty="0" smtClean="0">
                <a:hlinkClick r:id="rId11"/>
              </a:rPr>
              <a:t>|</a:t>
            </a:r>
            <a:endParaRPr lang="cs-CZ" sz="1000" dirty="0" smtClean="0"/>
          </a:p>
          <a:p>
            <a:r>
              <a:rPr lang="cs-CZ" sz="1000" dirty="0">
                <a:hlinkClick r:id="rId12"/>
              </a:rPr>
              <a:t>http://office.microsoft.com/cs-cz/images/results.aspx?qu=zima&amp;ex=1#ai:MP900425153</a:t>
            </a:r>
            <a:r>
              <a:rPr lang="cs-CZ" sz="1000" dirty="0" smtClean="0">
                <a:hlinkClick r:id="rId12"/>
              </a:rPr>
              <a:t>|</a:t>
            </a:r>
            <a:endParaRPr lang="cs-CZ" sz="1000" dirty="0" smtClean="0"/>
          </a:p>
          <a:p>
            <a:r>
              <a:rPr lang="cs-CZ" sz="1000" dirty="0">
                <a:hlinkClick r:id="rId7"/>
              </a:rPr>
              <a:t>http://office.microsoft.com/cs-cz/images/results.aspx?qu=plav%C3%A1n%C3%AD&amp;ex=1#ai:MC900231423</a:t>
            </a:r>
            <a:r>
              <a:rPr lang="cs-CZ" sz="1000" dirty="0" smtClean="0">
                <a:hlinkClick r:id="rId7"/>
              </a:rPr>
              <a:t>|</a:t>
            </a:r>
            <a:endParaRPr lang="cs-CZ" sz="1000" dirty="0" smtClean="0"/>
          </a:p>
          <a:p>
            <a:r>
              <a:rPr lang="cs-CZ" sz="1000" dirty="0">
                <a:hlinkClick r:id="rId13"/>
              </a:rPr>
              <a:t>http://office.microsoft.com/cs-cz/images/results.aspx?qu=mot%C3%BDl&amp;ex=1#ai:MP900185146</a:t>
            </a:r>
            <a:r>
              <a:rPr lang="cs-CZ" sz="1000" dirty="0" smtClean="0">
                <a:hlinkClick r:id="rId13"/>
              </a:rPr>
              <a:t>|</a:t>
            </a:r>
            <a:endParaRPr lang="cs-CZ" sz="1000" dirty="0" smtClean="0"/>
          </a:p>
          <a:p>
            <a:r>
              <a:rPr lang="cs-CZ" sz="1000" dirty="0">
                <a:hlinkClick r:id="rId14"/>
              </a:rPr>
              <a:t>http://office.microsoft.com/cs-cz/images/results.aspx?qu=tulip%C3%A1ny&amp;ex=1#ai:MP900185191</a:t>
            </a:r>
            <a:r>
              <a:rPr lang="cs-CZ" sz="1000" dirty="0" smtClean="0">
                <a:hlinkClick r:id="rId14"/>
              </a:rPr>
              <a:t>|</a:t>
            </a:r>
            <a:endParaRPr lang="cs-CZ" sz="1000" dirty="0" smtClean="0"/>
          </a:p>
          <a:p>
            <a:r>
              <a:rPr lang="cs-CZ" sz="1000" dirty="0">
                <a:hlinkClick r:id="rId15"/>
              </a:rPr>
              <a:t>http://office.microsoft.com/cs-cz/images/results.aspx?qu=maj%C3%A1k&amp;ex=1#ai:MP900401224</a:t>
            </a:r>
            <a:r>
              <a:rPr lang="cs-CZ" sz="1000" dirty="0" smtClean="0">
                <a:hlinkClick r:id="rId15"/>
              </a:rPr>
              <a:t>|</a:t>
            </a:r>
            <a:endParaRPr lang="cs-CZ" sz="1000" dirty="0" smtClean="0"/>
          </a:p>
          <a:p>
            <a:r>
              <a:rPr lang="cs-CZ" sz="1000" dirty="0">
                <a:hlinkClick r:id="rId16"/>
              </a:rPr>
              <a:t>http://office.microsoft.com/cs-cz/images/results.aspx?qu=velikonoce&amp;ex=1#ai:MP900449129</a:t>
            </a:r>
            <a:r>
              <a:rPr lang="cs-CZ" sz="1000" dirty="0" smtClean="0">
                <a:hlinkClick r:id="rId16"/>
              </a:rPr>
              <a:t>|</a:t>
            </a:r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r>
              <a:rPr lang="cs-CZ" sz="1000" dirty="0" smtClean="0"/>
              <a:t>Vytvořeno 2011</a:t>
            </a:r>
            <a:r>
              <a:rPr lang="cs-CZ" sz="1000" smtClean="0"/>
              <a:t>, upraveno 2013</a:t>
            </a:r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9963752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697</TotalTime>
  <Words>189</Words>
  <Application>Microsoft Office PowerPoint</Application>
  <PresentationFormat>Předvádění na obrazovce (4:3)</PresentationFormat>
  <Paragraphs>71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Arkýř</vt:lpstr>
      <vt:lpstr>Prezentace aplikace PowerPoint</vt:lpstr>
      <vt:lpstr> JARO: Jarní měsíce, roční období DUM slouží k procvičení témat Jaro, Roční období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Han</dc:creator>
  <cp:lastModifiedBy>VLASTNIK</cp:lastModifiedBy>
  <cp:revision>26</cp:revision>
  <dcterms:created xsi:type="dcterms:W3CDTF">2011-04-30T20:12:35Z</dcterms:created>
  <dcterms:modified xsi:type="dcterms:W3CDTF">2013-03-27T17:22:43Z</dcterms:modified>
</cp:coreProperties>
</file>