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66"/>
    <a:srgbClr val="0099FF"/>
    <a:srgbClr val="008000"/>
    <a:srgbClr val="FF0066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69EB2C-00C8-43EF-9549-A2901FC4FF1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6DAC32-F55C-48F6-ADE0-D64A155741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r%C3%A1kos&amp;ex=1#ai:MP900422667|" TargetMode="External"/><Relationship Id="rId13" Type="http://schemas.openxmlformats.org/officeDocument/2006/relationships/hyperlink" Target="http://office.microsoft.com/cs-cz/images/results.aspx?qu=kachna&amp;ex=1#ai:MP900404966|" TargetMode="External"/><Relationship Id="rId18" Type="http://schemas.openxmlformats.org/officeDocument/2006/relationships/hyperlink" Target="http://office.microsoft.com/cs-cz/images/results.aspx?qu=mu%C5%A1le&amp;ex=1#ai:MC900241671|" TargetMode="External"/><Relationship Id="rId3" Type="http://schemas.openxmlformats.org/officeDocument/2006/relationships/hyperlink" Target="http://office.microsoft.com/cs-cz/images/results.aspx?qu=%C5%99eka&amp;ex=1#ai:MP900400064|" TargetMode="External"/><Relationship Id="rId21" Type="http://schemas.openxmlformats.org/officeDocument/2006/relationships/hyperlink" Target="http://office.microsoft.com/cs-cz/images/results.aspx?qu=ryb%C3%A1%C5%99&amp;ex=1#ai:MP900407569|" TargetMode="External"/><Relationship Id="rId7" Type="http://schemas.openxmlformats.org/officeDocument/2006/relationships/hyperlink" Target="http://office.microsoft.com/cs-cz/images/results.aspx?qu=lekn%C3%ADny&amp;ex=1#ai:MP900425266|" TargetMode="External"/><Relationship Id="rId12" Type="http://schemas.openxmlformats.org/officeDocument/2006/relationships/hyperlink" Target="http://office.microsoft.com/cs-cz/images/results.aspx?qu=labut&amp;ex=1#ai:MP900178534|" TargetMode="External"/><Relationship Id="rId17" Type="http://schemas.openxmlformats.org/officeDocument/2006/relationships/hyperlink" Target="http://office.microsoft.com/cs-cz/images/results.aspx?qu=ryba&amp;ex=1#ai:MC900280844|" TargetMode="External"/><Relationship Id="rId25" Type="http://schemas.openxmlformats.org/officeDocument/2006/relationships/hyperlink" Target="http://office.microsoft.com/cs-cz/images/results.aspx?qu=%C5%99eka&amp;ex=1#ai:MP900401303|" TargetMode="External"/><Relationship Id="rId2" Type="http://schemas.openxmlformats.org/officeDocument/2006/relationships/hyperlink" Target="http://office.microsoft.com/cs-cz/images/results.aspx?qu=%C5%99eka&amp;ex=1#ai:MP900424262|" TargetMode="External"/><Relationship Id="rId16" Type="http://schemas.openxmlformats.org/officeDocument/2006/relationships/hyperlink" Target="http://office.microsoft.com/cs-cz/images/results.aspx?qu=krab&amp;ex=1#ai:MP900289450|" TargetMode="External"/><Relationship Id="rId20" Type="http://schemas.openxmlformats.org/officeDocument/2006/relationships/hyperlink" Target="http://office.microsoft.com/cs-cz/images/results.aspx?qu=%C5%BE%C3%A1ba&amp;ex=1#ai:MP900406959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lekn%C3%ADn&amp;ex=1#ai:MP900403769|" TargetMode="External"/><Relationship Id="rId11" Type="http://schemas.openxmlformats.org/officeDocument/2006/relationships/hyperlink" Target="http://office.microsoft.com/cs-cz/images/results.aspx?qu=vydra&amp;ex=1#ai:MC900351008|" TargetMode="External"/><Relationship Id="rId24" Type="http://schemas.openxmlformats.org/officeDocument/2006/relationships/hyperlink" Target="http://office.microsoft.com/cs-cz/images/results.aspx?qu=ryby&amp;ex=1#ai:MP900428001|" TargetMode="External"/><Relationship Id="rId5" Type="http://schemas.openxmlformats.org/officeDocument/2006/relationships/hyperlink" Target="http://office.microsoft.com/cs-cz/images/results.aspx?qu=lekn%C3%ADn&amp;ex=1#ai:MC900436885|" TargetMode="External"/><Relationship Id="rId15" Type="http://schemas.openxmlformats.org/officeDocument/2006/relationships/hyperlink" Target="http://office.microsoft.com/cs-cz/images/results.aspx?qu=ondatra&amp;ex=1#ai:MC900351116|" TargetMode="External"/><Relationship Id="rId23" Type="http://schemas.openxmlformats.org/officeDocument/2006/relationships/hyperlink" Target="http://office.microsoft.com/cs-cz/images/results.aspx?qu=%C5%BE%C3%A1ba&amp;ex=1#ai:MP900401524|" TargetMode="External"/><Relationship Id="rId10" Type="http://schemas.openxmlformats.org/officeDocument/2006/relationships/hyperlink" Target="http://office.microsoft.com/cs-cz/images/results.aspx?qu=bobr&amp;ex=1#ai:MC900350996|" TargetMode="External"/><Relationship Id="rId19" Type="http://schemas.openxmlformats.org/officeDocument/2006/relationships/hyperlink" Target="http://office.microsoft.com/cs-cz/images/results.aspx?qu=%C5%BEralok&amp;ex=1#ai:MP900309222|" TargetMode="External"/><Relationship Id="rId4" Type="http://schemas.openxmlformats.org/officeDocument/2006/relationships/hyperlink" Target="http://office.microsoft.com/cs-cz/images/results.aspx?qu=rybn%C3%ADk&amp;ex=1#ai:MP900149106|" TargetMode="External"/><Relationship Id="rId9" Type="http://schemas.openxmlformats.org/officeDocument/2006/relationships/hyperlink" Target="http://office.microsoft.com/cs-cz/images/results.aspx?qu=%C5%BE%C3%A1ba&amp;ex=1#ai:MP900401526|" TargetMode="External"/><Relationship Id="rId14" Type="http://schemas.openxmlformats.org/officeDocument/2006/relationships/hyperlink" Target="http://office.microsoft.com/cs-cz/images/results.aspx?qu=v%C3%A1%C5%BEka&amp;ex=1#ai:MP900406966|" TargetMode="External"/><Relationship Id="rId22" Type="http://schemas.openxmlformats.org/officeDocument/2006/relationships/hyperlink" Target="http://office.microsoft.com/cs-cz/images/results.aspx?qu=r%C3%A1kos&amp;ex=1#ai:MC900413526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628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>
            <a:spLocks noGrp="1"/>
          </p:cNvSpPr>
          <p:nvPr/>
        </p:nvSpPr>
        <p:spPr>
          <a:xfrm>
            <a:off x="685799" y="3570694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VY_52_INOVACE_29_Jaro u vody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57756" y="2492896"/>
            <a:ext cx="5642891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a jeho svět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Prvouka</a:t>
            </a:r>
          </a:p>
          <a:p>
            <a:pPr algn="ctr"/>
            <a:r>
              <a:rPr lang="cs-CZ" sz="3200" dirty="0">
                <a:solidFill>
                  <a:srgbClr val="FF0000"/>
                </a:solidFill>
              </a:rPr>
              <a:t>1. a 2. ročník</a:t>
            </a:r>
          </a:p>
          <a:p>
            <a:pPr algn="ctr"/>
            <a:r>
              <a:rPr lang="cs-CZ" sz="3200" dirty="0">
                <a:solidFill>
                  <a:srgbClr val="FF0000"/>
                </a:solidFill>
              </a:rPr>
              <a:t>Téma: Jaro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63774" y="5301208"/>
            <a:ext cx="381644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Hana </a:t>
            </a:r>
            <a:r>
              <a:rPr lang="cs-CZ" sz="3200" dirty="0" smtClean="0">
                <a:solidFill>
                  <a:prstClr val="black"/>
                </a:solidFill>
              </a:rPr>
              <a:t>Kolářová</a:t>
            </a:r>
          </a:p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Vytvořeno: 2011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29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na prohloubení znalostí </a:t>
            </a:r>
            <a:r>
              <a:rPr lang="cs-CZ" smtClean="0"/>
              <a:t>dětí </a:t>
            </a:r>
            <a:br>
              <a:rPr lang="cs-CZ" smtClean="0"/>
            </a:br>
            <a:r>
              <a:rPr lang="cs-CZ" smtClean="0"/>
              <a:t>v </a:t>
            </a:r>
            <a:r>
              <a:rPr lang="cs-CZ" dirty="0" smtClean="0"/>
              <a:t>oblasti poznávání rostlinstva a živočišstva vyskytujících se u vody nebo ve vodě.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348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3"/>
            <a:ext cx="8126289" cy="5038496"/>
          </a:xfrm>
        </p:spPr>
        <p:txBody>
          <a:bodyPr/>
          <a:lstStyle/>
          <a:p>
            <a:pPr marL="0" indent="0" algn="l">
              <a:buNone/>
            </a:pPr>
            <a:r>
              <a:rPr lang="cs-CZ" b="1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Jaro – </a:t>
            </a:r>
            <a:r>
              <a:rPr lang="cs-CZ" dirty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vody</a:t>
            </a:r>
            <a:endParaRPr lang="cs-CZ" b="1" dirty="0"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Users\Han\AppData\Local\Microsoft\Windows\Temporary Internet Files\Content.IE5\TS9EVLZV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366" y="3221682"/>
            <a:ext cx="3252139" cy="212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O4WN8XC1\MP900400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2767333" cy="221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an\AppData\Local\Microsoft\Windows\Temporary Internet Files\Content.IE5\5Y3U9ZJI\MC90043688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5717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Han\AppData\Local\Microsoft\Windows\Temporary Internet Files\Content.IE5\TS9EVLZV\MP90014910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4286250"/>
            <a:ext cx="2686050" cy="181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6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836712"/>
            <a:ext cx="62905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u vody a ve vodě</a:t>
            </a:r>
            <a:endParaRPr lang="cs-CZ" sz="40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132856"/>
            <a:ext cx="67649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rostliny rostou ve vodě a u vody?</a:t>
            </a:r>
          </a:p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z možností.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077072"/>
            <a:ext cx="1782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blatouch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3789040"/>
            <a:ext cx="1362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leknín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4941168"/>
            <a:ext cx="1483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tulipán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28498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rákos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an\AppData\Local\Microsoft\Windows\Temporary Internet Files\Content.IE5\0AD2YTQA\MP9004037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547680"/>
            <a:ext cx="1941055" cy="128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\AppData\Local\Microsoft\Windows\Temporary Internet Files\Content.IE5\96E0ZF16\MP900422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2897"/>
            <a:ext cx="1682707" cy="16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96E0ZF16\MP9004252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4" y="5247270"/>
            <a:ext cx="2195736" cy="146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915816" y="5978896"/>
            <a:ext cx="1861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kopretina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712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62376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žijící u vody</a:t>
            </a:r>
            <a:endParaRPr lang="cs-CZ" sz="40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0AD2YTQA\MP900401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08" y="2602822"/>
            <a:ext cx="2490991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0AD2YTQA\MC900351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767" y="287237"/>
            <a:ext cx="1815220" cy="16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\AppData\Local\Microsoft\Windows\Temporary Internet Files\Content.IE5\96E0ZF16\MP9004069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010" y="4981238"/>
            <a:ext cx="2113130" cy="1690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4608" y="1950057"/>
            <a:ext cx="2125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oznáte je?</a:t>
            </a:r>
            <a:endParaRPr lang="cs-CZ" sz="28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 descr="C:\Users\Han\AppData\Local\Microsoft\Windows\Temporary Internet Files\Content.IE5\0AD2YTQA\MC9003509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34" y="2937498"/>
            <a:ext cx="1800131" cy="132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\AppData\Local\Microsoft\Windows\Temporary Internet Files\Content.IE5\TS9EVLZV\MC9003511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498" y="4797152"/>
            <a:ext cx="1812202" cy="96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426380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71934" y="2473277"/>
            <a:ext cx="10839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bobr</a:t>
            </a:r>
            <a:endParaRPr lang="cs-CZ" sz="2000" b="1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1934" y="4581128"/>
            <a:ext cx="13933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ondatra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3212976"/>
            <a:ext cx="11496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vážka</a:t>
            </a:r>
            <a:endParaRPr lang="cs-CZ" sz="20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9498" y="6165304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žába</a:t>
            </a:r>
            <a:endParaRPr lang="cs-CZ" sz="20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C:\Users\Han\AppData\Local\Microsoft\Windows\Temporary Internet Files\Content.IE5\LGS3W72P\MP9004049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876" y="5426380"/>
            <a:ext cx="1931258" cy="1287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55885" y="1772816"/>
            <a:ext cx="1230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kachna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3" name="Picture 9" descr="C:\Users\Han\AppData\Local\Microsoft\Windows\Temporary Internet Files\Content.IE5\0AD2YTQA\MP9001785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177" y="2390619"/>
            <a:ext cx="1356400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3528" y="4653136"/>
            <a:ext cx="1061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labuť</a:t>
            </a:r>
            <a:endParaRPr lang="cs-CZ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268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836712"/>
            <a:ext cx="6572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žijící ve vodě.</a:t>
            </a:r>
            <a:endParaRPr lang="cs-CZ" sz="40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an\AppData\Local\Microsoft\Windows\Temporary Internet Files\Content.IE5\LGS3W72P\MC900280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37743"/>
            <a:ext cx="1646987" cy="131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5Y3U9ZJI\MP9004075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601" y="4725144"/>
            <a:ext cx="2915816" cy="194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TS9EVLZV\MP9004069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76015"/>
            <a:ext cx="2462064" cy="16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\AppData\Local\Microsoft\Windows\Temporary Internet Files\Content.IE5\O4WN8XC1\MP90030922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546" y="1543854"/>
            <a:ext cx="2531702" cy="168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132856"/>
            <a:ext cx="2980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ryby znáš?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6" name="Picture 8" descr="C:\Users\Han\AppData\Local\Microsoft\Windows\Temporary Internet Files\Content.IE5\0AD2YTQA\MC9002416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746" y="5301208"/>
            <a:ext cx="1828800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\AppData\Local\Microsoft\Windows\Temporary Internet Files\Content.IE5\O4WN8XC1\MP9002894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83" y="2801411"/>
            <a:ext cx="2404864" cy="158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073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58240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nějakou písničku,</a:t>
            </a:r>
          </a:p>
          <a:p>
            <a:r>
              <a:rPr lang="cs-CZ" sz="40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básničku o vodě?</a:t>
            </a:r>
            <a:endParaRPr lang="cs-CZ" sz="4000" b="1" dirty="0">
              <a:solidFill>
                <a:srgbClr val="0099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564904"/>
            <a:ext cx="48445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vodní zvířátka už jsi viděl a kde?</a:t>
            </a:r>
            <a:endParaRPr lang="cs-CZ" sz="20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an\AppData\Local\Microsoft\Windows\Temporary Internet Files\Content.IE5\XONPFR1T\MC900413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429000"/>
            <a:ext cx="986074" cy="172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\AppData\Local\Microsoft\Windows\Temporary Internet Files\Content.IE5\96E0ZF16\MP9004013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243" y="711077"/>
            <a:ext cx="2317283" cy="185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n\AppData\Local\Microsoft\Windows\Temporary Internet Files\Content.IE5\TS9EVLZV\MP9004280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65" y="3140968"/>
            <a:ext cx="2843808" cy="1895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\AppData\Local\Microsoft\Windows\Temporary Internet Files\Content.IE5\LGS3W72P\MP900401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96680"/>
            <a:ext cx="2042278" cy="255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207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1" y="836712"/>
            <a:ext cx="7457875" cy="78175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Autor:  Hana Kolářová, Základní škola a mateřská škola Liběšice, </a:t>
            </a:r>
            <a:br>
              <a:rPr lang="cs-CZ" dirty="0"/>
            </a:br>
            <a:r>
              <a:rPr lang="cs-CZ" dirty="0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dirty="0" smtClean="0"/>
              <a:t>Zpracováno </a:t>
            </a:r>
            <a:r>
              <a:rPr lang="cs-CZ" dirty="0"/>
              <a:t>v programu Microsoft Office </a:t>
            </a:r>
            <a:r>
              <a:rPr lang="cs-CZ" dirty="0" smtClean="0"/>
              <a:t>2010.</a:t>
            </a:r>
            <a:endParaRPr lang="cs-CZ" dirty="0"/>
          </a:p>
          <a:p>
            <a:pPr>
              <a:spcBef>
                <a:spcPts val="600"/>
              </a:spcBef>
            </a:pPr>
            <a:r>
              <a:rPr lang="cs-CZ" dirty="0"/>
              <a:t>Použité obrázky pocházejí z webu Office.com nebo z vlastních zdrojů</a:t>
            </a:r>
            <a:r>
              <a:rPr lang="cs-CZ" dirty="0" smtClean="0"/>
              <a:t>.</a:t>
            </a:r>
          </a:p>
          <a:p>
            <a:r>
              <a:rPr lang="cs-CZ" sz="1000" dirty="0">
                <a:hlinkClick r:id="rId2"/>
              </a:rPr>
              <a:t>http://office.microsoft.com/cs-cz/images/results.aspx?qu=%C5%99eka&amp;ex=1#ai:MP900424262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http://office.microsoft.com/cs-cz/images/results.aspx?qu=%C5%99eka&amp;ex=1#ai:MP900400064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http://office.microsoft.com/cs-cz/images/results.aspx?qu=rybn%C3%ADk&amp;ex=1#ai:MP900149106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http://office.microsoft.com/cs-cz/images/results.aspx?qu=lekn%C3%ADn&amp;ex=1#ai:MC900436885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http://office.microsoft.com/cs-cz/images/results.aspx?qu=lekn%C3%ADn&amp;ex=1#ai:MP900403769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http://office.microsoft.com/cs-cz/images/results.aspx?qu=lekn%C3%ADny&amp;ex=1#ai:MP900425266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http://office.microsoft.com/cs-cz/images/results.aspx?qu=r%C3%A1kos&amp;ex=1#ai:MP900422667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http://office.microsoft.com/cs-cz/images/results.aspx?qu=%C5%BE%C3%A1ba&amp;ex=1#ai:MP900401526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http://office.microsoft.com/cs-cz/images/results.aspx?qu=bobr&amp;ex=1#ai:MC900350996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http://office.microsoft.com/cs-cz/images/results.aspx?qu=vydra&amp;ex=1#ai:MC900351008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http://office.microsoft.com/cs-cz/images/results.aspx?qu=labut&amp;ex=1#ai:MP900178534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3"/>
              </a:rPr>
              <a:t>http://office.microsoft.com/cs-cz/images/results.aspx?qu=kachna&amp;ex=1#ai:MP900404966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4"/>
              </a:rPr>
              <a:t>http://office.microsoft.com/cs-cz/images/results.aspx?qu=v%C3%A1%C5%BEka&amp;ex=1#ai:MP900406966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5"/>
              </a:rPr>
              <a:t>http://office.microsoft.com/cs-cz/images/results.aspx?qu=ondatra&amp;ex=1#ai:MC900351116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6"/>
              </a:rPr>
              <a:t>http://office.microsoft.com/cs-cz/images/results.aspx?qu=krab&amp;ex=1#ai:MP900289450</a:t>
            </a:r>
            <a:r>
              <a:rPr lang="cs-CZ" sz="1000" dirty="0" smtClean="0">
                <a:hlinkClick r:id="rId1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7"/>
              </a:rPr>
              <a:t>http://office.microsoft.com/cs-cz/images/results.aspx?qu=ryba&amp;ex=1#ai:MC900280844</a:t>
            </a:r>
            <a:r>
              <a:rPr lang="cs-CZ" sz="1000" dirty="0" smtClean="0">
                <a:hlinkClick r:id="rId1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8"/>
              </a:rPr>
              <a:t>http://office.microsoft.com/cs-cz/images/results.aspx?qu=mu%C5%A1le&amp;ex=1#ai:MC900241671</a:t>
            </a:r>
            <a:r>
              <a:rPr lang="cs-CZ" sz="1000" dirty="0" smtClean="0">
                <a:hlinkClick r:id="rId1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9"/>
              </a:rPr>
              <a:t>http://office.microsoft.com/cs-cz/images/results.aspx?qu=%C5%BEralok&amp;ex=1#ai:MP900309222</a:t>
            </a:r>
            <a:r>
              <a:rPr lang="cs-CZ" sz="1000" dirty="0" smtClean="0">
                <a:hlinkClick r:id="rId1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0"/>
              </a:rPr>
              <a:t>http://office.microsoft.com/cs-cz/images/results.aspx?qu=%C5%BE%C3%A1ba&amp;ex=1#ai:MP900406959</a:t>
            </a:r>
            <a:r>
              <a:rPr lang="cs-CZ" sz="1000" dirty="0" smtClean="0">
                <a:hlinkClick r:id="rId2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1"/>
              </a:rPr>
              <a:t>http://office.microsoft.com/cs-cz/images/results.aspx?qu=ryb%C3%A1%C5%99&amp;ex=1#ai:MP900407569</a:t>
            </a:r>
            <a:r>
              <a:rPr lang="cs-CZ" sz="1000" dirty="0" smtClean="0">
                <a:hlinkClick r:id="rId2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2"/>
              </a:rPr>
              <a:t>http://office.microsoft.com/cs-cz/images/results.aspx?qu=r%C3%A1kos&amp;ex=1#ai:MC900413526</a:t>
            </a:r>
            <a:r>
              <a:rPr lang="cs-CZ" sz="1000" dirty="0" smtClean="0">
                <a:hlinkClick r:id="rId2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3"/>
              </a:rPr>
              <a:t>http://office.microsoft.com/cs-cz/images/results.aspx?qu=%C5%BE%C3%A1ba&amp;ex=1#ai:MP900401524</a:t>
            </a:r>
            <a:r>
              <a:rPr lang="cs-CZ" sz="1000" dirty="0" smtClean="0">
                <a:hlinkClick r:id="rId2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4"/>
              </a:rPr>
              <a:t>http://office.microsoft.com/cs-cz/images/results.aspx?qu=ryby&amp;ex=1#ai:MP900428001</a:t>
            </a:r>
            <a:r>
              <a:rPr lang="cs-CZ" sz="1000" dirty="0" smtClean="0">
                <a:hlinkClick r:id="rId2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25"/>
              </a:rPr>
              <a:t>http://office.microsoft.com/cs-cz/images/results.aspx?qu=%C5%99eka&amp;ex=1#ai:MP900401303</a:t>
            </a:r>
            <a:r>
              <a:rPr lang="cs-CZ" sz="1000" dirty="0" smtClean="0">
                <a:hlinkClick r:id="rId25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61508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107</TotalTime>
  <Words>114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       Jaro – U vody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18</cp:revision>
  <dcterms:created xsi:type="dcterms:W3CDTF">2011-04-30T20:16:04Z</dcterms:created>
  <dcterms:modified xsi:type="dcterms:W3CDTF">2013-03-27T17:24:14Z</dcterms:modified>
</cp:coreProperties>
</file>