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70" r:id="rId3"/>
    <p:sldId id="262" r:id="rId4"/>
    <p:sldId id="257" r:id="rId5"/>
    <p:sldId id="258" r:id="rId6"/>
    <p:sldId id="259" r:id="rId7"/>
    <p:sldId id="260" r:id="rId8"/>
    <p:sldId id="263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FF3399"/>
    <a:srgbClr val="9900CC"/>
    <a:srgbClr val="00FF00"/>
    <a:srgbClr val="006600"/>
    <a:srgbClr val="000066"/>
    <a:srgbClr val="CC0099"/>
    <a:srgbClr val="990033"/>
    <a:srgbClr val="FF99FF"/>
    <a:srgbClr val="00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EAD45-3518-4935-84AE-FDD96AB8AB8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6C2ADA-D870-4787-B157-A5A4E17C9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355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6C2ADA-D870-4787-B157-A5A4E17C95D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47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93568BF-FAAD-4672-B578-FED558CAE9BE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7B52AFB-D50E-4C93-B40E-DC92D318D9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zima&amp;ex=1#ai:MP900407037|" TargetMode="External"/><Relationship Id="rId13" Type="http://schemas.openxmlformats.org/officeDocument/2006/relationships/hyperlink" Target="http://office.microsoft.com/cs-cz/images/results.aspx?qu=podzim&amp;ex=1#ai:MP900407575|" TargetMode="External"/><Relationship Id="rId18" Type="http://schemas.openxmlformats.org/officeDocument/2006/relationships/hyperlink" Target="http://office.microsoft.com/cs-cz/images/results.aspx?qu=mot%C3%BDl&amp;ex=1#ai:MP900091157|" TargetMode="External"/><Relationship Id="rId3" Type="http://schemas.openxmlformats.org/officeDocument/2006/relationships/hyperlink" Target="http://office.microsoft.com/cs-cz/images/results.aspx?qu=slune%C4%8Dnice&amp;ex=1#ai:MP900426490|" TargetMode="External"/><Relationship Id="rId21" Type="http://schemas.openxmlformats.org/officeDocument/2006/relationships/hyperlink" Target="http://office.microsoft.com/cs-cz/images/results.aspx?qu=hortenzie&amp;ex=1#ai:MP900201711|" TargetMode="External"/><Relationship Id="rId7" Type="http://schemas.openxmlformats.org/officeDocument/2006/relationships/hyperlink" Target="http://office.microsoft.com/cs-cz/images/results.aspx?qu=zima&amp;ex=1#ai:MP900425336|" TargetMode="External"/><Relationship Id="rId12" Type="http://schemas.openxmlformats.org/officeDocument/2006/relationships/hyperlink" Target="http://office.microsoft.com/cs-cz/images/results.aspx?qu=podzim&amp;ex=1#ai:MC900019670|" TargetMode="External"/><Relationship Id="rId17" Type="http://schemas.openxmlformats.org/officeDocument/2006/relationships/hyperlink" Target="http://office.microsoft.com/cs-cz/images/results.aspx?qu=podzim&amp;ex=1#ai:MP900430997|" TargetMode="External"/><Relationship Id="rId2" Type="http://schemas.openxmlformats.org/officeDocument/2006/relationships/hyperlink" Target="http://office.microsoft.com/cs-cz/images/results.aspx?qu=lilie&amp;ex=1#ai:MP900175550|" TargetMode="External"/><Relationship Id="rId16" Type="http://schemas.openxmlformats.org/officeDocument/2006/relationships/hyperlink" Target="http://office.microsoft.com/cs-cz/images/results.aspx?qu=strome%C4%8Dek&amp;ex=1#ai:MP900400148|" TargetMode="External"/><Relationship Id="rId20" Type="http://schemas.openxmlformats.org/officeDocument/2006/relationships/hyperlink" Target="http://office.microsoft.com/cs-cz/images/results.aspx?qu=zima&amp;ex=1#ai:MP900407576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lunce&amp;ex=1#ai:MC900440405|" TargetMode="External"/><Relationship Id="rId11" Type="http://schemas.openxmlformats.org/officeDocument/2006/relationships/hyperlink" Target="http://office.microsoft.com/cs-cz/images/results.aspx?qu=mot%C3%BDl&amp;ex=1#ai:MP900185197|" TargetMode="External"/><Relationship Id="rId5" Type="http://schemas.openxmlformats.org/officeDocument/2006/relationships/hyperlink" Target="http://office.microsoft.com/cs-cz/images/results.aspx?qu=strom&amp;ex=1#ai:MP900400148|" TargetMode="External"/><Relationship Id="rId15" Type="http://schemas.openxmlformats.org/officeDocument/2006/relationships/hyperlink" Target="http://office.microsoft.com/cs-cz/images/results.aspx?qu=podzim&amp;ex=1#ai:MP900403476|" TargetMode="External"/><Relationship Id="rId10" Type="http://schemas.openxmlformats.org/officeDocument/2006/relationships/hyperlink" Target="http://office.microsoft.com/cs-cz/images/results.aspx?qu=plav%C3%A1n%C3%AD&amp;ex=1#ai:MP900422790|" TargetMode="External"/><Relationship Id="rId19" Type="http://schemas.openxmlformats.org/officeDocument/2006/relationships/hyperlink" Target="http://office.microsoft.com/cs-cz/images/results.aspx?qu=los&amp;ex=1#ai:MP900182546|" TargetMode="External"/><Relationship Id="rId4" Type="http://schemas.openxmlformats.org/officeDocument/2006/relationships/hyperlink" Target="http://office.microsoft.com/cs-cz/images/results.aspx?qu=zima&amp;ex=1#ai:MP900425317|" TargetMode="External"/><Relationship Id="rId9" Type="http://schemas.openxmlformats.org/officeDocument/2006/relationships/hyperlink" Target="http://office.microsoft.com/cs-cz/images/results.aspx?qu=podzim&amp;ex=1#ai:MP900313789|" TargetMode="External"/><Relationship Id="rId14" Type="http://schemas.openxmlformats.org/officeDocument/2006/relationships/hyperlink" Target="http://office.microsoft.com/cs-cz/images/results.aspx?qu=tulip%C3%A1ny&amp;ex=1#ai:MP900401185|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zima&amp;ex=1#ai:MP900449089|" TargetMode="External"/><Relationship Id="rId13" Type="http://schemas.openxmlformats.org/officeDocument/2006/relationships/hyperlink" Target="http://office.microsoft.com/cs-cz/images/results.aspx?qu=silvestr&amp;ex=1#ai:MC900444923|" TargetMode="External"/><Relationship Id="rId18" Type="http://schemas.openxmlformats.org/officeDocument/2006/relationships/hyperlink" Target="http://office.microsoft.com/cs-cz/images/results.aspx?qu=z%C3%A1pad+slunce&amp;ex=1#ai:MP900149015|" TargetMode="External"/><Relationship Id="rId26" Type="http://schemas.openxmlformats.org/officeDocument/2006/relationships/hyperlink" Target="http://office.microsoft.com/cs-cz/images/results.aspx?qu=v%C4%9Bne%C4%8Dek&amp;ex=1#ai:MP900382927|" TargetMode="External"/><Relationship Id="rId3" Type="http://schemas.openxmlformats.org/officeDocument/2006/relationships/hyperlink" Target="http://office.microsoft.com/cs-cz/images/results.aspx?qu=podzim&amp;ex=1#ai:MP900403309|" TargetMode="External"/><Relationship Id="rId21" Type="http://schemas.openxmlformats.org/officeDocument/2006/relationships/hyperlink" Target="http://office.microsoft.com/cs-cz/images/results.aspx?qu=plav%C3%A1n%C3%AD&amp;ex=1#ai:MP900422862|" TargetMode="External"/><Relationship Id="rId7" Type="http://schemas.openxmlformats.org/officeDocument/2006/relationships/hyperlink" Target="http://office.microsoft.com/cs-cz/images/results.aspx?qu=jablko&amp;ex=1#ai:MC900439046|" TargetMode="External"/><Relationship Id="rId12" Type="http://schemas.openxmlformats.org/officeDocument/2006/relationships/hyperlink" Target="http://office.microsoft.com/cs-cz/images/results.aspx?qu=zima&amp;ex=1#ai:MP900425317|" TargetMode="External"/><Relationship Id="rId17" Type="http://schemas.openxmlformats.org/officeDocument/2006/relationships/hyperlink" Target="http://office.microsoft.com/cs-cz/images/results.aspx?qu=tulip%C3%A1n&amp;ex=1#ai:MP900399799|mt:2|" TargetMode="External"/><Relationship Id="rId25" Type="http://schemas.openxmlformats.org/officeDocument/2006/relationships/hyperlink" Target="http://office.microsoft.com/cs-cz/images/results.aspx?qu=velikonoce&amp;ex=1#ai:MP900449129|" TargetMode="External"/><Relationship Id="rId2" Type="http://schemas.openxmlformats.org/officeDocument/2006/relationships/hyperlink" Target="http://office.microsoft.com/cs-cz/images/results.aspx?qu=hortenzie&amp;ex=1#ai:MP900201711|" TargetMode="External"/><Relationship Id="rId16" Type="http://schemas.openxmlformats.org/officeDocument/2006/relationships/hyperlink" Target="http://office.microsoft.com/cs-cz/images/results.aspx?qu=jaro&amp;ex=1#ai:MP900402356|mt:2|" TargetMode="External"/><Relationship Id="rId20" Type="http://schemas.openxmlformats.org/officeDocument/2006/relationships/hyperlink" Target="http://office.microsoft.com/cs-cz/images/results.aspx?qu=l%C3%A9to&amp;ex=1#ai:MC900021669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hru%C5%A1ka&amp;ex=1#ai:MC900191681|mt:1|" TargetMode="External"/><Relationship Id="rId11" Type="http://schemas.openxmlformats.org/officeDocument/2006/relationships/hyperlink" Target="http://office.microsoft.com/cs-cz/images/results.aspx?qu=vlo%C4%8Dka&amp;ex=1#ai:MP900400168|" TargetMode="External"/><Relationship Id="rId24" Type="http://schemas.openxmlformats.org/officeDocument/2006/relationships/hyperlink" Target="http://office.microsoft.com/cs-cz/images/results.aspx?qu=stopky&amp;ex=1#ai:MP900400499|" TargetMode="External"/><Relationship Id="rId5" Type="http://schemas.openxmlformats.org/officeDocument/2006/relationships/hyperlink" Target="http://office.microsoft.com/cs-cz/images/results.aspx?qu=podzim&amp;ex=1#ai:MC900212691|mt:1|" TargetMode="External"/><Relationship Id="rId15" Type="http://schemas.openxmlformats.org/officeDocument/2006/relationships/hyperlink" Target="http://office.microsoft.com/cs-cz/images/results.aspx?qu=jaro&amp;ex=1#ai:MP900399656|mt:2|" TargetMode="External"/><Relationship Id="rId23" Type="http://schemas.openxmlformats.org/officeDocument/2006/relationships/hyperlink" Target="http://office.microsoft.com/cs-cz/images/results.aspx?qu=kalend%C3%A1%C5%99&amp;ex=1#ai:MC900287308|mt:1|" TargetMode="External"/><Relationship Id="rId10" Type="http://schemas.openxmlformats.org/officeDocument/2006/relationships/hyperlink" Target="http://office.microsoft.com/cs-cz/images/results.aspx?qu=rampouch&amp;ex=1#ai:MP900425207|" TargetMode="External"/><Relationship Id="rId19" Type="http://schemas.openxmlformats.org/officeDocument/2006/relationships/hyperlink" Target="http://office.microsoft.com/cs-cz/images/results.aspx?qu=mot%C3%BDl&amp;ex=1#ai:MP900439306|mt:2|" TargetMode="External"/><Relationship Id="rId4" Type="http://schemas.openxmlformats.org/officeDocument/2006/relationships/hyperlink" Target="http://office.microsoft.com/cs-cz/images/results.aspx?qu=podzim&amp;ex=1#ai:MP900411771|" TargetMode="External"/><Relationship Id="rId9" Type="http://schemas.openxmlformats.org/officeDocument/2006/relationships/hyperlink" Target="http://office.microsoft.com/cs-cz/images/results.aspx?qu=led&amp;ex=1#ai:MP900438800|" TargetMode="External"/><Relationship Id="rId14" Type="http://schemas.openxmlformats.org/officeDocument/2006/relationships/hyperlink" Target="http://office.microsoft.com/cs-cz/images/results.aspx?qu=tulip%C3%A1ny&amp;ex=1#ai:MP900401185|" TargetMode="External"/><Relationship Id="rId22" Type="http://schemas.openxmlformats.org/officeDocument/2006/relationships/hyperlink" Target="http://office.microsoft.com/cs-cz/images/results.aspx?qu=kalend%C3%A1%C5%99&amp;ex=1#ai:MC900250657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819" y="51932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1988840"/>
            <a:ext cx="66247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>
                <a:solidFill>
                  <a:srgbClr val="FF0000"/>
                </a:solidFill>
              </a:rPr>
              <a:t> Člověk a jeho svět </a:t>
            </a:r>
            <a:r>
              <a:rPr lang="cs-CZ" sz="3200" b="1" dirty="0" smtClean="0">
                <a:solidFill>
                  <a:srgbClr val="FF0000"/>
                </a:solidFill>
              </a:rPr>
              <a:t>– Prvouka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Téma: </a:t>
            </a:r>
            <a:r>
              <a:rPr lang="cs-CZ" sz="3200" dirty="0" smtClean="0">
                <a:solidFill>
                  <a:srgbClr val="FF0000"/>
                </a:solidFill>
              </a:rPr>
              <a:t>Náš svět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  <a:p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99475" y="367543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VY_52_INOVACE_30_Náš svět – měsíc po měsíci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843808" y="5373216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Hana Kolářová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219774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zjišťuje znalosti dětí v oblasti určování čtyř ročních období, měsíců v roce a informací, </a:t>
            </a:r>
            <a:br>
              <a:rPr lang="cs-CZ" dirty="0" smtClean="0"/>
            </a:br>
            <a:r>
              <a:rPr lang="cs-CZ" dirty="0" smtClean="0"/>
              <a:t>které se dají získat z kalendáře. Zároveň </a:t>
            </a:r>
            <a:br>
              <a:rPr lang="cs-CZ" dirty="0" smtClean="0"/>
            </a:br>
            <a:r>
              <a:rPr lang="cs-CZ" dirty="0" smtClean="0"/>
              <a:t>prověřuje základní vědomosti dětí o </a:t>
            </a:r>
            <a:r>
              <a:rPr lang="cs-CZ" smtClean="0"/>
              <a:t>typických </a:t>
            </a:r>
            <a:br>
              <a:rPr lang="cs-CZ" smtClean="0"/>
            </a:br>
            <a:r>
              <a:rPr lang="cs-CZ" smtClean="0"/>
              <a:t>znacích každého </a:t>
            </a:r>
            <a:r>
              <a:rPr lang="cs-CZ" dirty="0" smtClean="0"/>
              <a:t>ročního období.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553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56292"/>
            <a:ext cx="5490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Náš svět – měsíc po měsíci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Han\AppData\Local\Microsoft\Windows\Temporary Internet Files\Content.IE5\REFSWSE0\MP900175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1210"/>
            <a:ext cx="1466523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YDC8403D\MP9001851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584" y="5556535"/>
            <a:ext cx="1828800" cy="12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C8BGJV55\MP900426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371" y="1209459"/>
            <a:ext cx="1997968" cy="133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WQO1WQI6\MP9004227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255" y="2017439"/>
            <a:ext cx="1380316" cy="90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\AppData\Local\Microsoft\Windows\Temporary Internet Files\Content.IE5\C8BGJV55\MC9004404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91" y="2780928"/>
            <a:ext cx="962146" cy="96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\AppData\Local\Microsoft\Windows\Temporary Internet Files\Content.IE5\C8BGJV55\MC9000196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61" y="3888985"/>
            <a:ext cx="1175025" cy="1014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\AppData\Local\Microsoft\Windows\Temporary Internet Files\Content.IE5\URA3LCMI\MP90031378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91" y="3972229"/>
            <a:ext cx="2044285" cy="136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\AppData\Local\Microsoft\Windows\Temporary Internet Files\Content.IE5\WQO1WQI6\MP9004075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257" y="2924944"/>
            <a:ext cx="974229" cy="146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\AppData\Local\Microsoft\Windows\Temporary Internet Files\Content.IE5\URA3LCMI\MP90042531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21" y="5109143"/>
            <a:ext cx="2040871" cy="163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\AppData\Local\Microsoft\Windows\Temporary Internet Files\Content.IE5\URA3LCMI\MP90042533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085" y="5255249"/>
            <a:ext cx="2195736" cy="147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\AppData\Local\Microsoft\Windows\Temporary Internet Files\Content.IE5\URA3LCMI\MP90040703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71" y="3042566"/>
            <a:ext cx="2540250" cy="1692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248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6021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Vyjmenuj čtvero ročních období.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Han\AppData\Local\Microsoft\Windows\Temporary Internet Files\Content.IE5\WQO1WQI6\MP9004011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28" y="1846928"/>
            <a:ext cx="2400770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URA3LCMI\MP900091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868" y="372762"/>
            <a:ext cx="1615267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WQO1WQI6\MP9002017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72508"/>
            <a:ext cx="1692301" cy="257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LEP091XK\MP9004385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705" y="3089029"/>
            <a:ext cx="2552328" cy="17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\AppData\Local\Microsoft\Windows\Temporary Internet Files\Content.IE5\8QIE6CCP\MP9004309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413" y="2840059"/>
            <a:ext cx="1313979" cy="13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\AppData\Local\Microsoft\Windows\Temporary Internet Files\Content.IE5\LEP091XK\MP9004034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092" y="3972508"/>
            <a:ext cx="1752212" cy="21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\AppData\Local\Microsoft\Windows\Temporary Internet Files\Content.IE5\REFSWSE0\MP9004075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132" y="1163289"/>
            <a:ext cx="2051719" cy="136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n\AppData\Local\Microsoft\Windows\Temporary Internet Files\Content.IE5\WQO1WQI6\MP90040014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879" y="5010495"/>
            <a:ext cx="1508113" cy="150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n\AppData\Local\Microsoft\Windows\Temporary Internet Files\Content.IE5\URA3LCMI\MP9001825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941547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871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3624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 měsíce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5508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33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měsíce, které patří k podzimu.</a:t>
            </a:r>
            <a:endParaRPr lang="cs-CZ" sz="2400" b="1" dirty="0">
              <a:solidFill>
                <a:srgbClr val="33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2492896"/>
            <a:ext cx="49039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začíná podzim?</a:t>
            </a: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tento den nazývá a proč?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an\AppData\Local\Microsoft\Windows\Temporary Internet Files\Content.IE5\URA3LCMI\MP9004067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001" y="3879451"/>
            <a:ext cx="4039344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\AppData\Local\Microsoft\Windows\Temporary Internet Files\Content.IE5\URA3LCMI\MP9004033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82770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536" y="2492896"/>
            <a:ext cx="151355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íjen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istopad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</a:p>
        </p:txBody>
      </p:sp>
    </p:spTree>
    <p:extLst>
      <p:ext uri="{BB962C8B-B14F-4D97-AF65-F5344CB8AC3E}">
        <p14:creationId xmlns:p14="http://schemas.microsoft.com/office/powerpoint/2010/main" val="361844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86057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na podzim děje? Vyber správně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770435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zvířata se začínají připravovat na zimu.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začínají pučet a kvést.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 nový školní rok.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lyžují a bruslí.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Sbíráme kaštany a šípky.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den matek.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Často prší a fouká.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Stromům se zbarvují listy a opadávají.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Zrají jablka a hrušky.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 žně (sklizeň obilí).</a:t>
            </a:r>
            <a:endParaRPr lang="cs-CZ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Han\AppData\Local\Microsoft\Windows\Temporary Internet Files\Content.IE5\IFP3BL4K\MP9004117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394" y="3212975"/>
            <a:ext cx="2509019" cy="357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\AppData\Local\Microsoft\Windows\Temporary Internet Files\Content.IE5\WQO1WQI6\MC90043904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632032"/>
            <a:ext cx="1189268" cy="113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n\AppData\Local\Microsoft\Windows\Temporary Internet Files\Content.IE5\WQO1WQI6\MC900191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157192"/>
            <a:ext cx="1545238" cy="140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167" y="2671368"/>
            <a:ext cx="1150742" cy="100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542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2954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Zimní měsíce</a:t>
            </a:r>
            <a:endParaRPr lang="cs-CZ" sz="36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00808"/>
            <a:ext cx="412978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měsíce, které patří k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zimě.</a:t>
            </a:r>
            <a:endParaRPr lang="cs-CZ" sz="20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92896"/>
            <a:ext cx="1513556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leden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70C0"/>
                </a:solidFill>
              </a:rPr>
              <a:t>ú</a:t>
            </a:r>
            <a:r>
              <a:rPr lang="cs-CZ" sz="2000" dirty="0" smtClean="0">
                <a:solidFill>
                  <a:srgbClr val="0070C0"/>
                </a:solidFill>
              </a:rPr>
              <a:t>nor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březen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70C0"/>
                </a:solidFill>
              </a:rPr>
              <a:t>d</a:t>
            </a:r>
            <a:r>
              <a:rPr lang="cs-CZ" sz="2000" dirty="0" smtClean="0">
                <a:solidFill>
                  <a:srgbClr val="0070C0"/>
                </a:solidFill>
              </a:rPr>
              <a:t>uben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květen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70C0"/>
                </a:solidFill>
              </a:rPr>
              <a:t>č</a:t>
            </a:r>
            <a:r>
              <a:rPr lang="cs-CZ" sz="2000" dirty="0" smtClean="0">
                <a:solidFill>
                  <a:srgbClr val="0070C0"/>
                </a:solidFill>
              </a:rPr>
              <a:t>erven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červenec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srpen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září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říjen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listopad</a:t>
            </a:r>
            <a:endParaRPr lang="cs-CZ" sz="2000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70C0"/>
                </a:solidFill>
              </a:rPr>
              <a:t>prosinec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2852936"/>
            <a:ext cx="3895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začíná zima?</a:t>
            </a:r>
          </a:p>
          <a:p>
            <a:r>
              <a:rPr lang="cs-CZ" sz="2400" b="1" dirty="0" smtClean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tento den nazývá?</a:t>
            </a:r>
            <a:endParaRPr lang="cs-CZ" sz="2400" b="1" dirty="0">
              <a:solidFill>
                <a:srgbClr val="0066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Han\AppData\Local\Microsoft\Windows\Temporary Internet Files\Content.IE5\REFSWSE0\MP9004388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00702"/>
            <a:ext cx="3387464" cy="268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n\AppData\Local\Microsoft\Windows\Temporary Internet Files\Content.IE5\REFSWSE0\MP9004252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804" y="476672"/>
            <a:ext cx="1546348" cy="231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\AppData\Local\Microsoft\Windows\Temporary Internet Files\Content.IE5\C8BGJV55\MP900449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947" y="3900702"/>
            <a:ext cx="1614487" cy="161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414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6063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zimě děje? Vyber správně.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486383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Padá sníh.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Koupeme se v rybníce.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Vánoce.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Velikonoce.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Dny se začínají prodlužovat.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příchod nového roku.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rybníku je led.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Lyžujeme, bruslíme.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Users\Han\AppData\Local\Microsoft\Windows\Temporary Internet Files\Content.IE5\URA3LCMI\MC9004449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741" y="4581128"/>
            <a:ext cx="1542296" cy="199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n\AppData\Local\Microsoft\Windows\Temporary Internet Files\Content.IE5\C8BGJV55\MP900407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820" y="2008054"/>
            <a:ext cx="274320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n\AppData\Local\Microsoft\Windows\Temporary Internet Files\Content.IE5\URA3LCMI\MP9004001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624" y="4213943"/>
            <a:ext cx="1254744" cy="188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082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620688"/>
            <a:ext cx="2980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měsíce</a:t>
            </a:r>
            <a:endParaRPr lang="cs-CZ" sz="36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916832"/>
            <a:ext cx="4809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měsíce, které patří k jaru.</a:t>
            </a:r>
            <a:endParaRPr lang="cs-CZ" sz="2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852936"/>
            <a:ext cx="158569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íjen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istopad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rosinec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2852935"/>
            <a:ext cx="49039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začíná jaro?</a:t>
            </a:r>
          </a:p>
          <a:p>
            <a:r>
              <a:rPr lang="cs-CZ" sz="24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tento den nazývá a proč?</a:t>
            </a:r>
            <a:endParaRPr lang="cs-CZ" sz="24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Han\AppData\Local\Microsoft\Windows\Temporary Internet Files\Content.IE5\WQO1WQI6\MP90040118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61048"/>
            <a:ext cx="2908727" cy="2326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an\AppData\Local\Microsoft\Windows\Temporary Internet Files\Content.IE5\LEP091XK\MP9003996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067" y="404664"/>
            <a:ext cx="2172660" cy="271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788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6954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na jaře děje? Vyber správně.</a:t>
            </a:r>
            <a:endParaRPr lang="cs-CZ" sz="32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00808"/>
            <a:ext cx="638668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se začínají připravovat na zimu.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velikonoce.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Slavíme den matek.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Dozrávají jablka a hrušky.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Lyžujeme a bruslíme.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se probouzí k životu.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Dny jsou stále delší, noci kratší.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Chodíme plavat a užíváme si sluníčka.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 začínají pučet a kvést.</a:t>
            </a:r>
            <a:endParaRPr lang="cs-CZ" sz="2400" b="1" dirty="0">
              <a:solidFill>
                <a:srgbClr val="99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Users\Han\AppData\Local\Microsoft\Windows\Temporary Internet Files\Content.IE5\YDC8403D\MP900402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4"/>
            <a:ext cx="2649726" cy="211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Han\AppData\Local\Microsoft\Windows\Temporary Internet Files\Content.IE5\YDC8403D\MP900201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330" y="5229200"/>
            <a:ext cx="2188840" cy="145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Han\AppData\Local\Microsoft\Windows\Temporary Internet Files\Content.IE5\YDC8403D\MP9003997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55" y="5120964"/>
            <a:ext cx="1075379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500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2980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měsíce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916832"/>
            <a:ext cx="4770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měsíce, které patří k létu</a:t>
            </a:r>
            <a:r>
              <a:rPr lang="cs-CZ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158569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áří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íjen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istopad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rosinec</a:t>
            </a:r>
            <a:endParaRPr lang="cs-CZ" sz="20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76211" y="2665937"/>
            <a:ext cx="5702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začíná léto?</a:t>
            </a:r>
          </a:p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tento den nazývá </a:t>
            </a:r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proč?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Han\AppData\Local\Microsoft\Windows\Temporary Internet Files\Content.IE5\IFP3BL4K\MC900021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380" y="286457"/>
            <a:ext cx="1620317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Han\AppData\Local\Microsoft\Windows\Temporary Internet Files\Content.IE5\8QIE6CCP\MP9004383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847" y="4619400"/>
            <a:ext cx="2495616" cy="166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Han\AppData\Local\Microsoft\Windows\Temporary Internet Files\Content.IE5\IFP3BL4K\MP9004373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725" y="3894726"/>
            <a:ext cx="1839893" cy="275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651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66808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létě děje? Vyber správně.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772816"/>
            <a:ext cx="614783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Bruslíme a lyžujeme.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 nový školní rok.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loukách sušíme seno.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Začínají prázdniny.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Chodíme k vodě a užíváme si sluníčka.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polích probíhají žně (sklizeň obilí).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červnu končí školní rok.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Jezdíme na dovolenou a tábory.</a:t>
            </a:r>
          </a:p>
          <a:p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Users\Han\AppData\Local\Microsoft\Windows\Temporary Internet Files\Content.IE5\8QIE6CCP\MP9004393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166" y="1196752"/>
            <a:ext cx="2570330" cy="205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Han\AppData\Local\Microsoft\Windows\Temporary Internet Files\Content.IE5\IFP3BL4K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429" y="4653136"/>
            <a:ext cx="2987824" cy="199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Han\AppData\Local\Microsoft\Windows\Temporary Internet Files\Content.IE5\REFSWSE0\MP90014901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68989"/>
            <a:ext cx="2512876" cy="167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719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27751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endParaRPr lang="cs-CZ" sz="36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556792"/>
            <a:ext cx="48189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čemu nám pomáhá kalendář?</a:t>
            </a:r>
          </a:p>
          <a:p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všechno se z něj dozvíme?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4931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máme měsíců?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dní je v týdnu, vyjmenuj je.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dny chodíme do školy?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dny zůstáváme doma?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C:\Users\Han\AppData\Local\Microsoft\Windows\Temporary Internet Files\Content.IE5\C8BGJV55\MC900250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11048"/>
            <a:ext cx="1895192" cy="21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Han\AppData\Local\Microsoft\Windows\Temporary Internet Files\Content.IE5\YDC8403D\MP9004004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605" y="4149079"/>
            <a:ext cx="1925359" cy="240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Han\AppData\Local\Microsoft\Windows\Temporary Internet Files\Content.IE5\REFSWSE0\MC900287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396" y="2535056"/>
            <a:ext cx="1340128" cy="118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5082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kalendářů.</a:t>
            </a:r>
            <a:endParaRPr lang="cs-CZ" sz="3600" b="1" dirty="0">
              <a:solidFill>
                <a:srgbClr val="99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1434261"/>
            <a:ext cx="205376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ástěnný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tolní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diář</a:t>
            </a:r>
            <a:endParaRPr lang="cs-CZ" sz="28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1772816"/>
            <a:ext cx="53415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dnů mají měsíce?</a:t>
            </a:r>
          </a:p>
          <a:p>
            <a:r>
              <a:rPr lang="cs-CZ" sz="20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pomůcku můžete použít k počítání?</a:t>
            </a:r>
            <a:endParaRPr lang="cs-CZ" sz="20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131963"/>
            <a:ext cx="60660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všechno můžeme zjistit z kalendáře?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některé svátky?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C:\Users\Han\AppData\Local\Microsoft\Windows\Temporary Internet Files\Content.IE5\REFSWSE0\MP9003829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3515204"/>
            <a:ext cx="2080263" cy="29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Han\AppData\Local\Microsoft\Windows\Temporary Internet Files\Content.IE5\YDC8403D\MP9004491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150700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5439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76672"/>
            <a:ext cx="7827784" cy="92025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Zpracováno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programu Microsoft Office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obrázky pocházejí z webu Office.com nebo z vlastních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zdrojů.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http://office.microsoft.com/cs-cz/images/results.aspx?qu=lilie&amp;ex=1#ai:MP900175550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http://office.microsoft.com/cs-cz/images/results.aspx?qu=slune%C4%8Dnice&amp;ex=1#ai:MP900426490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http://office.microsoft.com/cs-cz/images/results.aspx?qu=zima&amp;ex=1#ai:MP900425317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http://office.microsoft.com/cs-cz/images/results.aspx?qu=strom&amp;ex=1#ai:MP900400148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http://office.microsoft.com/cs-cz/images/results.aspx?qu=slunce&amp;ex=1#ai:MC900440405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http://office.microsoft.com/cs-cz/images/results.aspx?qu=zima&amp;ex=1#ai:MP900425336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http://office.microsoft.com/cs-cz/images/results.aspx?qu=zima&amp;ex=1#ai:MP900407037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http://office.microsoft.com/cs-cz/images/results.aspx?qu=podzim&amp;ex=1#ai:MP900313789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http://office.microsoft.com/cs-cz/images/results.aspx?qu=plav%C3%A1n%C3%AD&amp;ex=1#ai:MP900422790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http://office.microsoft.com/cs-cz/images/results.aspx?qu=mot%C3%BDl&amp;ex=1#ai:MP900185197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http://office.microsoft.com/cs-cz/images/results.aspx?qu=podzim&amp;ex=1#ai:MC900019670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http://office.microsoft.com/cs-cz/images/results.aspx?qu=podzim&amp;ex=1#ai:MP900407575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http://office.microsoft.com/cs-cz/images/results.aspx?qu=tulip%C3%A1ny&amp;ex=1#ai:MP900401185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5"/>
              </a:rPr>
              <a:t>http://office.microsoft.com/cs-cz/images/results.aspx?qu=podzim&amp;ex=1#ai:MP900403476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5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6"/>
              </a:rPr>
              <a:t>http://office.microsoft.com/cs-cz/images/results.aspx?qu=strome%C4%8Dek&amp;ex=1#ai:MP900400148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6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7"/>
              </a:rPr>
              <a:t>http://office.microsoft.com/cs-cz/images/results.aspx?qu=podzim&amp;ex=1#ai:MP900430997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7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8"/>
              </a:rPr>
              <a:t>http://office.microsoft.com/cs-cz/images/results.aspx?qu=mot%C3%BDl&amp;ex=1#ai:MP900091157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8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9"/>
              </a:rPr>
              <a:t>http://office.microsoft.com/cs-cz/images/results.aspx?qu=los&amp;ex=1#ai:MP900182546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9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0"/>
              </a:rPr>
              <a:t>http://office.microsoft.com/cs-cz/images/results.aspx?qu=zima&amp;ex=1#ai:MP900407576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0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0"/>
              </a:rPr>
              <a:t>http://office.microsoft.com/cs-cz/images/results.aspx?qu=zima&amp;ex=1#ai:MP900407576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0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1"/>
              </a:rPr>
              <a:t>http://office.microsoft.com/cs-cz/images/results.aspx?qu=hortenzie&amp;ex=1#ai:MP900201711</a:t>
            </a:r>
            <a:r>
              <a:rPr lang="cs-CZ" sz="1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1"/>
              </a:rPr>
              <a:t>|</a:t>
            </a: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600"/>
              </a:spcBef>
            </a:pPr>
            <a:endParaRPr lang="cs-CZ" sz="1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0692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5694" y="713322"/>
            <a:ext cx="6599884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hlinkClick r:id="rId2"/>
              </a:rPr>
              <a:t>http://office.microsoft.com/cs-cz/images/results.aspx?qu=hortenzie&amp;ex=1#ai:MP900201711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http://office.microsoft.com/cs-cz/images/results.aspx?qu=podzim&amp;ex=1#ai:MP900403309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http://office.microsoft.com/cs-cz/images/results.aspx?qu=podzim&amp;ex=1#ai:MP900411771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http://office.microsoft.com/cs-cz/images/results.aspx?qu=podzim&amp;ex=1#ai:MC900212691|mt:1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http://office.microsoft.com/cs-cz/images/results.aspx?qu=hru%C5%A1ka&amp;ex=1#ai:MC900191681|mt:1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http://office.microsoft.com/cs-cz/images/results.aspx?qu=jablko&amp;ex=1#ai:MC900439046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http://office.microsoft.com/cs-cz/images/results.aspx?qu=zima&amp;ex=1#ai:MP900449089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http://office.microsoft.com/cs-cz/images/results.aspx?qu=led&amp;ex=1#ai:MP900438800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http://office.microsoft.com/cs-cz/images/results.aspx?qu=rampouch&amp;ex=1#ai:MP900425207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http://office.microsoft.com/cs-cz/images/results.aspx?qu=vlo%C4%8Dka&amp;ex=1#ai:MP900400168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http://office.microsoft.com/cs-cz/images/results.aspx?qu=zima&amp;ex=1#ai:MP900425317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http://office.microsoft.com/cs-cz/images/results.aspx?qu=silvestr&amp;ex=1#ai:MC900444923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http://office.microsoft.com/cs-cz/images/results.aspx?qu=tulip%C3%A1ny&amp;ex=1#ai:MP900401185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http://office.microsoft.com/cs-cz/images/results.aspx?qu=jaro&amp;ex=1#ai:MP900399656|mt:2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6"/>
              </a:rPr>
              <a:t>http://office.microsoft.com/cs-cz/images/results.aspx?qu=jaro&amp;ex=1#ai:MP900402356|mt:2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7"/>
              </a:rPr>
              <a:t>http://office.microsoft.com/cs-cz/images/results.aspx?qu=tulip%C3%A1n&amp;ex=1#ai:MP900399799|mt:2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7"/>
              </a:rPr>
              <a:t>http://office.microsoft.com/cs-cz/images/results.aspx?qu=tulip%C3%A1n&amp;ex=1#ai:MP900399799|mt:2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8"/>
              </a:rPr>
              <a:t>http://office.microsoft.com/cs-cz/images/results.aspx?qu=z%C3%A1pad+slunce&amp;ex=1#ai:MP900149015</a:t>
            </a:r>
            <a:r>
              <a:rPr lang="cs-CZ" sz="1000" dirty="0" smtClean="0">
                <a:hlinkClick r:id="rId1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9"/>
              </a:rPr>
              <a:t>http://office.microsoft.com/cs-cz/images/results.aspx?qu=mot%C3%BDl&amp;ex=1#ai:MP900439306|mt:2</a:t>
            </a:r>
            <a:r>
              <a:rPr lang="cs-CZ" sz="1000" dirty="0" smtClean="0">
                <a:hlinkClick r:id="rId1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0"/>
              </a:rPr>
              <a:t>http://office.microsoft.com/cs-cz/images/results.aspx?qu=l%C3%A9to&amp;ex=1#ai:MC900021669</a:t>
            </a:r>
            <a:r>
              <a:rPr lang="cs-CZ" sz="1000" dirty="0" smtClean="0">
                <a:hlinkClick r:id="rId2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1"/>
              </a:rPr>
              <a:t>http://office.microsoft.com/cs-cz/images/results.aspx?qu=plav%C3%A1n%C3%AD&amp;ex=1#ai:MP900422862</a:t>
            </a:r>
            <a:r>
              <a:rPr lang="cs-CZ" sz="1000" dirty="0" smtClean="0">
                <a:hlinkClick r:id="rId2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2"/>
              </a:rPr>
              <a:t>http://office.microsoft.com/cs-cz/images/results.aspx?qu=kalend%C3%A1%C5%99&amp;ex=1#ai:MC900250657|mt:1</a:t>
            </a:r>
            <a:r>
              <a:rPr lang="cs-CZ" sz="1000" dirty="0" smtClean="0">
                <a:hlinkClick r:id="rId2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3"/>
              </a:rPr>
              <a:t>http://office.microsoft.com/cs-cz/images/results.aspx?qu=kalend%C3%A1%C5%99&amp;ex=1#ai:MC900287308|mt:1</a:t>
            </a:r>
            <a:r>
              <a:rPr lang="cs-CZ" sz="1000" dirty="0" smtClean="0">
                <a:hlinkClick r:id="rId2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4"/>
              </a:rPr>
              <a:t>http://office.microsoft.com/cs-cz/images/results.aspx?qu=stopky&amp;ex=1#ai:MP900400499</a:t>
            </a:r>
            <a:r>
              <a:rPr lang="cs-CZ" sz="1000" dirty="0" smtClean="0">
                <a:hlinkClick r:id="rId2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5"/>
              </a:rPr>
              <a:t>http://office.microsoft.com/cs-cz/images/results.aspx?qu=velikonoce&amp;ex=1#ai:MP900449129</a:t>
            </a:r>
            <a:r>
              <a:rPr lang="cs-CZ" sz="1000" dirty="0" smtClean="0">
                <a:hlinkClick r:id="rId2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6"/>
              </a:rPr>
              <a:t>http://office.microsoft.com/cs-cz/images/results.aspx?qu=v%C4%9Bne%C4%8Dek&amp;ex=1#ai:MP900382927</a:t>
            </a:r>
            <a:r>
              <a:rPr lang="cs-CZ" sz="1000" dirty="0" smtClean="0">
                <a:hlinkClick r:id="rId26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980322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234</TotalTime>
  <Words>601</Words>
  <Application>Microsoft Office PowerPoint</Application>
  <PresentationFormat>Předvádění na obrazovce (4:3)</PresentationFormat>
  <Paragraphs>199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Silk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30</cp:revision>
  <dcterms:created xsi:type="dcterms:W3CDTF">2011-04-30T20:22:20Z</dcterms:created>
  <dcterms:modified xsi:type="dcterms:W3CDTF">2013-03-27T17:24:43Z</dcterms:modified>
</cp:coreProperties>
</file>