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5" r:id="rId3"/>
    <p:sldId id="261" r:id="rId4"/>
    <p:sldId id="257" r:id="rId5"/>
    <p:sldId id="258" r:id="rId6"/>
    <p:sldId id="260" r:id="rId7"/>
    <p:sldId id="262" r:id="rId8"/>
    <p:sldId id="263" r:id="rId9"/>
    <p:sldId id="259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003300"/>
    <a:srgbClr val="009900"/>
    <a:srgbClr val="33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F7D9BB7-8C2A-44E7-A2B9-60F8CB13FDB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BFA1F8B-2459-4E43-83B8-2901D59FEE6A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D9BB7-8C2A-44E7-A2B9-60F8CB13FDB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1F8B-2459-4E43-83B8-2901D59FEE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D9BB7-8C2A-44E7-A2B9-60F8CB13FDB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1F8B-2459-4E43-83B8-2901D59FEE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D9BB7-8C2A-44E7-A2B9-60F8CB13FDB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1F8B-2459-4E43-83B8-2901D59FEE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D9BB7-8C2A-44E7-A2B9-60F8CB13FDB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1F8B-2459-4E43-83B8-2901D59FEE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D9BB7-8C2A-44E7-A2B9-60F8CB13FDB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1F8B-2459-4E43-83B8-2901D59FEE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D9BB7-8C2A-44E7-A2B9-60F8CB13FDB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1F8B-2459-4E43-83B8-2901D59FEE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D9BB7-8C2A-44E7-A2B9-60F8CB13FDB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1F8B-2459-4E43-83B8-2901D59FEE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D9BB7-8C2A-44E7-A2B9-60F8CB13FDB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1F8B-2459-4E43-83B8-2901D59FEE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D9BB7-8C2A-44E7-A2B9-60F8CB13FDB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1F8B-2459-4E43-83B8-2901D59FEE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D9BB7-8C2A-44E7-A2B9-60F8CB13FDB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A1F8B-2459-4E43-83B8-2901D59FEE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F7D9BB7-8C2A-44E7-A2B9-60F8CB13FDB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7BFA1F8B-2459-4E43-83B8-2901D59FEE6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6.jpeg"/><Relationship Id="rId7" Type="http://schemas.openxmlformats.org/officeDocument/2006/relationships/image" Target="../media/image11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wmf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25.jpeg"/><Relationship Id="rId4" Type="http://schemas.openxmlformats.org/officeDocument/2006/relationships/image" Target="../media/image2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wmf"/><Relationship Id="rId5" Type="http://schemas.openxmlformats.org/officeDocument/2006/relationships/image" Target="../media/image29.wmf"/><Relationship Id="rId4" Type="http://schemas.openxmlformats.org/officeDocument/2006/relationships/image" Target="../media/image28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image" Target="../media/image32.wmf"/><Relationship Id="rId7" Type="http://schemas.openxmlformats.org/officeDocument/2006/relationships/image" Target="../media/image36.jpeg"/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wmf"/><Relationship Id="rId4" Type="http://schemas.openxmlformats.org/officeDocument/2006/relationships/image" Target="../media/image33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kv%C4%9Bt%C3%A1k&amp;ex=1#ai:MC900331249|" TargetMode="External"/><Relationship Id="rId13" Type="http://schemas.openxmlformats.org/officeDocument/2006/relationships/hyperlink" Target="http://office.microsoft.com/cs-cz/images/results.aspx?qu=ovoce&amp;ex=1#ai:MP900182664|mt:2|" TargetMode="External"/><Relationship Id="rId18" Type="http://schemas.openxmlformats.org/officeDocument/2006/relationships/hyperlink" Target="http://office.microsoft.com/cs-cz/images/results.aspx?qu=kv%C4%9Bt%C3%A1k&amp;ex=1#ai:MC900215367|" TargetMode="External"/><Relationship Id="rId3" Type="http://schemas.openxmlformats.org/officeDocument/2006/relationships/hyperlink" Target="http://office.microsoft.com/cs-cz/images/results.aspx?qu=d%C3%BDn%C4%9B&amp;ex=1#ai:MC900391562|mt:1|" TargetMode="External"/><Relationship Id="rId7" Type="http://schemas.openxmlformats.org/officeDocument/2006/relationships/hyperlink" Target="http://office.microsoft.com/cs-cz/images/results.aspx?qu=paprika&amp;ex=1#ai:MC900441782|" TargetMode="External"/><Relationship Id="rId12" Type="http://schemas.openxmlformats.org/officeDocument/2006/relationships/hyperlink" Target="http://office.microsoft.com/cs-cz/images/results.aspx?qu=mrkev&amp;ex=1#ai:MC900441780|" TargetMode="External"/><Relationship Id="rId17" Type="http://schemas.openxmlformats.org/officeDocument/2006/relationships/hyperlink" Target="http://office.microsoft.com/cs-cz/images/results.aspx?qu=cibule&amp;ex=1#ai:MC900232776|" TargetMode="External"/><Relationship Id="rId2" Type="http://schemas.openxmlformats.org/officeDocument/2006/relationships/hyperlink" Target="http://office.microsoft.com/cs-cz/images/results.aspx?qu=hru%C5%A1ka&amp;ex=1#ai:MP900422958|" TargetMode="External"/><Relationship Id="rId16" Type="http://schemas.openxmlformats.org/officeDocument/2006/relationships/hyperlink" Target="http://office.microsoft.com/cs-cz/images/results.aspx?qu=%C5%A1vestky&amp;ex=1#ai:MC900331265|mt:1|" TargetMode="External"/><Relationship Id="rId20" Type="http://schemas.openxmlformats.org/officeDocument/2006/relationships/hyperlink" Target="http://office.microsoft.com/cs-cz/images/results.aspx?qu=mrkev&amp;ex=1#ai:MC900331253|mt:1|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mrkev&amp;ex=1#ai:MP900387908|" TargetMode="External"/><Relationship Id="rId11" Type="http://schemas.openxmlformats.org/officeDocument/2006/relationships/hyperlink" Target="http://office.microsoft.com/cs-cz/images/results.aspx?qu=kapusta&amp;ex=1#ai:MC900331386|" TargetMode="External"/><Relationship Id="rId5" Type="http://schemas.openxmlformats.org/officeDocument/2006/relationships/hyperlink" Target="http://office.microsoft.com/cs-cz/images/results.aspx?qu=jablka&amp;ex=1#ai:MP900289312|" TargetMode="External"/><Relationship Id="rId15" Type="http://schemas.openxmlformats.org/officeDocument/2006/relationships/hyperlink" Target="http://office.microsoft.com/cs-cz/images/results.aspx?qu=hru%C5%A1ky&amp;ex=1#ai:MP900382820|" TargetMode="External"/><Relationship Id="rId10" Type="http://schemas.openxmlformats.org/officeDocument/2006/relationships/hyperlink" Target="http://office.microsoft.com/cs-cz/images/results.aspx?qu=brokolice&amp;ex=1#ai:MP900387875|" TargetMode="External"/><Relationship Id="rId19" Type="http://schemas.openxmlformats.org/officeDocument/2006/relationships/hyperlink" Target="http://office.microsoft.com/cs-cz/images/results.aspx?qu=paprika&amp;ex=1#ai:MC900198784|mt:1|" TargetMode="External"/><Relationship Id="rId4" Type="http://schemas.openxmlformats.org/officeDocument/2006/relationships/hyperlink" Target="http://office.microsoft.com/cs-cz/images/results.aspx?qu=zelenina&amp;ex=1#ai:MP900144270|" TargetMode="External"/><Relationship Id="rId9" Type="http://schemas.openxmlformats.org/officeDocument/2006/relationships/hyperlink" Target="http://office.microsoft.com/cs-cz/images/results.aspx?qu=cibule&amp;ex=1#ai:MP900402510|" TargetMode="External"/><Relationship Id="rId14" Type="http://schemas.openxmlformats.org/officeDocument/2006/relationships/hyperlink" Target="http://office.microsoft.com/cs-cz/images/results.aspx?qu=jablko&amp;ex=1#ai:MP900400617|mt:2|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hru%C5%A1ka&amp;ex=1#ai:MC900296182|mt:1|" TargetMode="External"/><Relationship Id="rId3" Type="http://schemas.openxmlformats.org/officeDocument/2006/relationships/hyperlink" Target="http://office.microsoft.com/cs-cz/images/results.aspx?qu=zelenina&amp;ex=1#ai:MP900313728|mt:1,2|" TargetMode="External"/><Relationship Id="rId7" Type="http://schemas.openxmlformats.org/officeDocument/2006/relationships/hyperlink" Target="http://office.microsoft.com/cs-cz/images/results.aspx?qu=sal%C3%A1t&amp;ex=1#ai:MP900400567|mt:2|" TargetMode="External"/><Relationship Id="rId12" Type="http://schemas.openxmlformats.org/officeDocument/2006/relationships/hyperlink" Target="http://office.microsoft.com/cs-cz/images/results.aspx?qu=t%C5%99e%C5%A1n%C4%9B&amp;ex=1#ai:MC900237361|mt:1|" TargetMode="External"/><Relationship Id="rId2" Type="http://schemas.openxmlformats.org/officeDocument/2006/relationships/hyperlink" Target="http://office.microsoft.com/cs-cz/images/results.aspx?qu=sal%C3%A1t&amp;ex=1#ai:MC900331269|mt:1|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cibule&amp;ex=1#ai:MC900358675|mt:1|" TargetMode="External"/><Relationship Id="rId11" Type="http://schemas.openxmlformats.org/officeDocument/2006/relationships/hyperlink" Target="http://office.microsoft.com/cs-cz/images/results.aspx?qu=jablka&amp;ex=1#ai:MP900430470|mt:2|" TargetMode="External"/><Relationship Id="rId5" Type="http://schemas.openxmlformats.org/officeDocument/2006/relationships/hyperlink" Target="http://office.microsoft.com/cs-cz/images/results.aspx?qu=celer&amp;ex=1#ai:MP900387898|" TargetMode="External"/><Relationship Id="rId10" Type="http://schemas.openxmlformats.org/officeDocument/2006/relationships/hyperlink" Target="http://office.microsoft.com/cs-cz/images/results.aspx?qu=%C5%A1vestky&amp;ex=1#ai:MC900215512|mt:1|" TargetMode="External"/><Relationship Id="rId4" Type="http://schemas.openxmlformats.org/officeDocument/2006/relationships/hyperlink" Target="http://office.microsoft.com/cs-cz/images/results.aspx?qu=papriky&amp;ex=1#ai:MC900441782|" TargetMode="External"/><Relationship Id="rId9" Type="http://schemas.openxmlformats.org/officeDocument/2006/relationships/hyperlink" Target="http://office.microsoft.com/cs-cz/images/results.aspx?qu=ryb%C3%ADz&amp;ex=1#ai:MC900331288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3" y="685453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5799" y="2233006"/>
            <a:ext cx="7270577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dirty="0">
                <a:solidFill>
                  <a:srgbClr val="FF0000"/>
                </a:solidFill>
              </a:rPr>
              <a:t>Člověk a jeho svět </a:t>
            </a:r>
            <a:r>
              <a:rPr lang="cs-CZ" sz="3600" b="1" dirty="0" smtClean="0">
                <a:solidFill>
                  <a:srgbClr val="FF0000"/>
                </a:solidFill>
              </a:rPr>
              <a:t>– Prvouka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</a:rPr>
              <a:t>1. a 2. ročník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</a:rPr>
              <a:t>Téma: </a:t>
            </a:r>
            <a:r>
              <a:rPr lang="cs-CZ" sz="3600" dirty="0" smtClean="0">
                <a:solidFill>
                  <a:srgbClr val="FF0000"/>
                </a:solidFill>
              </a:rPr>
              <a:t>Podzim</a:t>
            </a:r>
            <a:endParaRPr lang="cs-CZ" sz="3600" dirty="0">
              <a:solidFill>
                <a:srgbClr val="FF0000"/>
              </a:solidFill>
            </a:endParaRPr>
          </a:p>
          <a:p>
            <a:pPr algn="ctr"/>
            <a:endParaRPr lang="cs-CZ" sz="3600" b="1" dirty="0">
              <a:solidFill>
                <a:srgbClr val="FF0000"/>
              </a:solidFill>
            </a:endParaRPr>
          </a:p>
          <a:p>
            <a:pPr algn="ctr"/>
            <a:endParaRPr lang="cs-CZ" sz="3200" dirty="0"/>
          </a:p>
        </p:txBody>
      </p:sp>
      <p:sp>
        <p:nvSpPr>
          <p:cNvPr id="6" name="Nadpis 1"/>
          <p:cNvSpPr>
            <a:spLocks noGrp="1"/>
          </p:cNvSpPr>
          <p:nvPr/>
        </p:nvSpPr>
        <p:spPr>
          <a:xfrm>
            <a:off x="685799" y="3633389"/>
            <a:ext cx="7772400" cy="18044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/>
              <a:t>VY_52_INOVACE_31_Podzim </a:t>
            </a:r>
            <a:br>
              <a:rPr lang="cs-CZ" sz="3600" dirty="0" smtClean="0"/>
            </a:br>
            <a:r>
              <a:rPr lang="cs-CZ" sz="3600" dirty="0" smtClean="0"/>
              <a:t>na zahradě</a:t>
            </a:r>
            <a:endParaRPr lang="cs-CZ" sz="3600" dirty="0"/>
          </a:p>
        </p:txBody>
      </p:sp>
      <p:sp>
        <p:nvSpPr>
          <p:cNvPr id="7" name="TextovéPole 5"/>
          <p:cNvSpPr txBox="1"/>
          <p:nvPr/>
        </p:nvSpPr>
        <p:spPr>
          <a:xfrm>
            <a:off x="2483768" y="5612151"/>
            <a:ext cx="341474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/>
              <a:t>Hana Kolářová</a:t>
            </a:r>
          </a:p>
          <a:p>
            <a:pPr algn="ctr"/>
            <a:r>
              <a:rPr lang="cs-CZ" sz="3200" dirty="0" smtClean="0"/>
              <a:t>Vytvořeno: 2011</a:t>
            </a:r>
          </a:p>
        </p:txBody>
      </p:sp>
    </p:spTree>
    <p:extLst>
      <p:ext uri="{BB962C8B-B14F-4D97-AF65-F5344CB8AC3E}">
        <p14:creationId xmlns:p14="http://schemas.microsoft.com/office/powerpoint/2010/main" val="2590838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Materiál slouží k procvičení vědomostí </a:t>
            </a:r>
            <a:r>
              <a:rPr lang="cs-CZ" smtClean="0"/>
              <a:t>dětí </a:t>
            </a:r>
            <a:br>
              <a:rPr lang="cs-CZ" smtClean="0"/>
            </a:br>
            <a:r>
              <a:rPr lang="cs-CZ" smtClean="0"/>
              <a:t>o </a:t>
            </a:r>
            <a:r>
              <a:rPr lang="cs-CZ" dirty="0" smtClean="0"/>
              <a:t>podzimním období ve vztahu k ovoci a </a:t>
            </a:r>
            <a:r>
              <a:rPr lang="cs-CZ" dirty="0"/>
              <a:t>zelenině </a:t>
            </a:r>
            <a:r>
              <a:rPr lang="cs-CZ" dirty="0" smtClean="0"/>
              <a:t>pěstované na zahradě.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7488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908720"/>
            <a:ext cx="39052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Podzim na zahradě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8" name="Picture 4" descr="C:\Users\Han\AppData\Local\Microsoft\Windows\Temporary Internet Files\Content.IE5\IFP3BL4K\MP9003879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525144"/>
            <a:ext cx="1664104" cy="23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\AppData\Local\Microsoft\Windows\Temporary Internet Files\Content.IE5\REFSWSE0\MC9003915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185294"/>
            <a:ext cx="1795882" cy="1604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n\AppData\Local\Microsoft\Windows\Temporary Internet Files\Content.IE5\URA3LCMI\MP90028931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932040" y="4596069"/>
            <a:ext cx="1504184" cy="2261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an\AppData\Local\Microsoft\Windows\Temporary Internet Files\Content.IE5\C8BGJV55\MP90042295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86952"/>
            <a:ext cx="1928737" cy="2801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zak\AppData\Local\Microsoft\Windows\Temporary Internet Files\Content.IE5\NM60XN3G\MP900144270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5522" y="476672"/>
            <a:ext cx="235915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12735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637247"/>
            <a:ext cx="823013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/>
                </a:solidFill>
              </a:rPr>
              <a:t>Které druhy zeleniny sklízíme na zahradě</a:t>
            </a:r>
          </a:p>
          <a:p>
            <a:r>
              <a:rPr lang="cs-CZ" sz="3600" b="1" dirty="0">
                <a:solidFill>
                  <a:schemeClr val="accent1"/>
                </a:solidFill>
              </a:rPr>
              <a:t>n</a:t>
            </a:r>
            <a:r>
              <a:rPr lang="cs-CZ" sz="3600" b="1" dirty="0" smtClean="0">
                <a:solidFill>
                  <a:schemeClr val="accent1"/>
                </a:solidFill>
              </a:rPr>
              <a:t>a podzim?</a:t>
            </a:r>
            <a:endParaRPr lang="cs-CZ" sz="3600" b="1" dirty="0">
              <a:solidFill>
                <a:schemeClr val="accent1"/>
              </a:solidFill>
            </a:endParaRPr>
          </a:p>
        </p:txBody>
      </p:sp>
      <p:pic>
        <p:nvPicPr>
          <p:cNvPr id="2050" name="Picture 2" descr="C:\Users\Han\AppData\Local\Microsoft\Windows\Temporary Internet Files\Content.IE5\URA3LCMI\MC90044178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700808"/>
            <a:ext cx="1731640" cy="173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an\AppData\Local\Microsoft\Windows\Temporary Internet Files\Content.IE5\IFP3BL4K\MP90014427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6781" y="1374100"/>
            <a:ext cx="1683632" cy="2610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an\AppData\Local\Microsoft\Windows\Temporary Internet Files\Content.IE5\URA3LCMI\MC90044178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1296" y="1822265"/>
            <a:ext cx="2019672" cy="2019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an\AppData\Local\Microsoft\Windows\Temporary Internet Files\Content.IE5\YDC8403D\MC9003313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8652" y="3540805"/>
            <a:ext cx="1809184" cy="1193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an\AppData\Local\Microsoft\Windows\Temporary Internet Files\Content.IE5\YDC8403D\MP90040251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0546" y="4509120"/>
            <a:ext cx="2182552" cy="2182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an\AppData\Local\Microsoft\Windows\Temporary Internet Files\Content.IE5\URA3LCMI\MC90033124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76702"/>
            <a:ext cx="1815220" cy="1419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Han\AppData\Local\Microsoft\Windows\Temporary Internet Files\Content.IE5\YDC8403D\MP90038787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808016"/>
            <a:ext cx="2434475" cy="1736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86361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836712"/>
            <a:ext cx="766908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333300"/>
                </a:solidFill>
              </a:rPr>
              <a:t>Které druhy ovoce sklízíme na podzim</a:t>
            </a:r>
          </a:p>
          <a:p>
            <a:r>
              <a:rPr lang="cs-CZ" sz="3600" b="1" dirty="0">
                <a:solidFill>
                  <a:srgbClr val="333300"/>
                </a:solidFill>
              </a:rPr>
              <a:t>n</a:t>
            </a:r>
            <a:r>
              <a:rPr lang="cs-CZ" sz="3600" b="1" dirty="0" smtClean="0">
                <a:solidFill>
                  <a:srgbClr val="333300"/>
                </a:solidFill>
              </a:rPr>
              <a:t>a zahradě?</a:t>
            </a:r>
            <a:endParaRPr lang="cs-CZ" sz="3600" b="1" dirty="0">
              <a:solidFill>
                <a:srgbClr val="333300"/>
              </a:solidFill>
            </a:endParaRPr>
          </a:p>
        </p:txBody>
      </p:sp>
      <p:pic>
        <p:nvPicPr>
          <p:cNvPr id="3075" name="Picture 3" descr="C:\Users\Han\AppData\Local\Microsoft\Windows\Temporary Internet Files\Content.IE5\LEP091XK\MP9004006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700808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Han\AppData\Local\Microsoft\Windows\Temporary Internet Files\Content.IE5\WQO1WQI6\MP9003828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509120"/>
            <a:ext cx="3056384" cy="2183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Han\AppData\Local\Microsoft\Windows\Temporary Internet Files\Content.IE5\LEP091XK\MC9003312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8263" y="2636912"/>
            <a:ext cx="1815220" cy="1658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Han\AppData\Local\Microsoft\Windows\Temporary Internet Files\Content.IE5\C8BGJV55\MP900227649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982" y="2273408"/>
            <a:ext cx="2620888" cy="1716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78845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620688"/>
            <a:ext cx="77139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Které části těla mají rostliny nad zemí?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988840"/>
            <a:ext cx="1669047" cy="33239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b="1" dirty="0">
                <a:solidFill>
                  <a:srgbClr val="C00000"/>
                </a:solidFill>
              </a:rPr>
              <a:t>k</a:t>
            </a:r>
            <a:r>
              <a:rPr lang="cs-CZ" sz="3200" b="1" dirty="0" smtClean="0">
                <a:solidFill>
                  <a:srgbClr val="C00000"/>
                </a:solidFill>
              </a:rPr>
              <a:t>ořen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>
                <a:solidFill>
                  <a:srgbClr val="C00000"/>
                </a:solidFill>
              </a:rPr>
              <a:t>s</a:t>
            </a:r>
            <a:r>
              <a:rPr lang="cs-CZ" sz="3200" b="1" dirty="0" smtClean="0">
                <a:solidFill>
                  <a:srgbClr val="C00000"/>
                </a:solidFill>
              </a:rPr>
              <a:t>tonek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>
                <a:solidFill>
                  <a:srgbClr val="C00000"/>
                </a:solidFill>
              </a:rPr>
              <a:t>c</a:t>
            </a:r>
            <a:r>
              <a:rPr lang="cs-CZ" sz="3200" b="1" dirty="0" smtClean="0">
                <a:solidFill>
                  <a:srgbClr val="C00000"/>
                </a:solidFill>
              </a:rPr>
              <a:t>ibule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>
                <a:solidFill>
                  <a:srgbClr val="C00000"/>
                </a:solidFill>
              </a:rPr>
              <a:t>k</a:t>
            </a:r>
            <a:r>
              <a:rPr lang="cs-CZ" sz="3200" b="1" dirty="0" smtClean="0">
                <a:solidFill>
                  <a:srgbClr val="C00000"/>
                </a:solidFill>
              </a:rPr>
              <a:t>vět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>
                <a:solidFill>
                  <a:srgbClr val="C00000"/>
                </a:solidFill>
              </a:rPr>
              <a:t>p</a:t>
            </a:r>
            <a:r>
              <a:rPr lang="cs-CZ" sz="3200" b="1" dirty="0" smtClean="0">
                <a:solidFill>
                  <a:srgbClr val="C00000"/>
                </a:solidFill>
              </a:rPr>
              <a:t>lod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>
                <a:solidFill>
                  <a:srgbClr val="C00000"/>
                </a:solidFill>
              </a:rPr>
              <a:t>l</a:t>
            </a:r>
            <a:r>
              <a:rPr lang="cs-CZ" sz="3200" b="1" dirty="0" smtClean="0">
                <a:solidFill>
                  <a:srgbClr val="C00000"/>
                </a:solidFill>
              </a:rPr>
              <a:t>ist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4100" name="Picture 4" descr="C:\Users\Han\AppData\Local\Microsoft\Windows\Temporary Internet Files\Content.IE5\LEP091XK\MC9002327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515727"/>
            <a:ext cx="1743976" cy="473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Han\AppData\Local\Microsoft\Windows\Temporary Internet Files\Content.IE5\YDC8403D\MC9002153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13176"/>
            <a:ext cx="1805491" cy="1481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Han\AppData\Local\Microsoft\Windows\Temporary Internet Files\Content.IE5\YDC8403D\MC9003312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5144" y="2604380"/>
            <a:ext cx="1813711" cy="164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Han\AppData\Local\Microsoft\Windows\Temporary Internet Files\Content.IE5\WQO1WQI6\MC90033125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7047" y="4710912"/>
            <a:ext cx="2122754" cy="1783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Han\AppData\Local\Microsoft\Windows\Temporary Internet Files\Content.IE5\YDC8403D\MC9001987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4723" y="1483826"/>
            <a:ext cx="1828800" cy="1865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90812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64704"/>
            <a:ext cx="6447599" cy="32316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Proč je zelenina  zdravá?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U kterých druhů zeleniny jíme listy?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U kterých druhů zeleniny jíme květ?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U kterých druhů zeleniny jíme kořen?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U kterých druhů zeleniny jíme cibuli?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U kterých druhů zeleniny jíme plody?</a:t>
            </a:r>
          </a:p>
          <a:p>
            <a:pPr marL="571500" indent="-571500">
              <a:buFont typeface="Arial" pitchFamily="34" charset="0"/>
              <a:buChar char="•"/>
            </a:pP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6150" name="Picture 6" descr="C:\Users\Han\AppData\Local\Microsoft\Windows\Temporary Internet Files\Content.IE5\LEP091XK\MP9004005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077" y="4653136"/>
            <a:ext cx="1640776" cy="2051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Han\AppData\Local\Microsoft\Windows\Temporary Internet Files\Content.IE5\YDC8403D\MP9003137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593" y="4058288"/>
            <a:ext cx="2260848" cy="1484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Han\AppData\Local\Microsoft\Windows\Temporary Internet Files\Content.IE5\IFP3BL4K\MC9003586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6024" y="260648"/>
            <a:ext cx="1442009" cy="183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Han\AppData\Local\Microsoft\Windows\Temporary Internet Files\Content.IE5\YDC8403D\MP9003878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4527" y="5073782"/>
            <a:ext cx="2188840" cy="1561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Han\AppData\Local\Microsoft\Windows\Temporary Internet Files\Content.IE5\8QIE6CCP\MC900441782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2248" y="3573016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28051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980728"/>
            <a:ext cx="487345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9900"/>
                </a:solidFill>
              </a:rPr>
              <a:t>Proč je ovoce zdravé?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200" b="1" dirty="0" smtClean="0">
              <a:solidFill>
                <a:srgbClr val="0099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2181057"/>
            <a:ext cx="74318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3300"/>
                </a:solidFill>
              </a:rPr>
              <a:t>Urči, které plody patří ke kterému stromu, keři.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3573016"/>
            <a:ext cx="1805302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rgbClr val="006600"/>
                </a:solidFill>
              </a:rPr>
              <a:t>j</a:t>
            </a:r>
            <a:r>
              <a:rPr lang="cs-CZ" sz="2400" dirty="0" smtClean="0">
                <a:solidFill>
                  <a:srgbClr val="006600"/>
                </a:solidFill>
              </a:rPr>
              <a:t>abloň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rgbClr val="006600"/>
                </a:solidFill>
              </a:rPr>
              <a:t>h</a:t>
            </a:r>
            <a:r>
              <a:rPr lang="cs-CZ" sz="2400" dirty="0" smtClean="0">
                <a:solidFill>
                  <a:srgbClr val="006600"/>
                </a:solidFill>
              </a:rPr>
              <a:t>rušeň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rgbClr val="006600"/>
                </a:solidFill>
              </a:rPr>
              <a:t>t</a:t>
            </a:r>
            <a:r>
              <a:rPr lang="cs-CZ" sz="2400" dirty="0" smtClean="0">
                <a:solidFill>
                  <a:srgbClr val="006600"/>
                </a:solidFill>
              </a:rPr>
              <a:t>řešeň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rgbClr val="006600"/>
                </a:solidFill>
              </a:rPr>
              <a:t>š</a:t>
            </a:r>
            <a:r>
              <a:rPr lang="cs-CZ" sz="2400" dirty="0" smtClean="0">
                <a:solidFill>
                  <a:srgbClr val="006600"/>
                </a:solidFill>
              </a:rPr>
              <a:t>vestka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rgbClr val="006600"/>
                </a:solidFill>
              </a:rPr>
              <a:t>r</a:t>
            </a:r>
            <a:r>
              <a:rPr lang="cs-CZ" sz="2400" dirty="0" smtClean="0">
                <a:solidFill>
                  <a:srgbClr val="006600"/>
                </a:solidFill>
              </a:rPr>
              <a:t>ybíz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rgbClr val="006600"/>
                </a:solidFill>
              </a:rPr>
              <a:t>v</a:t>
            </a:r>
            <a:r>
              <a:rPr lang="cs-CZ" sz="2400" dirty="0" smtClean="0">
                <a:solidFill>
                  <a:srgbClr val="006600"/>
                </a:solidFill>
              </a:rPr>
              <a:t>inná réva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solidFill>
                <a:srgbClr val="0066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88024" y="3789040"/>
            <a:ext cx="257955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rgbClr val="FFC000"/>
                </a:solidFill>
              </a:rPr>
              <a:t>b</a:t>
            </a:r>
            <a:r>
              <a:rPr lang="cs-CZ" sz="2400" dirty="0" smtClean="0">
                <a:solidFill>
                  <a:srgbClr val="FFC000"/>
                </a:solidFill>
              </a:rPr>
              <a:t>obule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rgbClr val="FFC000"/>
                </a:solidFill>
              </a:rPr>
              <a:t>j</a:t>
            </a:r>
            <a:r>
              <a:rPr lang="cs-CZ" sz="2400" dirty="0" smtClean="0">
                <a:solidFill>
                  <a:srgbClr val="FFC000"/>
                </a:solidFill>
              </a:rPr>
              <a:t>ablko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rgbClr val="FFC000"/>
                </a:solidFill>
              </a:rPr>
              <a:t>t</a:t>
            </a:r>
            <a:r>
              <a:rPr lang="cs-CZ" sz="2400" dirty="0" smtClean="0">
                <a:solidFill>
                  <a:srgbClr val="FFC000"/>
                </a:solidFill>
              </a:rPr>
              <a:t>řešeň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rgbClr val="FFC000"/>
                </a:solidFill>
              </a:rPr>
              <a:t>h</a:t>
            </a:r>
            <a:r>
              <a:rPr lang="cs-CZ" sz="2400" dirty="0" smtClean="0">
                <a:solidFill>
                  <a:srgbClr val="FFC000"/>
                </a:solidFill>
              </a:rPr>
              <a:t>ruška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rgbClr val="FFC000"/>
                </a:solidFill>
              </a:rPr>
              <a:t>š</a:t>
            </a:r>
            <a:r>
              <a:rPr lang="cs-CZ" sz="2400" dirty="0" smtClean="0">
                <a:solidFill>
                  <a:srgbClr val="FFC000"/>
                </a:solidFill>
              </a:rPr>
              <a:t>vestka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rgbClr val="FFC000"/>
                </a:solidFill>
              </a:rPr>
              <a:t>h</a:t>
            </a:r>
            <a:r>
              <a:rPr lang="cs-CZ" sz="2400" dirty="0" smtClean="0">
                <a:solidFill>
                  <a:srgbClr val="FFC000"/>
                </a:solidFill>
              </a:rPr>
              <a:t>rozen (bobule)</a:t>
            </a:r>
            <a:endParaRPr lang="cs-CZ" sz="2400" dirty="0">
              <a:solidFill>
                <a:srgbClr val="FFC000"/>
              </a:solidFill>
            </a:endParaRPr>
          </a:p>
        </p:txBody>
      </p:sp>
      <p:pic>
        <p:nvPicPr>
          <p:cNvPr id="7171" name="Picture 3" descr="C:\Users\Han\AppData\Local\Microsoft\Windows\Temporary Internet Files\Content.IE5\URA3LCMI\MC9003312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76672"/>
            <a:ext cx="1812202" cy="1278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Han\AppData\Local\Microsoft\Windows\Temporary Internet Files\Content.IE5\C8BGJV55\MC9002961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685" y="2704277"/>
            <a:ext cx="985199" cy="1340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Han\AppData\Local\Microsoft\Windows\Temporary Internet Files\Content.IE5\REFSWSE0\MP9004304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4692" y="2847698"/>
            <a:ext cx="760636" cy="760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Han\AppData\Local\Microsoft\Windows\Temporary Internet Files\Content.IE5\WQO1WQI6\MC9002155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6995" y="4957991"/>
            <a:ext cx="1533054" cy="1152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Han\AppData\Local\Microsoft\Windows\Temporary Internet Files\Content.IE5\URA3LCMI\MC90023736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7039" y="5615876"/>
            <a:ext cx="1162616" cy="988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14832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836712"/>
            <a:ext cx="73759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Znáš pohádku  O veliké řepě?  Vyprávěj jí.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122" name="Picture 2" descr="C:\Users\Han\AppData\Local\Microsoft\Windows\Temporary Internet Files\Content.IE5\LEP091XK\MC9003313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8909" y="1901876"/>
            <a:ext cx="1809184" cy="1742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Han\AppData\Local\Microsoft\Windows\Temporary Internet Files\Content.IE5\C8BGJV55\MC9001571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8467" y="1628800"/>
            <a:ext cx="1345997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Han\AppData\Local\Microsoft\Windows\Temporary Internet Files\Content.IE5\8QIE6CCP\MC9001571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653136"/>
            <a:ext cx="1412875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Han\AppData\Local\Microsoft\Windows\Temporary Internet Files\Content.IE5\IFP3BL4K\MC90044069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687" y="2060848"/>
            <a:ext cx="10731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Han\AppData\Local\Microsoft\Windows\Temporary Internet Files\Content.IE5\LEP091XK\MC90044057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993043"/>
            <a:ext cx="1460318" cy="1460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Han\AppData\Local\Microsoft\Windows\Temporary Internet Files\Content.IE5\C8BGJV55\MP90044480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8467" y="3680583"/>
            <a:ext cx="1891258" cy="2481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Han\AppData\Local\Microsoft\Windows\Temporary Internet Files\Content.IE5\LEP091XK\MC90044473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8093" y="4440649"/>
            <a:ext cx="1337211" cy="173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90125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7005444" cy="104490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/>
              <a:t>Autor:  Hana Kolářová, Základní škola a mateřská škola Liběšice, </a:t>
            </a:r>
            <a:br>
              <a:rPr lang="cs-CZ"/>
            </a:br>
            <a:r>
              <a:rPr lang="cs-CZ"/>
              <a:t>okres Louny, příspěvková organizace</a:t>
            </a:r>
          </a:p>
          <a:p>
            <a:pPr>
              <a:spcBef>
                <a:spcPts val="600"/>
              </a:spcBef>
            </a:pPr>
            <a:r>
              <a:rPr lang="cs-CZ" b="1" smtClean="0">
                <a:solidFill>
                  <a:schemeClr val="accent6">
                    <a:lumMod val="50000"/>
                  </a:schemeClr>
                </a:solidFill>
              </a:rPr>
              <a:t>Zpracováno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v programu Microsoft Office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2010.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Použité obrázky pocházejí z webu Office.com nebo z vlastních zdrojů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chemeClr val="accent6">
                    <a:lumMod val="50000"/>
                  </a:schemeClr>
                </a:solidFill>
                <a:hlinkClick r:id="rId2"/>
              </a:rPr>
              <a:t>http://office.microsoft.com/cs-cz/images/results.aspx?qu=hru%C5%A1ka&amp;ex=1#ai:MP900422958</a:t>
            </a:r>
            <a:r>
              <a:rPr lang="cs-CZ" sz="1000" b="1" dirty="0" smtClean="0">
                <a:solidFill>
                  <a:schemeClr val="accent6">
                    <a:lumMod val="50000"/>
                  </a:schemeClr>
                </a:solidFill>
                <a:hlinkClick r:id="rId2"/>
              </a:rPr>
              <a:t>|</a:t>
            </a: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chemeClr val="accent6">
                    <a:lumMod val="50000"/>
                  </a:schemeClr>
                </a:solidFill>
                <a:hlinkClick r:id="rId3"/>
              </a:rPr>
              <a:t>http://office.microsoft.com/cs-cz/images/results.aspx?qu=d%C3%BDn%C4%9B&amp;ex=1#ai:MC900391562|mt:1</a:t>
            </a:r>
            <a:r>
              <a:rPr lang="cs-CZ" sz="1000" b="1" dirty="0" smtClean="0">
                <a:solidFill>
                  <a:schemeClr val="accent6">
                    <a:lumMod val="50000"/>
                  </a:schemeClr>
                </a:solidFill>
                <a:hlinkClick r:id="rId3"/>
              </a:rPr>
              <a:t>|</a:t>
            </a: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chemeClr val="accent6">
                    <a:lumMod val="50000"/>
                  </a:schemeClr>
                </a:solidFill>
                <a:hlinkClick r:id="rId4"/>
              </a:rPr>
              <a:t>http://office.microsoft.com/cs-cz/images/results.aspx?qu=zelenina&amp;ex=1#ai:MP900144270</a:t>
            </a:r>
            <a:r>
              <a:rPr lang="cs-CZ" sz="1000" b="1" dirty="0" smtClean="0">
                <a:solidFill>
                  <a:schemeClr val="accent6">
                    <a:lumMod val="50000"/>
                  </a:schemeClr>
                </a:solidFill>
                <a:hlinkClick r:id="rId4"/>
              </a:rPr>
              <a:t>|</a:t>
            </a: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chemeClr val="accent6">
                    <a:lumMod val="50000"/>
                  </a:schemeClr>
                </a:solidFill>
                <a:hlinkClick r:id="rId5"/>
              </a:rPr>
              <a:t>http://office.microsoft.com/cs-cz/images/results.aspx?qu=jablka&amp;ex=1#ai:MP900289312</a:t>
            </a:r>
            <a:r>
              <a:rPr lang="cs-CZ" sz="1000" b="1" dirty="0" smtClean="0">
                <a:solidFill>
                  <a:schemeClr val="accent6">
                    <a:lumMod val="50000"/>
                  </a:schemeClr>
                </a:solidFill>
                <a:hlinkClick r:id="rId5"/>
              </a:rPr>
              <a:t>|</a:t>
            </a: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chemeClr val="accent6">
                    <a:lumMod val="50000"/>
                  </a:schemeClr>
                </a:solidFill>
                <a:hlinkClick r:id="rId6"/>
              </a:rPr>
              <a:t>http://office.microsoft.com/cs-cz/images/results.aspx?qu=mrkev&amp;ex=1#ai:MP900387908</a:t>
            </a:r>
            <a:r>
              <a:rPr lang="cs-CZ" sz="1000" b="1" dirty="0" smtClean="0">
                <a:solidFill>
                  <a:schemeClr val="accent6">
                    <a:lumMod val="50000"/>
                  </a:schemeClr>
                </a:solidFill>
                <a:hlinkClick r:id="rId6"/>
              </a:rPr>
              <a:t>|</a:t>
            </a: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chemeClr val="accent6">
                    <a:lumMod val="50000"/>
                  </a:schemeClr>
                </a:solidFill>
                <a:hlinkClick r:id="rId7"/>
              </a:rPr>
              <a:t>http://office.microsoft.com/cs-cz/images/results.aspx?qu=paprika&amp;ex=1#ai:MC900441782</a:t>
            </a:r>
            <a:r>
              <a:rPr lang="cs-CZ" sz="1000" b="1" dirty="0" smtClean="0">
                <a:solidFill>
                  <a:schemeClr val="accent6">
                    <a:lumMod val="50000"/>
                  </a:schemeClr>
                </a:solidFill>
                <a:hlinkClick r:id="rId7"/>
              </a:rPr>
              <a:t>|</a:t>
            </a: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chemeClr val="accent6">
                    <a:lumMod val="50000"/>
                  </a:schemeClr>
                </a:solidFill>
                <a:hlinkClick r:id="rId4"/>
              </a:rPr>
              <a:t>http://office.microsoft.com/cs-cz/images/results.aspx?qu=zelenina&amp;ex=1#ai:MP900144270</a:t>
            </a:r>
            <a:r>
              <a:rPr lang="cs-CZ" sz="1000" b="1" dirty="0" smtClean="0">
                <a:solidFill>
                  <a:schemeClr val="accent6">
                    <a:lumMod val="50000"/>
                  </a:schemeClr>
                </a:solidFill>
                <a:hlinkClick r:id="rId4"/>
              </a:rPr>
              <a:t>|</a:t>
            </a: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chemeClr val="accent6">
                    <a:lumMod val="50000"/>
                  </a:schemeClr>
                </a:solidFill>
                <a:hlinkClick r:id="rId8"/>
              </a:rPr>
              <a:t>http://office.microsoft.com/cs-cz/images/results.aspx?qu=kv%C4%9Bt%C3%A1k&amp;ex=1#ai:MC900331249</a:t>
            </a:r>
            <a:r>
              <a:rPr lang="cs-CZ" sz="1000" b="1" dirty="0" smtClean="0">
                <a:solidFill>
                  <a:schemeClr val="accent6">
                    <a:lumMod val="50000"/>
                  </a:schemeClr>
                </a:solidFill>
                <a:hlinkClick r:id="rId8"/>
              </a:rPr>
              <a:t>|</a:t>
            </a: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chemeClr val="accent6">
                    <a:lumMod val="50000"/>
                  </a:schemeClr>
                </a:solidFill>
                <a:hlinkClick r:id="rId9"/>
              </a:rPr>
              <a:t>http://office.microsoft.com/cs-cz/images/results.aspx?qu=cibule&amp;ex=1#ai:MP900402510</a:t>
            </a:r>
            <a:r>
              <a:rPr lang="cs-CZ" sz="1000" b="1" dirty="0" smtClean="0">
                <a:solidFill>
                  <a:schemeClr val="accent6">
                    <a:lumMod val="50000"/>
                  </a:schemeClr>
                </a:solidFill>
                <a:hlinkClick r:id="rId9"/>
              </a:rPr>
              <a:t>|</a:t>
            </a: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chemeClr val="accent6">
                    <a:lumMod val="50000"/>
                  </a:schemeClr>
                </a:solidFill>
                <a:hlinkClick r:id="rId10"/>
              </a:rPr>
              <a:t>http://office.microsoft.com/cs-cz/images/results.aspx?qu=brokolice&amp;ex=1#ai:MP900387875</a:t>
            </a:r>
            <a:r>
              <a:rPr lang="cs-CZ" sz="1000" b="1" dirty="0" smtClean="0">
                <a:solidFill>
                  <a:schemeClr val="accent6">
                    <a:lumMod val="50000"/>
                  </a:schemeClr>
                </a:solidFill>
                <a:hlinkClick r:id="rId10"/>
              </a:rPr>
              <a:t>|</a:t>
            </a: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chemeClr val="accent6">
                    <a:lumMod val="50000"/>
                  </a:schemeClr>
                </a:solidFill>
                <a:hlinkClick r:id="rId11"/>
              </a:rPr>
              <a:t>http://office.microsoft.com/cs-cz/images/results.aspx?qu=kapusta&amp;ex=1#ai:MC900331386</a:t>
            </a:r>
            <a:r>
              <a:rPr lang="cs-CZ" sz="1000" b="1" dirty="0" smtClean="0">
                <a:solidFill>
                  <a:schemeClr val="accent6">
                    <a:lumMod val="50000"/>
                  </a:schemeClr>
                </a:solidFill>
                <a:hlinkClick r:id="rId11"/>
              </a:rPr>
              <a:t>|</a:t>
            </a: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chemeClr val="accent6">
                    <a:lumMod val="50000"/>
                  </a:schemeClr>
                </a:solidFill>
                <a:hlinkClick r:id="rId12"/>
              </a:rPr>
              <a:t>http://office.microsoft.com/cs-cz/images/results.aspx?qu=mrkev&amp;ex=1#ai:MC900441780</a:t>
            </a:r>
            <a:r>
              <a:rPr lang="cs-CZ" sz="1000" b="1" dirty="0" smtClean="0">
                <a:solidFill>
                  <a:schemeClr val="accent6">
                    <a:lumMod val="50000"/>
                  </a:schemeClr>
                </a:solidFill>
                <a:hlinkClick r:id="rId12"/>
              </a:rPr>
              <a:t>|</a:t>
            </a: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chemeClr val="accent6">
                    <a:lumMod val="50000"/>
                  </a:schemeClr>
                </a:solidFill>
                <a:hlinkClick r:id="rId13"/>
              </a:rPr>
              <a:t>http://office.microsoft.com/cs-cz/images/results.aspx?qu=ovoce&amp;ex=1#ai:MP900182664|mt:2</a:t>
            </a:r>
            <a:r>
              <a:rPr lang="cs-CZ" sz="1000" b="1" dirty="0" smtClean="0">
                <a:solidFill>
                  <a:schemeClr val="accent6">
                    <a:lumMod val="50000"/>
                  </a:schemeClr>
                </a:solidFill>
                <a:hlinkClick r:id="rId13"/>
              </a:rPr>
              <a:t>|</a:t>
            </a: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chemeClr val="accent6">
                    <a:lumMod val="50000"/>
                  </a:schemeClr>
                </a:solidFill>
                <a:hlinkClick r:id="rId14"/>
              </a:rPr>
              <a:t>http://office.microsoft.com/cs-cz/images/results.aspx?qu=jablko&amp;ex=1#ai:MP900400617|mt:2</a:t>
            </a:r>
            <a:r>
              <a:rPr lang="cs-CZ" sz="1000" b="1" dirty="0" smtClean="0">
                <a:solidFill>
                  <a:schemeClr val="accent6">
                    <a:lumMod val="50000"/>
                  </a:schemeClr>
                </a:solidFill>
                <a:hlinkClick r:id="rId14"/>
              </a:rPr>
              <a:t>|</a:t>
            </a: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chemeClr val="accent6">
                    <a:lumMod val="50000"/>
                  </a:schemeClr>
                </a:solidFill>
                <a:hlinkClick r:id="rId15"/>
              </a:rPr>
              <a:t>http://office.microsoft.com/cs-cz/images/results.aspx?qu=hru%C5%A1ky&amp;ex=1#ai:MP900382820</a:t>
            </a:r>
            <a:r>
              <a:rPr lang="cs-CZ" sz="1000" b="1" dirty="0" smtClean="0">
                <a:solidFill>
                  <a:schemeClr val="accent6">
                    <a:lumMod val="50000"/>
                  </a:schemeClr>
                </a:solidFill>
                <a:hlinkClick r:id="rId15"/>
              </a:rPr>
              <a:t>|</a:t>
            </a: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chemeClr val="accent6">
                    <a:lumMod val="50000"/>
                  </a:schemeClr>
                </a:solidFill>
                <a:hlinkClick r:id="rId16"/>
              </a:rPr>
              <a:t>http://office.microsoft.com/cs-cz/images/results.aspx?qu=%C5%A1vestky&amp;ex=1#ai:MC900331265|mt:1</a:t>
            </a:r>
            <a:r>
              <a:rPr lang="cs-CZ" sz="1000" b="1" dirty="0" smtClean="0">
                <a:solidFill>
                  <a:schemeClr val="accent6">
                    <a:lumMod val="50000"/>
                  </a:schemeClr>
                </a:solidFill>
                <a:hlinkClick r:id="rId16"/>
              </a:rPr>
              <a:t>|</a:t>
            </a: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chemeClr val="accent6">
                    <a:lumMod val="50000"/>
                  </a:schemeClr>
                </a:solidFill>
                <a:hlinkClick r:id="rId17"/>
              </a:rPr>
              <a:t>http://office.microsoft.com/cs-cz/images/results.aspx?qu=cibule&amp;ex=1#ai:MC900232776</a:t>
            </a:r>
            <a:r>
              <a:rPr lang="cs-CZ" sz="1000" b="1" dirty="0" smtClean="0">
                <a:solidFill>
                  <a:schemeClr val="accent6">
                    <a:lumMod val="50000"/>
                  </a:schemeClr>
                </a:solidFill>
                <a:hlinkClick r:id="rId17"/>
              </a:rPr>
              <a:t>|</a:t>
            </a: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chemeClr val="accent6">
                    <a:lumMod val="50000"/>
                  </a:schemeClr>
                </a:solidFill>
                <a:hlinkClick r:id="rId18"/>
              </a:rPr>
              <a:t>http://office.microsoft.com/cs-cz/images/results.aspx?qu=kv%C4%9Bt%C3%A1k&amp;ex=1#ai:MC900215367</a:t>
            </a:r>
            <a:r>
              <a:rPr lang="cs-CZ" sz="1000" b="1" dirty="0" smtClean="0">
                <a:solidFill>
                  <a:schemeClr val="accent6">
                    <a:lumMod val="50000"/>
                  </a:schemeClr>
                </a:solidFill>
                <a:hlinkClick r:id="rId18"/>
              </a:rPr>
              <a:t>|</a:t>
            </a: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chemeClr val="accent6">
                    <a:lumMod val="50000"/>
                  </a:schemeClr>
                </a:solidFill>
                <a:hlinkClick r:id="rId19"/>
              </a:rPr>
              <a:t>http://office.microsoft.com/cs-cz/images/results.aspx?qu=paprika&amp;ex=1#ai:MC900198784|mt:1</a:t>
            </a:r>
            <a:r>
              <a:rPr lang="cs-CZ" sz="1000" b="1" dirty="0" smtClean="0">
                <a:solidFill>
                  <a:schemeClr val="accent6">
                    <a:lumMod val="50000"/>
                  </a:schemeClr>
                </a:solidFill>
                <a:hlinkClick r:id="rId19"/>
              </a:rPr>
              <a:t>|</a:t>
            </a: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b="1" dirty="0">
                <a:solidFill>
                  <a:schemeClr val="accent6">
                    <a:lumMod val="50000"/>
                  </a:schemeClr>
                </a:solidFill>
                <a:hlinkClick r:id="rId20"/>
              </a:rPr>
              <a:t>http://office.microsoft.com/cs-cz/images/results.aspx?qu=mrkev&amp;ex=1#ai:MC900331253|mt:1</a:t>
            </a:r>
            <a:r>
              <a:rPr lang="cs-CZ" sz="1000" b="1" dirty="0" smtClean="0">
                <a:solidFill>
                  <a:schemeClr val="accent6">
                    <a:lumMod val="50000"/>
                  </a:schemeClr>
                </a:solidFill>
                <a:hlinkClick r:id="rId20"/>
              </a:rPr>
              <a:t>|</a:t>
            </a: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38275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836712"/>
            <a:ext cx="6199133" cy="58785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000" dirty="0" smtClean="0"/>
          </a:p>
          <a:p>
            <a:r>
              <a:rPr lang="cs-CZ" sz="1000" dirty="0">
                <a:hlinkClick r:id="rId2"/>
              </a:rPr>
              <a:t>http://office.microsoft.com/cs-cz/images/results.aspx?qu=sal%C3%A1t&amp;ex=1#ai:MC900331269|mt:1</a:t>
            </a:r>
            <a:r>
              <a:rPr lang="cs-CZ" dirty="0" smtClean="0">
                <a:hlinkClick r:id="rId2"/>
              </a:rPr>
              <a:t>|</a:t>
            </a:r>
            <a:endParaRPr lang="cs-CZ" dirty="0" smtClean="0"/>
          </a:p>
          <a:p>
            <a:r>
              <a:rPr lang="cs-CZ" sz="1000" dirty="0">
                <a:hlinkClick r:id="rId3"/>
              </a:rPr>
              <a:t>http://office.microsoft.com/cs-cz/images/results.aspx?qu=zelenina&amp;ex=1#ai:MP900313728|mt:1,2</a:t>
            </a:r>
            <a:r>
              <a:rPr lang="cs-CZ" sz="1000" dirty="0" smtClean="0">
                <a:hlinkClick r:id="rId3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4"/>
              </a:rPr>
              <a:t>http://office.microsoft.com/cs-cz/images/results.aspx?qu=papriky&amp;ex=1#ai:MC900441782</a:t>
            </a:r>
            <a:r>
              <a:rPr lang="cs-CZ" sz="1000" dirty="0" smtClean="0">
                <a:hlinkClick r:id="rId4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5"/>
              </a:rPr>
              <a:t>http://office.microsoft.com/cs-cz/images/results.aspx?qu=celer&amp;ex=1#ai:MP900387898</a:t>
            </a:r>
            <a:r>
              <a:rPr lang="cs-CZ" sz="1000" dirty="0" smtClean="0">
                <a:hlinkClick r:id="rId5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6"/>
              </a:rPr>
              <a:t>http://office.microsoft.com/cs-cz/images/results.aspx?qu=cibule&amp;ex=1#ai:MC900358675|mt:1</a:t>
            </a:r>
            <a:r>
              <a:rPr lang="cs-CZ" sz="1000" dirty="0" smtClean="0">
                <a:hlinkClick r:id="rId6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7"/>
              </a:rPr>
              <a:t>http://office.microsoft.com/cs-cz/images/results.aspx?qu=sal%C3%A1t&amp;ex=1#ai:MP900400567|mt:2</a:t>
            </a:r>
            <a:r>
              <a:rPr lang="cs-CZ" sz="1000" dirty="0" smtClean="0">
                <a:hlinkClick r:id="rId7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8"/>
              </a:rPr>
              <a:t>http://office.microsoft.com/cs-cz/images/results.aspx?qu=hru%C5%A1ka&amp;ex=1#ai:MC900296182|mt:1</a:t>
            </a:r>
            <a:r>
              <a:rPr lang="cs-CZ" sz="1000" dirty="0" smtClean="0">
                <a:hlinkClick r:id="rId8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9"/>
              </a:rPr>
              <a:t>http://office.microsoft.com/cs-cz/images/results.aspx?qu=ryb%C3%ADz&amp;ex=1#ai:MC900331288</a:t>
            </a:r>
            <a:r>
              <a:rPr lang="cs-CZ" sz="1000" dirty="0" smtClean="0">
                <a:hlinkClick r:id="rId9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0"/>
              </a:rPr>
              <a:t>http://office.microsoft.com/cs-cz/images/results.aspx?qu=%C5%A1vestky&amp;ex=1#ai:MC900215512|mt:1</a:t>
            </a:r>
            <a:r>
              <a:rPr lang="cs-CZ" sz="1000" dirty="0" smtClean="0">
                <a:hlinkClick r:id="rId10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1"/>
              </a:rPr>
              <a:t>http://office.microsoft.com/cs-cz/images/results.aspx?qu=jablka&amp;ex=1#ai:MP900430470|mt:2</a:t>
            </a:r>
            <a:r>
              <a:rPr lang="cs-CZ" sz="1000" dirty="0" smtClean="0">
                <a:hlinkClick r:id="rId11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2"/>
              </a:rPr>
              <a:t>http://</a:t>
            </a:r>
            <a:r>
              <a:rPr lang="cs-CZ" sz="1000" dirty="0" smtClean="0">
                <a:hlinkClick r:id="rId12"/>
              </a:rPr>
              <a:t>office.microsoft.com/cs-cz/images/results.aspx?qu=t%C5%99e%C5%A1n%C4%9B&amp;ex=1#ai:MC900237361|mt:1</a:t>
            </a:r>
          </a:p>
          <a:p>
            <a:r>
              <a:rPr lang="cs-CZ" sz="1000" dirty="0">
                <a:hlinkClick r:id="rId12"/>
              </a:rPr>
              <a:t>http://office.microsoft.com/cs-cz/images/results.aspx?qu=%C5%A1vihadlo&amp;ex=1#ai:MC900440693</a:t>
            </a:r>
            <a:r>
              <a:rPr lang="cs-CZ" sz="1000" dirty="0" smtClean="0">
                <a:hlinkClick r:id="rId12"/>
              </a:rPr>
              <a:t>|</a:t>
            </a:r>
          </a:p>
          <a:p>
            <a:r>
              <a:rPr lang="cs-CZ" sz="1000" dirty="0">
                <a:hlinkClick r:id="rId12"/>
              </a:rPr>
              <a:t>http://office.microsoft.com/cs-cz/images/results.aspx?qu=d%C4%9Bda&amp;ex=1#ai:MC900157195|mt:1</a:t>
            </a:r>
            <a:r>
              <a:rPr lang="cs-CZ" sz="1000" dirty="0" smtClean="0">
                <a:hlinkClick r:id="rId12"/>
              </a:rPr>
              <a:t>|</a:t>
            </a:r>
          </a:p>
          <a:p>
            <a:r>
              <a:rPr lang="cs-CZ" sz="1000" dirty="0">
                <a:hlinkClick r:id="rId12"/>
              </a:rPr>
              <a:t>http://office.microsoft.com/cs-cz/images/results.aspx?qu=babi%C4%8Dka&amp;ex=1#ai:MC900157197</a:t>
            </a:r>
            <a:r>
              <a:rPr lang="cs-CZ" sz="1000" dirty="0" smtClean="0">
                <a:hlinkClick r:id="rId12"/>
              </a:rPr>
              <a:t>|</a:t>
            </a:r>
          </a:p>
          <a:p>
            <a:r>
              <a:rPr lang="cs-CZ" sz="1000" dirty="0">
                <a:hlinkClick r:id="rId12"/>
              </a:rPr>
              <a:t>http://office.microsoft.com/cs-cz/images/results.aspx?qu=%C5%99epa&amp;ex=1#ai:MC900331365|mt:1</a:t>
            </a:r>
            <a:r>
              <a:rPr lang="cs-CZ" sz="1000" dirty="0" smtClean="0">
                <a:hlinkClick r:id="rId12"/>
              </a:rPr>
              <a:t>|</a:t>
            </a:r>
          </a:p>
          <a:p>
            <a:r>
              <a:rPr lang="cs-CZ" sz="1000" dirty="0">
                <a:hlinkClick r:id="rId12"/>
              </a:rPr>
              <a:t>http://office.microsoft.com/cs-cz/images/results.aspx?qu=chlapec&amp;ex=1#ai:MC900440576|mt:1</a:t>
            </a:r>
            <a:r>
              <a:rPr lang="cs-CZ" sz="1000" dirty="0" smtClean="0">
                <a:hlinkClick r:id="rId12"/>
              </a:rPr>
              <a:t>|</a:t>
            </a:r>
          </a:p>
          <a:p>
            <a:r>
              <a:rPr lang="cs-CZ" sz="1000" dirty="0">
                <a:hlinkClick r:id="rId12"/>
              </a:rPr>
              <a:t>http://office.microsoft.com/cs-cz/images/results.aspx?qu=my%C5%A1&amp;ex=1#ai:MC900444736|mt:1</a:t>
            </a:r>
            <a:r>
              <a:rPr lang="cs-CZ" sz="1000" dirty="0" smtClean="0">
                <a:hlinkClick r:id="rId12"/>
              </a:rPr>
              <a:t>|</a:t>
            </a:r>
          </a:p>
          <a:p>
            <a:r>
              <a:rPr lang="cs-CZ" sz="1000" dirty="0">
                <a:hlinkClick r:id="rId12"/>
              </a:rPr>
              <a:t>http://office.microsoft.com/cs-cz/images/results.aspx?qu=pes&amp;ex=1#ai:MP900444803|mt:2</a:t>
            </a:r>
            <a:r>
              <a:rPr lang="cs-CZ" sz="1000" dirty="0" smtClean="0">
                <a:hlinkClick r:id="rId12"/>
              </a:rPr>
              <a:t>|</a:t>
            </a:r>
          </a:p>
          <a:p>
            <a:endParaRPr lang="cs-CZ" sz="1000" dirty="0" smtClean="0">
              <a:hlinkClick r:id="rId12"/>
            </a:endParaRPr>
          </a:p>
          <a:p>
            <a:endParaRPr lang="cs-CZ" sz="1000" dirty="0" smtClean="0">
              <a:hlinkClick r:id="rId12"/>
            </a:endParaRPr>
          </a:p>
          <a:p>
            <a:endParaRPr lang="cs-CZ" sz="1000" dirty="0" smtClean="0">
              <a:hlinkClick r:id="rId12"/>
            </a:endParaRPr>
          </a:p>
          <a:p>
            <a:endParaRPr lang="cs-CZ" sz="1000" dirty="0" smtClean="0">
              <a:hlinkClick r:id="rId12"/>
            </a:endParaRPr>
          </a:p>
          <a:p>
            <a:endParaRPr lang="cs-CZ" sz="1000" dirty="0" smtClean="0">
              <a:hlinkClick r:id="rId12"/>
            </a:endParaRPr>
          </a:p>
          <a:p>
            <a:endParaRPr lang="cs-CZ" sz="1000" dirty="0" smtClean="0">
              <a:hlinkClick r:id="rId12"/>
            </a:endParaRPr>
          </a:p>
          <a:p>
            <a:r>
              <a:rPr lang="cs-CZ" sz="1000" dirty="0" smtClean="0">
                <a:hlinkClick r:id="rId12"/>
              </a:rPr>
              <a:t>|</a:t>
            </a:r>
            <a:endParaRPr lang="cs-CZ" sz="1000" dirty="0" smtClean="0"/>
          </a:p>
          <a:p>
            <a:r>
              <a:rPr lang="cs-CZ" sz="1000" dirty="0" smtClean="0"/>
              <a:t>Vytvořeno 2011, upraveno 2013</a:t>
            </a:r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04573"/>
      </p:ext>
    </p:extLst>
  </p:cSld>
  <p:clrMapOvr>
    <a:masterClrMapping/>
  </p:clrMapOvr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154</TotalTime>
  <Words>239</Words>
  <Application>Microsoft Office PowerPoint</Application>
  <PresentationFormat>Předvádění na obrazovce (4:3)</PresentationFormat>
  <Paragraphs>115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Human</vt:lpstr>
      <vt:lpstr>Prezentace aplikace PowerPoint</vt:lpstr>
      <vt:lpstr>Anotace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</dc:creator>
  <cp:lastModifiedBy>VLASTNIK</cp:lastModifiedBy>
  <cp:revision>20</cp:revision>
  <dcterms:created xsi:type="dcterms:W3CDTF">2011-04-30T20:22:06Z</dcterms:created>
  <dcterms:modified xsi:type="dcterms:W3CDTF">2013-03-27T17:25:55Z</dcterms:modified>
</cp:coreProperties>
</file>