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D29369B-C11A-4ADD-AA7E-8450855879F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07CA921-B1EA-44DF-94A3-BEC3A2E134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4.jpeg"/><Relationship Id="rId7" Type="http://schemas.openxmlformats.org/officeDocument/2006/relationships/image" Target="../media/image5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11" Type="http://schemas.openxmlformats.org/officeDocument/2006/relationships/image" Target="../media/image38.wmf"/><Relationship Id="rId5" Type="http://schemas.openxmlformats.org/officeDocument/2006/relationships/image" Target="../media/image32.jpeg"/><Relationship Id="rId10" Type="http://schemas.openxmlformats.org/officeDocument/2006/relationships/image" Target="../media/image37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wmf"/><Relationship Id="rId4" Type="http://schemas.openxmlformats.org/officeDocument/2006/relationships/image" Target="../media/image41.png"/><Relationship Id="rId9" Type="http://schemas.openxmlformats.org/officeDocument/2006/relationships/image" Target="../media/image4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A1kola&amp;ex=1#ai:MP900400378|mt:2|" TargetMode="External"/><Relationship Id="rId13" Type="http://schemas.openxmlformats.org/officeDocument/2006/relationships/hyperlink" Target="http://office.microsoft.com/cs-cz/images/results.aspx?qu=%C5%A1vihadlo&amp;ex=1#ai:MP900404936|" TargetMode="External"/><Relationship Id="rId18" Type="http://schemas.openxmlformats.org/officeDocument/2006/relationships/hyperlink" Target="http://office.microsoft.com/cs-cz/images/results.aspx?qu=pistole&amp;ex=1#ai:MC900013186|mt:1|" TargetMode="External"/><Relationship Id="rId3" Type="http://schemas.openxmlformats.org/officeDocument/2006/relationships/hyperlink" Target="http://office.microsoft.com/cs-cz/images/results.aspx?qu=%C5%A1kola&amp;ex=1#ai:MP900427810|" TargetMode="External"/><Relationship Id="rId7" Type="http://schemas.openxmlformats.org/officeDocument/2006/relationships/hyperlink" Target="http://office.microsoft.com/cs-cz/images/results.aspx?qu=telocvik&amp;ex=1#ai:MC900343389|" TargetMode="External"/><Relationship Id="rId12" Type="http://schemas.openxmlformats.org/officeDocument/2006/relationships/hyperlink" Target="http://office.microsoft.com/cs-cz/images/results.aspx?qu=%C5%A1kola&amp;ex=1#ai:MP900426562|" TargetMode="External"/><Relationship Id="rId17" Type="http://schemas.openxmlformats.org/officeDocument/2006/relationships/hyperlink" Target="http://office.microsoft.com/cs-cz/images/results.aspx?qu=pastelky&amp;ex=1#ai:MP900401194|" TargetMode="External"/><Relationship Id="rId2" Type="http://schemas.openxmlformats.org/officeDocument/2006/relationships/hyperlink" Target="http://office.microsoft.com/cs-cz/images/results.aspx?qu=matematika&amp;ex=1#ai:MP900341469|" TargetMode="External"/><Relationship Id="rId16" Type="http://schemas.openxmlformats.org/officeDocument/2006/relationships/hyperlink" Target="http://office.microsoft.com/cs-cz/images/results.aspx?qu=prav%C3%ADtka&amp;ex=2#ai:MP900438781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%C4%8D%C3%ADta%C4%8D&amp;ex=1#ai:MC900441335|" TargetMode="External"/><Relationship Id="rId11" Type="http://schemas.openxmlformats.org/officeDocument/2006/relationships/hyperlink" Target="http://office.microsoft.com/cs-cz/images/results.aspx?qu=knihy&amp;ex=1#ai:MP900409270|" TargetMode="External"/><Relationship Id="rId5" Type="http://schemas.openxmlformats.org/officeDocument/2006/relationships/hyperlink" Target="http://office.microsoft.com/cs-cz/images/results.aspx?qu=zp%C3%ADv%C3%A1n%C3%AD&amp;ex=1#ai:MC900438193|" TargetMode="External"/><Relationship Id="rId15" Type="http://schemas.openxmlformats.org/officeDocument/2006/relationships/hyperlink" Target="http://office.microsoft.com/cs-cz/images/results.aspx?qu=tal%C3%AD%C5%99&amp;ex=1#ai:MP900408857|" TargetMode="External"/><Relationship Id="rId10" Type="http://schemas.openxmlformats.org/officeDocument/2006/relationships/hyperlink" Target="http://office.microsoft.com/cs-cz/images/results.aspx?qu=podzim&amp;ex=1#ai:MP900289284|" TargetMode="External"/><Relationship Id="rId4" Type="http://schemas.openxmlformats.org/officeDocument/2006/relationships/hyperlink" Target="http://office.microsoft.com/cs-cz/images/results.aspx?qu=matematika&amp;ex=1#ai:MC900286276|" TargetMode="External"/><Relationship Id="rId9" Type="http://schemas.openxmlformats.org/officeDocument/2006/relationships/hyperlink" Target="http://office.microsoft.com/cs-cz/images/results.aspx?qu=slune%C4%8Dnice&amp;ex=1#ai:MP900426490|" TargetMode="External"/><Relationship Id="rId14" Type="http://schemas.openxmlformats.org/officeDocument/2006/relationships/hyperlink" Target="http://office.microsoft.com/cs-cz/images/results.aspx?qu=tabule&amp;ex=1#ai:MP900341469|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l%C3%A9ko&amp;ex=1#ai:MM900223783|" TargetMode="External"/><Relationship Id="rId3" Type="http://schemas.openxmlformats.org/officeDocument/2006/relationships/hyperlink" Target="http://office.microsoft.com/cs-cz/images/results.aspx?qu=ko%C4%8Dka&amp;ex=1#ai:MP900407013|mt:2|" TargetMode="External"/><Relationship Id="rId7" Type="http://schemas.openxmlformats.org/officeDocument/2006/relationships/hyperlink" Target="http://office.microsoft.com/cs-cz/images/results.aspx?qu=paleta&amp;ex=1#ai:MC900441754|" TargetMode="External"/><Relationship Id="rId2" Type="http://schemas.openxmlformats.org/officeDocument/2006/relationships/hyperlink" Target="http://office.microsoft.com/cs-cz/images/results.aspx?qu=ly%C5%BEe&amp;ex=1#ai:MC900200339|mt:1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sbor&amp;ex=1#ai:MC900343325|" TargetMode="External"/><Relationship Id="rId5" Type="http://schemas.openxmlformats.org/officeDocument/2006/relationships/hyperlink" Target="http://office.microsoft.com/cs-cz/images/results.aspx?qu=se%C5%A1it&amp;ex=1#ai:MC900415484|" TargetMode="External"/><Relationship Id="rId10" Type="http://schemas.openxmlformats.org/officeDocument/2006/relationships/hyperlink" Target="http://office.microsoft.com/cs-cz/images/results.aspx?qu=malov%C3%A1n%C3%AD&amp;ex=1#ai:MC900291082|" TargetMode="External"/><Relationship Id="rId4" Type="http://schemas.openxmlformats.org/officeDocument/2006/relationships/hyperlink" Target="http://office.microsoft.com/cs-cz/images/results.aspx?qu=z%C3%A1palky&amp;ex=1#ai:MC900290382|" TargetMode="External"/><Relationship Id="rId9" Type="http://schemas.openxmlformats.org/officeDocument/2006/relationships/hyperlink" Target="http://office.microsoft.com/cs-cz/images/results.aspx?qu=divadlo&amp;ex=1#ai:MP90042370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628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7314" y="2434452"/>
            <a:ext cx="532859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>
                <a:solidFill>
                  <a:srgbClr val="FF0000"/>
                </a:solidFill>
              </a:rPr>
              <a:t> Člověk a jeho svět </a:t>
            </a:r>
            <a:r>
              <a:rPr lang="cs-CZ" sz="2400" b="1" dirty="0" smtClean="0">
                <a:solidFill>
                  <a:srgbClr val="FF0000"/>
                </a:solidFill>
              </a:rPr>
              <a:t>– Prvouka</a:t>
            </a:r>
          </a:p>
          <a:p>
            <a:pPr algn="ctr"/>
            <a:r>
              <a:rPr lang="cs-CZ" sz="2400" dirty="0">
                <a:solidFill>
                  <a:srgbClr val="FF0000"/>
                </a:solidFill>
              </a:rPr>
              <a:t>1. a 2. ročník</a:t>
            </a:r>
          </a:p>
          <a:p>
            <a:pPr algn="ctr"/>
            <a:r>
              <a:rPr lang="cs-CZ" sz="2400" dirty="0">
                <a:solidFill>
                  <a:srgbClr val="FF0000"/>
                </a:solidFill>
              </a:rPr>
              <a:t>Téma: Š</a:t>
            </a:r>
            <a:r>
              <a:rPr lang="cs-CZ" sz="2400" dirty="0" smtClean="0">
                <a:solidFill>
                  <a:srgbClr val="FF0000"/>
                </a:solidFill>
              </a:rPr>
              <a:t>kola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3200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542287" y="3680947"/>
            <a:ext cx="7918647" cy="13938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VY_52_INOVACE_32_Škola</a:t>
            </a:r>
            <a:endParaRPr lang="cs-CZ" sz="36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915816" y="5065028"/>
            <a:ext cx="3486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Hana Kolářová</a:t>
            </a:r>
          </a:p>
          <a:p>
            <a:pPr algn="ctr"/>
            <a:r>
              <a:rPr lang="cs-CZ" sz="2400" b="1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30577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Prezentace je zaměřena na </a:t>
            </a:r>
            <a:r>
              <a:rPr lang="cs-CZ" smtClean="0"/>
              <a:t>získání informací </a:t>
            </a:r>
            <a:r>
              <a:rPr lang="cs-CZ" dirty="0" smtClean="0"/>
              <a:t>od žáků o jejich vztahu ke škole, o činnostech, které ve škole </a:t>
            </a:r>
            <a:r>
              <a:rPr lang="cs-CZ" smtClean="0"/>
              <a:t>dělají </a:t>
            </a:r>
            <a:br>
              <a:rPr lang="cs-CZ" smtClean="0"/>
            </a:br>
            <a:r>
              <a:rPr lang="cs-CZ" smtClean="0"/>
              <a:t>a </a:t>
            </a:r>
            <a:r>
              <a:rPr lang="cs-CZ" dirty="0" smtClean="0"/>
              <a:t>jak dobře znají budovu školy a její vybavení.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078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052736"/>
            <a:ext cx="6564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Škola - co děláme ve škole?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30" name="Picture 6" descr="C:\Users\Han\AppData\Local\Microsoft\Windows\Temporary Internet Files\Content.IE5\C8BGJV55\MP900439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41" y="4464812"/>
            <a:ext cx="1382086" cy="184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LEP091XK\MP900439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283" y="1870428"/>
            <a:ext cx="1688232" cy="132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\AppData\Local\Microsoft\Windows\Temporary Internet Files\Content.IE5\LEP091XK\MP9003414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392" y="2133183"/>
            <a:ext cx="2430242" cy="173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\AppData\Local\Microsoft\Windows\Temporary Internet Files\Content.IE5\C8BGJV55\MP900427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558" y="4537333"/>
            <a:ext cx="2281102" cy="169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\AppData\Local\Microsoft\Windows\Temporary Internet Files\Content.IE5\LEP091XK\MC9002910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64812"/>
            <a:ext cx="1516455" cy="140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79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052736"/>
            <a:ext cx="76578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Co děláte nejraději ve škole?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Han\AppData\Local\Microsoft\Windows\Temporary Internet Files\Content.IE5\URA3LCMI\MP9004395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97" y="1844824"/>
            <a:ext cx="3016424" cy="200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\AppData\Local\Microsoft\Windows\Temporary Internet Files\Content.IE5\8QIE6CCP\MC900343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44824"/>
            <a:ext cx="1552651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REFSWSE0\MC9002862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1817827" cy="121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\AppData\Local\Microsoft\Windows\Temporary Internet Files\Content.IE5\REFSWSE0\MP9004003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117" y="4252613"/>
            <a:ext cx="2382768" cy="15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n\AppData\Local\Microsoft\Windows\Temporary Internet Files\Content.IE5\IFP3BL4K\MC9004381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52613"/>
            <a:ext cx="1406525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\AppData\Local\Microsoft\Windows\Temporary Internet Files\Content.IE5\C8BGJV55\MC90044133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786" y="2095128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039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08720"/>
            <a:ext cx="8341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Vyber měsíce, kdy chodíš do školy.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Han\AppData\Local\Microsoft\Windows\Temporary Internet Files\Content.IE5\8QIE6CCP\MP900438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41781"/>
            <a:ext cx="1890868" cy="28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n\AppData\Local\Microsoft\Windows\Temporary Internet Files\Content.IE5\REFSWSE0\MP900426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32101"/>
            <a:ext cx="2843808" cy="189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\AppData\Local\Microsoft\Windows\Temporary Internet Files\Content.IE5\C8BGJV55\MP90028928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97152"/>
            <a:ext cx="2548880" cy="166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n\AppData\Local\Microsoft\Windows\Temporary Internet Files\Content.IE5\REFSWSE0\MP9004332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2590800" cy="172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n\AppData\Local\Microsoft\Windows\Temporary Internet Files\Content.IE5\LEP091XK\MP90043948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738" y="2708920"/>
            <a:ext cx="790578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2132856"/>
            <a:ext cx="1135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l</a:t>
            </a:r>
            <a:r>
              <a:rPr lang="cs-CZ" sz="2400" b="1" dirty="0" smtClean="0"/>
              <a:t>eden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6237312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ú</a:t>
            </a:r>
            <a:r>
              <a:rPr lang="cs-CZ" sz="2400" b="1" dirty="0" smtClean="0"/>
              <a:t>nor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844824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řezen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237312"/>
            <a:ext cx="1258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d</a:t>
            </a:r>
            <a:r>
              <a:rPr lang="cs-CZ" sz="2400" b="1" dirty="0" smtClean="0"/>
              <a:t>uben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38128" y="1988840"/>
            <a:ext cx="1361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věten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149080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erven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6032" y="2996952"/>
            <a:ext cx="1734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ervenec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529455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rpen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38128" y="5301208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áří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33992" y="4610745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ř</a:t>
            </a:r>
            <a:r>
              <a:rPr lang="cs-CZ" sz="2400" b="1" dirty="0" smtClean="0"/>
              <a:t>íjen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0408" y="5869676"/>
            <a:ext cx="156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l</a:t>
            </a:r>
            <a:r>
              <a:rPr lang="cs-CZ" sz="2400" b="1" dirty="0" smtClean="0"/>
              <a:t>istopad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37718" y="4379912"/>
            <a:ext cx="1657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rosinec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76413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92696"/>
            <a:ext cx="85180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Které místnosti najdeme ve škole?</a:t>
            </a:r>
            <a:endParaRPr lang="cs-CZ" sz="32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9" name="Picture 3" descr="C:\Users\Han\AppData\Local\Microsoft\Windows\Temporary Internet Files\Content.IE5\URA3LCMI\MP900430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568" y="2780928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n\AppData\Local\Microsoft\Windows\Temporary Internet Files\Content.IE5\WQO1WQI6\MP9004092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49" y="3744416"/>
            <a:ext cx="1226880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an\AppData\Local\Microsoft\Windows\Temporary Internet Files\Content.IE5\8QIE6CCP\MP900439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2409" y="5168183"/>
            <a:ext cx="1976264" cy="1242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616" y="5589240"/>
            <a:ext cx="869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řída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7249" y="1556792"/>
            <a:ext cx="4475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Vyber správné možnosti.</a:t>
            </a:r>
            <a:endParaRPr lang="cs-CZ" sz="2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4941168"/>
            <a:ext cx="22172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š</a:t>
            </a:r>
            <a:r>
              <a:rPr lang="cs-CZ" sz="2000" b="1" dirty="0" smtClean="0">
                <a:solidFill>
                  <a:srgbClr val="002060"/>
                </a:solidFill>
              </a:rPr>
              <a:t>kolní družina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3559324"/>
            <a:ext cx="1507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k</a:t>
            </a:r>
            <a:r>
              <a:rPr lang="cs-CZ" sz="2000" b="1" dirty="0" smtClean="0">
                <a:solidFill>
                  <a:srgbClr val="002060"/>
                </a:solidFill>
              </a:rPr>
              <a:t>nihovna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7249" y="2388950"/>
            <a:ext cx="17267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r</a:t>
            </a:r>
            <a:r>
              <a:rPr lang="cs-CZ" sz="2000" b="1" dirty="0" smtClean="0">
                <a:solidFill>
                  <a:srgbClr val="002060"/>
                </a:solidFill>
              </a:rPr>
              <a:t>estaurace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50541" y="2589005"/>
            <a:ext cx="9797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š</a:t>
            </a:r>
            <a:r>
              <a:rPr lang="cs-CZ" sz="2000" b="1" dirty="0" smtClean="0">
                <a:solidFill>
                  <a:srgbClr val="002060"/>
                </a:solidFill>
              </a:rPr>
              <a:t>atna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2589005"/>
            <a:ext cx="1229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o</a:t>
            </a:r>
            <a:r>
              <a:rPr lang="cs-CZ" sz="2000" b="1" dirty="0" smtClean="0">
                <a:solidFill>
                  <a:srgbClr val="002060"/>
                </a:solidFill>
              </a:rPr>
              <a:t>bchod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39611" y="4509120"/>
            <a:ext cx="1167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j</a:t>
            </a:r>
            <a:r>
              <a:rPr lang="cs-CZ" sz="2000" b="1" dirty="0" smtClean="0">
                <a:solidFill>
                  <a:srgbClr val="002060"/>
                </a:solidFill>
              </a:rPr>
              <a:t>ídelna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1787624"/>
            <a:ext cx="1479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ř</a:t>
            </a:r>
            <a:r>
              <a:rPr lang="cs-CZ" sz="2000" b="1" dirty="0" smtClean="0">
                <a:solidFill>
                  <a:srgbClr val="002060"/>
                </a:solidFill>
              </a:rPr>
              <a:t>editelna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3744416"/>
            <a:ext cx="9877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g</a:t>
            </a:r>
            <a:r>
              <a:rPr lang="cs-CZ" sz="2000" b="1" dirty="0" smtClean="0">
                <a:solidFill>
                  <a:srgbClr val="002060"/>
                </a:solidFill>
              </a:rPr>
              <a:t>aráž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5989350"/>
            <a:ext cx="15183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borovna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4109" name="Picture 13" descr="C:\Users\Han\AppData\Local\Microsoft\Windows\Temporary Internet Files\Content.IE5\C8BGJV55\MP9004265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832" y="4720589"/>
            <a:ext cx="1689817" cy="168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100793" y="3212976"/>
            <a:ext cx="12218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k</a:t>
            </a:r>
            <a:r>
              <a:rPr lang="cs-CZ" sz="2000" b="1" dirty="0" smtClean="0">
                <a:solidFill>
                  <a:srgbClr val="002060"/>
                </a:solidFill>
              </a:rPr>
              <a:t>uchyň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015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836712"/>
            <a:ext cx="6813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Škrtněte, co do řady nepatří.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16832"/>
            <a:ext cx="635462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B050"/>
                </a:solidFill>
              </a:rPr>
              <a:t>Švihadlo, žíněnka, stůl, míč, žebřiny.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>
              <a:solidFill>
                <a:srgbClr val="00B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B050"/>
                </a:solidFill>
              </a:rPr>
              <a:t>Talíř, lžíce, stavebnice, polévka, kompot.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>
              <a:solidFill>
                <a:srgbClr val="00B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B050"/>
                </a:solidFill>
              </a:rPr>
              <a:t>Lavice, židle, hrnec, tabule, učebnice.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>
              <a:solidFill>
                <a:srgbClr val="00B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B050"/>
                </a:solidFill>
              </a:rPr>
              <a:t>Botník, křída, věšák, bunda, bačkory.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5122" name="Picture 2" descr="C:\Users\Han\AppData\Local\Microsoft\Windows\Temporary Internet Files\Content.IE5\C8BGJV55\MP9004304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340" y="652977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n\AppData\Local\Microsoft\Windows\Temporary Internet Files\Content.IE5\IFP3BL4K\MP9004088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71702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n\AppData\Local\Microsoft\Windows\Temporary Internet Files\Content.IE5\YDC8403D\MP9004049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817" y="4796303"/>
            <a:ext cx="1378498" cy="98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644" y="5426799"/>
            <a:ext cx="1129967" cy="92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n\AppData\Local\Microsoft\Windows\Temporary Internet Files\Content.IE5\8QIE6CCP\MP900408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91681"/>
            <a:ext cx="1908892" cy="190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n\AppData\Local\Microsoft\Windows\Temporary Internet Files\Content.IE5\IFP3BL4K\MP9003414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16" y="3774200"/>
            <a:ext cx="1955613" cy="139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an\AppData\Local\Microsoft\Windows\Temporary Internet Files\Content.IE5\LEP091XK\MC9002521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821" y="2209223"/>
            <a:ext cx="879889" cy="1260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707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836712"/>
            <a:ext cx="8366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Škrtni, které věci do školy nepatří.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060848"/>
            <a:ext cx="1800493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ešit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luk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ravítko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u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čebnice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istole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odelína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užka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zápalky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g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uma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ž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výkačka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l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yže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kočka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kámen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pastelky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6147" name="Picture 3" descr="C:\Users\Han\AppData\Local\Microsoft\Windows\Temporary Internet Files\Content.IE5\YDC8403D\MC900415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42803"/>
            <a:ext cx="1438137" cy="105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an\AppData\Local\Microsoft\Windows\Temporary Internet Files\Content.IE5\URA3LCMI\MC9004448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182" y="3439820"/>
            <a:ext cx="1228661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n\AppData\Local\Microsoft\Windows\Temporary Internet Files\Content.IE5\WQO1WQI6\MP9004387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061" y="1497830"/>
            <a:ext cx="2370976" cy="163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an\AppData\Local\Microsoft\Windows\Temporary Internet Files\Content.IE5\WQO1WQI6\MP9004011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81019"/>
            <a:ext cx="1590680" cy="127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an\AppData\Local\Microsoft\Windows\Temporary Internet Files\Content.IE5\URA3LCMI\MC9000131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603" y="3428676"/>
            <a:ext cx="1176558" cy="77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Han\AppData\Local\Microsoft\Windows\Temporary Internet Files\Content.IE5\WQO1WQI6\MP9004070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623" y="2864250"/>
            <a:ext cx="1235818" cy="185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Han\AppData\Local\Microsoft\Windows\Temporary Internet Files\Content.IE5\REFSWSE0\MC9002003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615" y="5517232"/>
            <a:ext cx="1783994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Han\AppData\Local\Microsoft\Windows\Temporary Internet Files\Content.IE5\IFP3BL4K\MP90040228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223" y="3439820"/>
            <a:ext cx="1079553" cy="134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Han\AppData\Local\Microsoft\Windows\Temporary Internet Files\Content.IE5\WQO1WQI6\MP90040701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030892"/>
            <a:ext cx="1637928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Han\AppData\Local\Microsoft\Windows\Temporary Internet Files\Content.IE5\URA3LCMI\MC9002903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10347"/>
            <a:ext cx="1355240" cy="142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40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908720"/>
            <a:ext cx="5795176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Vyprávěj, co děláš ve škole.</a:t>
            </a:r>
          </a:p>
          <a:p>
            <a:endParaRPr lang="cs-CZ" dirty="0"/>
          </a:p>
        </p:txBody>
      </p:sp>
      <p:pic>
        <p:nvPicPr>
          <p:cNvPr id="1026" name="Picture 2" descr="C:\Users\Han\AppData\Local\Microsoft\Windows\Temporary Internet Files\Content.IE5\YDC8403D\MP900422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URA3LCMI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02686"/>
            <a:ext cx="1362782" cy="190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URA3LCMI\MC9004417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5090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\AppData\Local\Microsoft\Windows\Temporary Internet Files\Content.IE5\IFP3BL4K\MC9003433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726" y="1844824"/>
            <a:ext cx="1479034" cy="146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\AppData\Local\Microsoft\Windows\Temporary Internet Files\Content.IE5\REFSWSE0\MP9004394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516" y="2236134"/>
            <a:ext cx="1142960" cy="161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URA3LCMI\MP9004237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810" y="4483091"/>
            <a:ext cx="1197516" cy="179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\AppData\Local\Microsoft\Windows\Temporary Internet Files\Content.IE5\URA3LCMI\MP90020203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94381"/>
            <a:ext cx="1315211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\AppData\Local\Microsoft\Windows\Temporary Internet Files\Content.IE5\URA3LCMI\MM90022378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75470"/>
            <a:ext cx="2044797" cy="1472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763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908720"/>
            <a:ext cx="8175508" cy="88947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Autor:  Hana Kolářová, Základní škola a mateřská škola Liběšice, </a:t>
            </a:r>
            <a:br>
              <a:rPr lang="cs-CZ" dirty="0"/>
            </a:br>
            <a:r>
              <a:rPr lang="cs-CZ" dirty="0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solidFill>
                  <a:srgbClr val="00B050"/>
                </a:solidFill>
              </a:rPr>
              <a:t>Zpracováno </a:t>
            </a:r>
            <a:r>
              <a:rPr lang="cs-CZ" dirty="0">
                <a:solidFill>
                  <a:srgbClr val="00B050"/>
                </a:solidFill>
              </a:rPr>
              <a:t>v programu Microsoft Office </a:t>
            </a:r>
            <a:r>
              <a:rPr lang="cs-CZ" dirty="0" smtClean="0">
                <a:solidFill>
                  <a:srgbClr val="00B050"/>
                </a:solidFill>
              </a:rPr>
              <a:t>2010.</a:t>
            </a:r>
            <a:endParaRPr lang="cs-CZ" dirty="0">
              <a:solidFill>
                <a:srgbClr val="00B050"/>
              </a:solidFill>
            </a:endParaRPr>
          </a:p>
          <a:p>
            <a:pPr>
              <a:spcBef>
                <a:spcPts val="600"/>
              </a:spcBef>
            </a:pPr>
            <a:r>
              <a:rPr lang="cs-CZ" dirty="0">
                <a:solidFill>
                  <a:srgbClr val="00B050"/>
                </a:solidFill>
              </a:rPr>
              <a:t>Použité obrázky pocházejí z webu Office.com nebo z vlastních </a:t>
            </a:r>
            <a:r>
              <a:rPr lang="cs-CZ" dirty="0" smtClean="0">
                <a:solidFill>
                  <a:srgbClr val="00B050"/>
                </a:solidFill>
              </a:rPr>
              <a:t>zdrojů</a:t>
            </a:r>
          </a:p>
          <a:p>
            <a:pPr>
              <a:spcBef>
                <a:spcPts val="600"/>
              </a:spcBef>
            </a:pPr>
            <a:r>
              <a:rPr lang="cs-CZ" sz="1000" dirty="0">
                <a:hlinkClick r:id="rId2"/>
              </a:rPr>
              <a:t>http://office.microsoft.com/cs-cz/images/results.aspx?qu=matematika&amp;ex=1#ai:MP900341469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://office.microsoft.com/cs-cz/images/results.aspx?qu=%C5%A1kola&amp;ex=1#ai:MP900427810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4"/>
              </a:rPr>
              <a:t>http://office.microsoft.com/cs-cz/images/results.aspx?qu=matematika&amp;ex=1#ai:MC900286276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5"/>
              </a:rPr>
              <a:t>http://office.microsoft.com/cs-cz/images/results.aspx?qu=zp%C3%ADv%C3%A1n%C3%AD&amp;ex=1#ai:MC900438193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6"/>
              </a:rPr>
              <a:t>http://office.microsoft.com/cs-cz/images/results.aspx?qu=po%C4%8D%C3%ADta%C4%8D&amp;ex=1#ai:MC900441335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7"/>
              </a:rPr>
              <a:t>http://office.microsoft.com/cs-cz/images/results.aspx?qu=telocvik&amp;ex=1#ai:MC900343389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8"/>
              </a:rPr>
              <a:t>http://office.microsoft.com/cs-cz/images/results.aspx?qu=%C5%A1kola&amp;ex=1#ai:MP900400378|mt:2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9"/>
              </a:rPr>
              <a:t>http://office.microsoft.com/cs-cz/images/results.aspx?qu=slune%C4%8Dnice&amp;ex=1#ai:MP900426490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0"/>
              </a:rPr>
              <a:t>http://office.microsoft.com/cs-cz/images/results.aspx?qu=podzim&amp;ex=1#ai:MP900289284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1"/>
              </a:rPr>
              <a:t>http://office.microsoft.com/cs-cz/images/results.aspx?qu=knihy&amp;ex=1#ai:MP900409270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2"/>
              </a:rPr>
              <a:t>http://office.microsoft.com/cs-cz/images/results.aspx?qu=%C5%A1kola&amp;ex=1#ai:MP900426562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3"/>
              </a:rPr>
              <a:t>http://office.microsoft.com/cs-cz/images/results.aspx?qu=%C5%A1vihadlo&amp;ex=1#ai:MP900404936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4"/>
              </a:rPr>
              <a:t>http://office.microsoft.com/cs-cz/images/results.aspx?qu=tabule&amp;ex=1#ai:MP900341469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5"/>
              </a:rPr>
              <a:t>http://office.microsoft.com/cs-cz/images/results.aspx?qu=tal%C3%AD%C5%99&amp;ex=1#ai:MP900408857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6"/>
              </a:rPr>
              <a:t>http://office.microsoft.com/cs-cz/images/results.aspx?qu=prav%C3%ADtka&amp;ex=2#ai:MP900438781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7"/>
              </a:rPr>
              <a:t>http://office.microsoft.com/cs-cz/images/results.aspx?qu=pastelky&amp;ex=1#ai:MP900401194</a:t>
            </a:r>
            <a:r>
              <a:rPr lang="cs-CZ" sz="1000" dirty="0" smtClean="0">
                <a:hlinkClick r:id="rId1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8"/>
              </a:rPr>
              <a:t>http://office.microsoft.com/cs-cz/images/results.aspx?qu=pistole&amp;ex=1#ai:MC900013186|mt:1</a:t>
            </a:r>
            <a:r>
              <a:rPr lang="cs-CZ" sz="1000" dirty="0" smtClean="0">
                <a:hlinkClick r:id="rId18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/>
              <a:t>http://office.microsoft.com/cs-cz/images/results.aspx?qu=%C5%BEv%C3%BDka%C4%8Dky&amp;ex=1#ai:MP900402284|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48257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124744"/>
            <a:ext cx="743665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hlinkClick r:id="rId2"/>
              </a:rPr>
              <a:t>http://office.microsoft.com/cs-cz/images/results.aspx?qu=ly%C5%BEe&amp;ex=1#ai:MC900200339|mt:1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http://office.microsoft.com/cs-cz/images/results.aspx?qu=ko%C4%8Dka&amp;ex=1#ai:MP900407013|mt:2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http://office.microsoft.com/cs-cz/images/results.aspx?qu=z%C3%A1palky&amp;ex=1#ai:MC900290382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http://office.microsoft.com/cs-cz/images/results.aspx?qu=se%C5%A1it&amp;ex=1#ai:MC900415484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http://office.microsoft.com/cs-cz/images/results.aspx?qu=sbor&amp;ex=1#ai:MC900343325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http://office.microsoft.com/cs-cz/images/results.aspx?qu=paleta&amp;ex=1#ai:MC900441754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http://office.microsoft.com/cs-cz/images/results.aspx?qu=ml%C3%A9ko&amp;ex=1#ai:MM900223783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http://office.microsoft.com/cs-cz/images/results.aspx?qu=divadlo&amp;ex=1#ai:MP900423708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http://office.microsoft.com/cs-cz/images/results.aspx?qu=malov%C3%A1n%C3%AD&amp;ex=1#ai:MC900291082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547044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246</TotalTime>
  <Words>228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27</cp:revision>
  <dcterms:created xsi:type="dcterms:W3CDTF">2011-04-30T20:22:09Z</dcterms:created>
  <dcterms:modified xsi:type="dcterms:W3CDTF">2013-03-27T17:26:17Z</dcterms:modified>
</cp:coreProperties>
</file>