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800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792FF7-B593-4EB0-B3A6-220A1877AD08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6A46F9-43FF-4642-8D48-90041B4148B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792FF7-B593-4EB0-B3A6-220A1877AD08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6A46F9-43FF-4642-8D48-90041B4148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792FF7-B593-4EB0-B3A6-220A1877AD08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6A46F9-43FF-4642-8D48-90041B4148B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792FF7-B593-4EB0-B3A6-220A1877AD08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6A46F9-43FF-4642-8D48-90041B4148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792FF7-B593-4EB0-B3A6-220A1877AD08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6A46F9-43FF-4642-8D48-90041B4148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792FF7-B593-4EB0-B3A6-220A1877AD08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6A46F9-43FF-4642-8D48-90041B4148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792FF7-B593-4EB0-B3A6-220A1877AD08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6A46F9-43FF-4642-8D48-90041B4148BD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792FF7-B593-4EB0-B3A6-220A1877AD08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6A46F9-43FF-4642-8D48-90041B4148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792FF7-B593-4EB0-B3A6-220A1877AD08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6A46F9-43FF-4642-8D48-90041B4148B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792FF7-B593-4EB0-B3A6-220A1877AD08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6A46F9-43FF-4642-8D48-90041B4148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792FF7-B593-4EB0-B3A6-220A1877AD08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6A46F9-43FF-4642-8D48-90041B4148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7792FF7-B593-4EB0-B3A6-220A1877AD08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56A46F9-43FF-4642-8D48-90041B4148BD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21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zaj%C3%ADc&amp;ex=1#ai:MC900332362|" TargetMode="External"/><Relationship Id="rId13" Type="http://schemas.openxmlformats.org/officeDocument/2006/relationships/hyperlink" Target="http://office.microsoft.com/cs-cz/images/results.aspx?qu=krysa&amp;ex=1#ai:MP900262274|" TargetMode="External"/><Relationship Id="rId18" Type="http://schemas.openxmlformats.org/officeDocument/2006/relationships/hyperlink" Target="http://office.microsoft.com/cs-cz/images/results.aspx?qu=vla%C5%A1tovka&amp;ex=1#ai:MC900329536|" TargetMode="External"/><Relationship Id="rId3" Type="http://schemas.openxmlformats.org/officeDocument/2006/relationships/hyperlink" Target="http://office.microsoft.com/cs-cz/images/results.aspx?qu=vla%C5%A1tovka&amp;ex=1#ai:MC900084048|" TargetMode="External"/><Relationship Id="rId7" Type="http://schemas.openxmlformats.org/officeDocument/2006/relationships/hyperlink" Target="http://office.microsoft.com/cs-cz/images/results.aspx?qu=ji%C5%99i%C4%8Dka&amp;ex=1#ai:MC900083980|" TargetMode="External"/><Relationship Id="rId12" Type="http://schemas.openxmlformats.org/officeDocument/2006/relationships/hyperlink" Target="http://office.microsoft.com/cs-cz/images/results.aspx?qu=kachna&amp;ex=1#ai:MP900404966|" TargetMode="External"/><Relationship Id="rId17" Type="http://schemas.openxmlformats.org/officeDocument/2006/relationships/hyperlink" Target="http://office.microsoft.com/cs-cz/images/results.aspx?qu=vla%C5%A1tovka&amp;ex=1#ai:MC900351014|" TargetMode="External"/><Relationship Id="rId2" Type="http://schemas.openxmlformats.org/officeDocument/2006/relationships/hyperlink" Target="http://office.microsoft.com/cs-cz/images/results.aspx?qu=%C4%8D%C3%A1p&amp;ex=1#ai:MP900180518|" TargetMode="External"/><Relationship Id="rId16" Type="http://schemas.openxmlformats.org/officeDocument/2006/relationships/hyperlink" Target="http://office.microsoft.com/cs-cz/images/results.aspx?qu=%C4%8D%C3%A1p&amp;ex=1#ai:MC900344173|mt:1|" TargetMode="External"/><Relationship Id="rId20" Type="http://schemas.openxmlformats.org/officeDocument/2006/relationships/hyperlink" Target="http://office.microsoft.com/cs-cz/images/results.aspx?qu=kuka%C4%8Dka&amp;ex=1#ai:MC900290342|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my%C5%A1&amp;ex=1#ai:MC900444736|" TargetMode="External"/><Relationship Id="rId11" Type="http://schemas.openxmlformats.org/officeDocument/2006/relationships/hyperlink" Target="http://office.microsoft.com/cs-cz/images/results.aspx?qu=vla%C5%A1tovka&amp;ex=1#ai:MC900052616|" TargetMode="External"/><Relationship Id="rId5" Type="http://schemas.openxmlformats.org/officeDocument/2006/relationships/hyperlink" Target="http://office.microsoft.com/cs-cz/images/results.aspx?qu=husa&amp;ex=1#ai:MC900329591|" TargetMode="External"/><Relationship Id="rId15" Type="http://schemas.openxmlformats.org/officeDocument/2006/relationships/hyperlink" Target="http://office.microsoft.com/cs-cz/images/results.aspx?qu=ku%C5%99e&amp;ex=1#ai:MC900350976|mt:1|" TargetMode="External"/><Relationship Id="rId10" Type="http://schemas.openxmlformats.org/officeDocument/2006/relationships/hyperlink" Target="http://office.microsoft.com/cs-cz/images/results.aspx?qu=li%C5%A1ka&amp;ex=1#ai:MC900441392|" TargetMode="External"/><Relationship Id="rId19" Type="http://schemas.openxmlformats.org/officeDocument/2006/relationships/hyperlink" Target="http://office.microsoft.com/cs-cz/images/results.aspx?qu=%C4%8D%C3%A1p&amp;ex=1#ai:MM900296987|" TargetMode="External"/><Relationship Id="rId4" Type="http://schemas.openxmlformats.org/officeDocument/2006/relationships/hyperlink" Target="http://office.microsoft.com/cs-cz/images/results.aspx?qu=zaj%C3%ADc&amp;ex=1#ai:MP900406667|" TargetMode="External"/><Relationship Id="rId9" Type="http://schemas.openxmlformats.org/officeDocument/2006/relationships/hyperlink" Target="http://office.microsoft.com/cs-cz/images/results.aspx?qu=%C4%8D%C3%A1p&amp;ex=1#ai:MC900084042|" TargetMode="External"/><Relationship Id="rId14" Type="http://schemas.openxmlformats.org/officeDocument/2006/relationships/hyperlink" Target="http://office.microsoft.com/cs-cz/images/results.aspx?qu=hn%C3%ADzdo&amp;ex=1#ai:MP900422692|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3" y="719187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-47295" y="2324487"/>
            <a:ext cx="923858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>
                <a:solidFill>
                  <a:srgbClr val="FF0000"/>
                </a:solidFill>
              </a:rPr>
              <a:t> Člověk a jeho svět </a:t>
            </a:r>
            <a:r>
              <a:rPr lang="cs-CZ" sz="3200" b="1" dirty="0" smtClean="0">
                <a:solidFill>
                  <a:srgbClr val="FF0000"/>
                </a:solidFill>
              </a:rPr>
              <a:t>– Prvouka</a:t>
            </a:r>
          </a:p>
          <a:p>
            <a:pPr algn="ctr"/>
            <a:r>
              <a:rPr lang="cs-CZ" sz="3200" dirty="0">
                <a:solidFill>
                  <a:srgbClr val="FF0000"/>
                </a:solidFill>
              </a:rPr>
              <a:t>1. a 2. ročník</a:t>
            </a:r>
          </a:p>
          <a:p>
            <a:pPr algn="ctr"/>
            <a:r>
              <a:rPr lang="cs-CZ" sz="3200" dirty="0">
                <a:solidFill>
                  <a:srgbClr val="FF0000"/>
                </a:solidFill>
              </a:rPr>
              <a:t>Téma: </a:t>
            </a:r>
            <a:r>
              <a:rPr lang="cs-CZ" sz="3200" dirty="0" smtClean="0">
                <a:solidFill>
                  <a:srgbClr val="FF0000"/>
                </a:solidFill>
              </a:rPr>
              <a:t>Podzim</a:t>
            </a:r>
            <a:endParaRPr lang="cs-CZ" sz="3200" dirty="0">
              <a:solidFill>
                <a:srgbClr val="FF0000"/>
              </a:solidFill>
            </a:endParaRPr>
          </a:p>
          <a:p>
            <a:pPr algn="ctr"/>
            <a:endParaRPr lang="cs-CZ" sz="3200" b="1" dirty="0" smtClean="0">
              <a:solidFill>
                <a:srgbClr val="FF0000"/>
              </a:solidFill>
            </a:endParaRPr>
          </a:p>
          <a:p>
            <a:pPr algn="ctr"/>
            <a:endParaRPr lang="cs-CZ" sz="3200" b="1" dirty="0">
              <a:solidFill>
                <a:srgbClr val="FF0000"/>
              </a:solidFill>
            </a:endParaRPr>
          </a:p>
          <a:p>
            <a:pPr algn="ctr"/>
            <a:endParaRPr lang="cs-CZ" sz="3200" dirty="0"/>
          </a:p>
        </p:txBody>
      </p:sp>
      <p:sp>
        <p:nvSpPr>
          <p:cNvPr id="6" name="Nadpis 1"/>
          <p:cNvSpPr>
            <a:spLocks noGrp="1"/>
          </p:cNvSpPr>
          <p:nvPr/>
        </p:nvSpPr>
        <p:spPr>
          <a:xfrm>
            <a:off x="827584" y="371703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dirty="0" smtClean="0"/>
              <a:t>VY_52_INOVACE_34_Podzim – savci </a:t>
            </a:r>
            <a:br>
              <a:rPr lang="cs-CZ" sz="3600" dirty="0" smtClean="0"/>
            </a:br>
            <a:r>
              <a:rPr lang="cs-CZ" sz="3600" dirty="0" smtClean="0"/>
              <a:t>a ptáci</a:t>
            </a:r>
            <a:endParaRPr lang="cs-CZ" sz="3600" dirty="0"/>
          </a:p>
        </p:txBody>
      </p:sp>
      <p:sp>
        <p:nvSpPr>
          <p:cNvPr id="7" name="TextovéPole 5"/>
          <p:cNvSpPr txBox="1"/>
          <p:nvPr/>
        </p:nvSpPr>
        <p:spPr>
          <a:xfrm>
            <a:off x="2304550" y="5371475"/>
            <a:ext cx="51845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dirty="0" smtClean="0"/>
              <a:t>Hana Kolářová</a:t>
            </a:r>
          </a:p>
          <a:p>
            <a:pPr algn="ctr"/>
            <a:r>
              <a:rPr lang="cs-CZ" sz="3200" dirty="0" smtClean="0"/>
              <a:t>Vytvořeno: 2011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771800" y="4725144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924200" y="4877544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5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Materiál seznamuje žáky s nadřazenými pojmy: savci a ptáci. Prezentace je zaměřena na rozlišování živočichů </a:t>
            </a:r>
            <a:br>
              <a:rPr lang="cs-CZ" dirty="0" smtClean="0"/>
            </a:br>
            <a:r>
              <a:rPr lang="cs-CZ" dirty="0" smtClean="0"/>
              <a:t>do </a:t>
            </a:r>
            <a:r>
              <a:rPr lang="cs-CZ" smtClean="0"/>
              <a:t>těchto dvou tříd (skupin).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59109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476672"/>
            <a:ext cx="53046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Podzim – savci a ptáci</a:t>
            </a:r>
            <a:endParaRPr lang="cs-CZ" sz="3200" b="1" dirty="0">
              <a:solidFill>
                <a:schemeClr val="tx2">
                  <a:lumMod val="60000"/>
                  <a:lumOff val="4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6" name="Picture 2" descr="C:\Users\Han\AppData\Local\Microsoft\Windows\Temporary Internet Files\Content.IE5\WQO1WQI6\MC90008404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769059"/>
            <a:ext cx="2064515" cy="274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an\AppData\Local\Microsoft\Windows\Temporary Internet Files\Content.IE5\URA3LCMI\MP90018051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901" y="1451992"/>
            <a:ext cx="1610043" cy="25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an\AppData\Local\Microsoft\Windows\Temporary Internet Files\Content.IE5\C8BGJV55\MP90040666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000872"/>
            <a:ext cx="1665266" cy="249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an\AppData\Local\Microsoft\Windows\Temporary Internet Files\Content.IE5\URA3LCMI\MC90044473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1899" y="3509076"/>
            <a:ext cx="838374" cy="1085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an\AppData\Local\Microsoft\Windows\Temporary Internet Files\Content.IE5\LEP091XK\MC90032959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600598"/>
            <a:ext cx="1024550" cy="179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Han\AppData\Local\Microsoft\Windows\Temporary Internet Files\Content.IE5\URA3LCMI\MC90008398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591" y="1268760"/>
            <a:ext cx="957278" cy="126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6434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03648" y="620688"/>
            <a:ext cx="65309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Které savce a ptáky znáte? </a:t>
            </a:r>
            <a:endParaRPr lang="cs-CZ" sz="3200" b="1" dirty="0">
              <a:solidFill>
                <a:schemeClr val="tx2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050" name="Picture 2" descr="C:\Users\Han\AppData\Local\Microsoft\Windows\Temporary Internet Files\Content.IE5\C8BGJV55\MC9004413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8082" y="3140968"/>
            <a:ext cx="1220206" cy="119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an\AppData\Local\Microsoft\Windows\Temporary Internet Files\Content.IE5\URA3LCMI\MC9003323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712" y="1676975"/>
            <a:ext cx="1829714" cy="1277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Han\AppData\Local\Microsoft\Windows\Temporary Internet Files\Content.IE5\C8BGJV55\MP90026227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952" y="4483745"/>
            <a:ext cx="2049233" cy="133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Han\AppData\Local\Microsoft\Windows\Temporary Internet Files\Content.IE5\WQO1WQI6\MP90040496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340768"/>
            <a:ext cx="1979711" cy="1319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Han\AppData\Local\Microsoft\Windows\Temporary Internet Files\Content.IE5\LEP091XK\MC90008404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422021"/>
            <a:ext cx="936021" cy="1437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Han\AppData\Local\Microsoft\Windows\Temporary Internet Files\Content.IE5\URA3LCMI\MC90005261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750" y="4869160"/>
            <a:ext cx="1765706" cy="161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635896" y="1676975"/>
            <a:ext cx="15060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vlaštovka</a:t>
            </a:r>
            <a:endParaRPr lang="cs-CZ" sz="24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308304" y="4149080"/>
            <a:ext cx="8162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liška</a:t>
            </a:r>
            <a:endParaRPr lang="cs-CZ" sz="24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892586" y="6257729"/>
            <a:ext cx="11945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kachna</a:t>
            </a:r>
            <a:endParaRPr lang="cs-CZ" sz="24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211960" y="4725144"/>
            <a:ext cx="8290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zajíc</a:t>
            </a:r>
            <a:endParaRPr lang="cs-CZ" sz="24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292080" y="6165304"/>
            <a:ext cx="6815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čáp</a:t>
            </a:r>
            <a:endParaRPr lang="cs-CZ" sz="24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372200" y="3140968"/>
            <a:ext cx="1184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potkan</a:t>
            </a:r>
            <a:endParaRPr lang="cs-CZ" sz="24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89609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15616" y="476671"/>
            <a:ext cx="75582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Vyber, jaký je rozdíl mezi savci a ptáky.</a:t>
            </a:r>
            <a:endParaRPr lang="cs-CZ" sz="32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143834" y="4729499"/>
            <a:ext cx="15784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SAVCI:</a:t>
            </a:r>
            <a:endParaRPr lang="cs-CZ" sz="3200" b="1" dirty="0"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205934" y="2412248"/>
            <a:ext cx="14542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PTÁCI:</a:t>
            </a:r>
            <a:endParaRPr lang="cs-CZ" sz="2800" b="1" dirty="0"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24128" y="1844824"/>
            <a:ext cx="650306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Mají tělo pokryté peřím.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Rodí živá mláďata.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Mají tělo většinou pokryté srstí.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Přední končetiny jsou přeměněny v křídla.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Jejich mláďata se líhnou z vajec.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Mají zobák.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Mláďata sají mateřské mléko.</a:t>
            </a:r>
            <a:endParaRPr lang="cs-CZ" sz="24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Han\AppData\Local\Microsoft\Windows\Temporary Internet Files\Content.IE5\LEP091XK\MP90042269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0081"/>
            <a:ext cx="1312878" cy="1750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Han\AppData\Local\Microsoft\Windows\Temporary Internet Files\Content.IE5\REFSWSE0\MC90032949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01" y="1271362"/>
            <a:ext cx="968840" cy="114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355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547664" y="620688"/>
            <a:ext cx="53254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Zvířata a jejich mláďata</a:t>
            </a:r>
            <a:endParaRPr lang="cs-CZ" sz="36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15616" y="1916832"/>
            <a:ext cx="2696379" cy="23391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usa divoká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</a:t>
            </a:r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áp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ajíc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laštovka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60032" y="1916832"/>
            <a:ext cx="329769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3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laštovička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sz="3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ajíček (zajíče)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house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čápě</a:t>
            </a:r>
            <a:endParaRPr lang="cs-CZ" sz="28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C:\Users\Han\AppData\Local\Microsoft\Windows\Temporary Internet Files\Content.IE5\YDC8403D\MC9003441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331" y="4305032"/>
            <a:ext cx="1634947" cy="1454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Han\AppData\Local\Microsoft\Windows\Temporary Internet Files\Content.IE5\C8BGJV55\MC90035101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650788"/>
            <a:ext cx="1629624" cy="178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34921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75656" y="548680"/>
            <a:ext cx="34425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Stěhovaví ptáci</a:t>
            </a:r>
            <a:endParaRPr lang="cs-CZ" sz="36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59632" y="1988840"/>
            <a:ext cx="618502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Proč se někteří ptáci na podzim stěhují?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b="1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Kam se stěhují?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b="1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Které stěhovavé ptáky znáš?</a:t>
            </a:r>
            <a:endParaRPr lang="cs-CZ" sz="2400" b="1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3" name="Picture 3" descr="C:\Users\Han\AppData\Local\Microsoft\Windows\Temporary Internet Files\Content.IE5\WQO1WQI6\MC9003295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740" y="548680"/>
            <a:ext cx="1115841" cy="1105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Han\AppData\Local\Microsoft\Windows\Temporary Internet Files\Content.IE5\LEP091XK\MM900296987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101" y="4204763"/>
            <a:ext cx="1807071" cy="1551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Han\AppData\Local\Microsoft\Windows\Temporary Internet Files\Content.IE5\8QIE6CCP\MC90029034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5051" y="4951528"/>
            <a:ext cx="1398760" cy="1359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Han\AppData\Local\Microsoft\Windows\Temporary Internet Files\Content.IE5\REFSWSE0\MC9003295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190" y="4859241"/>
            <a:ext cx="1024550" cy="179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Han\AppData\Local\Microsoft\Windows\Temporary Internet Files\Content.IE5\IFP3BL4K\MC90008398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6454" y="2708920"/>
            <a:ext cx="1252617" cy="1653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5063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87624" y="3583"/>
            <a:ext cx="6690934" cy="94333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dirty="0"/>
              <a:t>Autor:  Hana Kolářová, Základní škola a mateřská škola Liběšice, </a:t>
            </a:r>
            <a:br>
              <a:rPr lang="cs-CZ" dirty="0"/>
            </a:br>
            <a:r>
              <a:rPr lang="cs-CZ" dirty="0"/>
              <a:t>okres Louny, příspěvková organizace</a:t>
            </a:r>
          </a:p>
          <a:p>
            <a:pPr>
              <a:spcBef>
                <a:spcPts val="600"/>
              </a:spcBef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Zpracováno </a:t>
            </a: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v programu Microsoft Office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2010.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Použité obrázky pocházejí z webu Office.com nebo z vlastních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zdrojů.</a:t>
            </a:r>
          </a:p>
          <a:p>
            <a:pPr>
              <a:spcBef>
                <a:spcPts val="600"/>
              </a:spcBef>
            </a:pPr>
            <a:r>
              <a:rPr lang="cs-CZ" sz="1000" dirty="0">
                <a:solidFill>
                  <a:schemeClr val="tx2">
                    <a:lumMod val="75000"/>
                  </a:schemeClr>
                </a:solidFill>
                <a:hlinkClick r:id="rId2"/>
              </a:rPr>
              <a:t>http://office.microsoft.com/cs-cz/images/results.aspx?qu=%C4%8D%C3%A1p&amp;ex=1#ai:MP900180518</a:t>
            </a:r>
            <a:r>
              <a:rPr lang="cs-CZ" sz="1000" dirty="0" smtClean="0">
                <a:solidFill>
                  <a:schemeClr val="tx2">
                    <a:lumMod val="75000"/>
                  </a:schemeClr>
                </a:solidFill>
                <a:hlinkClick r:id="rId2"/>
              </a:rPr>
              <a:t>|</a:t>
            </a: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cs-CZ" sz="1000" dirty="0">
                <a:solidFill>
                  <a:schemeClr val="tx2">
                    <a:lumMod val="75000"/>
                  </a:schemeClr>
                </a:solidFill>
                <a:hlinkClick r:id="rId3"/>
              </a:rPr>
              <a:t>http://office.microsoft.com/cs-cz/images/results.aspx?qu=vla%C5%A1tovka&amp;ex=1#ai:MC900084048</a:t>
            </a:r>
            <a:r>
              <a:rPr lang="cs-CZ" sz="1000" dirty="0" smtClean="0">
                <a:solidFill>
                  <a:schemeClr val="tx2">
                    <a:lumMod val="75000"/>
                  </a:schemeClr>
                </a:solidFill>
                <a:hlinkClick r:id="rId3"/>
              </a:rPr>
              <a:t>|</a:t>
            </a: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cs-CZ" sz="1000" dirty="0">
                <a:solidFill>
                  <a:schemeClr val="tx2">
                    <a:lumMod val="75000"/>
                  </a:schemeClr>
                </a:solidFill>
                <a:hlinkClick r:id="rId4"/>
              </a:rPr>
              <a:t>http://office.microsoft.com/cs-cz/images/results.aspx?qu=zaj%C3%ADc&amp;ex=1#ai:MP900406667</a:t>
            </a:r>
            <a:r>
              <a:rPr lang="cs-CZ" sz="1000" dirty="0" smtClean="0">
                <a:solidFill>
                  <a:schemeClr val="tx2">
                    <a:lumMod val="75000"/>
                  </a:schemeClr>
                </a:solidFill>
                <a:hlinkClick r:id="rId4"/>
              </a:rPr>
              <a:t>|</a:t>
            </a: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cs-CZ" sz="1000" dirty="0">
                <a:solidFill>
                  <a:schemeClr val="tx2">
                    <a:lumMod val="75000"/>
                  </a:schemeClr>
                </a:solidFill>
                <a:hlinkClick r:id="rId5"/>
              </a:rPr>
              <a:t>http://office.microsoft.com/cs-cz/images/results.aspx?qu=husa&amp;ex=1#ai:MC900329591</a:t>
            </a:r>
            <a:r>
              <a:rPr lang="cs-CZ" sz="1000" dirty="0" smtClean="0">
                <a:solidFill>
                  <a:schemeClr val="tx2">
                    <a:lumMod val="75000"/>
                  </a:schemeClr>
                </a:solidFill>
                <a:hlinkClick r:id="rId5"/>
              </a:rPr>
              <a:t>|</a:t>
            </a: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cs-CZ" sz="1000" dirty="0">
                <a:solidFill>
                  <a:schemeClr val="tx2">
                    <a:lumMod val="75000"/>
                  </a:schemeClr>
                </a:solidFill>
                <a:hlinkClick r:id="rId6"/>
              </a:rPr>
              <a:t>http://office.microsoft.com/cs-cz/images/results.aspx?qu=my%C5%A1&amp;ex=1#ai:MC900444736</a:t>
            </a:r>
            <a:r>
              <a:rPr lang="cs-CZ" sz="1000" dirty="0" smtClean="0">
                <a:solidFill>
                  <a:schemeClr val="tx2">
                    <a:lumMod val="75000"/>
                  </a:schemeClr>
                </a:solidFill>
                <a:hlinkClick r:id="rId6"/>
              </a:rPr>
              <a:t>|</a:t>
            </a: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cs-CZ" sz="1000" dirty="0">
                <a:solidFill>
                  <a:schemeClr val="tx2">
                    <a:lumMod val="75000"/>
                  </a:schemeClr>
                </a:solidFill>
                <a:hlinkClick r:id="rId7"/>
              </a:rPr>
              <a:t>http://office.microsoft.com/cs-cz/images/results.aspx?qu=ji%C5%99i%C4%8Dka&amp;ex=1#ai:MC900083980</a:t>
            </a:r>
            <a:r>
              <a:rPr lang="cs-CZ" sz="1000" dirty="0" smtClean="0">
                <a:solidFill>
                  <a:schemeClr val="tx2">
                    <a:lumMod val="75000"/>
                  </a:schemeClr>
                </a:solidFill>
                <a:hlinkClick r:id="rId7"/>
              </a:rPr>
              <a:t>|</a:t>
            </a: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cs-CZ" sz="1000" dirty="0">
                <a:solidFill>
                  <a:schemeClr val="tx2">
                    <a:lumMod val="75000"/>
                  </a:schemeClr>
                </a:solidFill>
                <a:hlinkClick r:id="rId8"/>
              </a:rPr>
              <a:t>http://office.microsoft.com/cs-cz/images/results.aspx?qu=zaj%C3%ADc&amp;ex=1#ai:MC900332362</a:t>
            </a:r>
            <a:r>
              <a:rPr lang="cs-CZ" sz="1000" dirty="0" smtClean="0">
                <a:solidFill>
                  <a:schemeClr val="tx2">
                    <a:lumMod val="75000"/>
                  </a:schemeClr>
                </a:solidFill>
                <a:hlinkClick r:id="rId8"/>
              </a:rPr>
              <a:t>|</a:t>
            </a: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cs-CZ" sz="1000" dirty="0">
                <a:solidFill>
                  <a:schemeClr val="tx2">
                    <a:lumMod val="75000"/>
                  </a:schemeClr>
                </a:solidFill>
                <a:hlinkClick r:id="rId9"/>
              </a:rPr>
              <a:t>http://office.microsoft.com/cs-cz/images/results.aspx?qu=%C4%8D%C3%A1p&amp;ex=1#ai:MC900084042</a:t>
            </a:r>
            <a:r>
              <a:rPr lang="cs-CZ" sz="1000" dirty="0" smtClean="0">
                <a:solidFill>
                  <a:schemeClr val="tx2">
                    <a:lumMod val="75000"/>
                  </a:schemeClr>
                </a:solidFill>
                <a:hlinkClick r:id="rId9"/>
              </a:rPr>
              <a:t>|</a:t>
            </a: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cs-CZ" sz="1000" dirty="0">
                <a:solidFill>
                  <a:schemeClr val="tx2">
                    <a:lumMod val="75000"/>
                  </a:schemeClr>
                </a:solidFill>
                <a:hlinkClick r:id="rId10"/>
              </a:rPr>
              <a:t>http://office.microsoft.com/cs-cz/images/results.aspx?qu=li%C5%A1ka&amp;ex=1#ai:MC900441392</a:t>
            </a:r>
            <a:r>
              <a:rPr lang="cs-CZ" sz="1000" dirty="0" smtClean="0">
                <a:solidFill>
                  <a:schemeClr val="tx2">
                    <a:lumMod val="75000"/>
                  </a:schemeClr>
                </a:solidFill>
                <a:hlinkClick r:id="rId10"/>
              </a:rPr>
              <a:t>|</a:t>
            </a: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cs-CZ" sz="1000" dirty="0">
                <a:solidFill>
                  <a:schemeClr val="tx2">
                    <a:lumMod val="75000"/>
                  </a:schemeClr>
                </a:solidFill>
                <a:hlinkClick r:id="rId11"/>
              </a:rPr>
              <a:t>http://office.microsoft.com/cs-cz/images/results.aspx?qu=vla%C5%A1tovka&amp;ex=1#ai:MC900052616</a:t>
            </a:r>
            <a:r>
              <a:rPr lang="cs-CZ" sz="1000" dirty="0" smtClean="0">
                <a:solidFill>
                  <a:schemeClr val="tx2">
                    <a:lumMod val="75000"/>
                  </a:schemeClr>
                </a:solidFill>
                <a:hlinkClick r:id="rId11"/>
              </a:rPr>
              <a:t>|</a:t>
            </a: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cs-CZ" sz="1000" dirty="0">
                <a:solidFill>
                  <a:schemeClr val="tx2">
                    <a:lumMod val="75000"/>
                  </a:schemeClr>
                </a:solidFill>
                <a:hlinkClick r:id="rId12"/>
              </a:rPr>
              <a:t>http://office.microsoft.com/cs-cz/images/results.aspx?qu=kachna&amp;ex=1#ai:MP900404966</a:t>
            </a:r>
            <a:r>
              <a:rPr lang="cs-CZ" sz="1000" dirty="0" smtClean="0">
                <a:solidFill>
                  <a:schemeClr val="tx2">
                    <a:lumMod val="75000"/>
                  </a:schemeClr>
                </a:solidFill>
                <a:hlinkClick r:id="rId12"/>
              </a:rPr>
              <a:t>|</a:t>
            </a: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cs-CZ" sz="1000" dirty="0">
                <a:solidFill>
                  <a:schemeClr val="tx2">
                    <a:lumMod val="75000"/>
                  </a:schemeClr>
                </a:solidFill>
                <a:hlinkClick r:id="rId13"/>
              </a:rPr>
              <a:t>http://office.microsoft.com/cs-cz/images/results.aspx?qu=krysa&amp;ex=1#ai:MP900262274</a:t>
            </a:r>
            <a:r>
              <a:rPr lang="cs-CZ" sz="1000" dirty="0" smtClean="0">
                <a:solidFill>
                  <a:schemeClr val="tx2">
                    <a:lumMod val="75000"/>
                  </a:schemeClr>
                </a:solidFill>
                <a:hlinkClick r:id="rId13"/>
              </a:rPr>
              <a:t>|</a:t>
            </a: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cs-CZ" sz="1000" dirty="0">
                <a:solidFill>
                  <a:schemeClr val="tx2">
                    <a:lumMod val="75000"/>
                  </a:schemeClr>
                </a:solidFill>
                <a:hlinkClick r:id="rId14"/>
              </a:rPr>
              <a:t>http://office.microsoft.com/cs-cz/images/results.aspx?qu=hn%C3%ADzdo&amp;ex=1#ai:MP900422692</a:t>
            </a:r>
            <a:r>
              <a:rPr lang="cs-CZ" sz="1000" dirty="0" smtClean="0">
                <a:solidFill>
                  <a:schemeClr val="tx2">
                    <a:lumMod val="75000"/>
                  </a:schemeClr>
                </a:solidFill>
                <a:hlinkClick r:id="rId14"/>
              </a:rPr>
              <a:t>|</a:t>
            </a: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cs-CZ" sz="1000" dirty="0">
                <a:solidFill>
                  <a:schemeClr val="tx2">
                    <a:lumMod val="75000"/>
                  </a:schemeClr>
                </a:solidFill>
                <a:hlinkClick r:id="rId15"/>
              </a:rPr>
              <a:t>http://office.microsoft.com/cs-cz/images/results.aspx?qu=ku%C5%99e&amp;ex=1#ai:MC900350976|mt:1</a:t>
            </a:r>
            <a:r>
              <a:rPr lang="cs-CZ" sz="1000" dirty="0" smtClean="0">
                <a:solidFill>
                  <a:schemeClr val="tx2">
                    <a:lumMod val="75000"/>
                  </a:schemeClr>
                </a:solidFill>
                <a:hlinkClick r:id="rId15"/>
              </a:rPr>
              <a:t>|</a:t>
            </a: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cs-CZ" sz="1000" dirty="0">
                <a:solidFill>
                  <a:schemeClr val="tx2">
                    <a:lumMod val="75000"/>
                  </a:schemeClr>
                </a:solidFill>
                <a:hlinkClick r:id="rId16"/>
              </a:rPr>
              <a:t>http://office.microsoft.com/cs-cz/images/results.aspx?qu=%C4%8D%C3%A1p&amp;ex=1#ai:MC900344173|mt:1</a:t>
            </a:r>
            <a:r>
              <a:rPr lang="cs-CZ" sz="1000" dirty="0" smtClean="0">
                <a:solidFill>
                  <a:schemeClr val="tx2">
                    <a:lumMod val="75000"/>
                  </a:schemeClr>
                </a:solidFill>
                <a:hlinkClick r:id="rId16"/>
              </a:rPr>
              <a:t>|</a:t>
            </a: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cs-CZ" sz="1000" dirty="0">
                <a:solidFill>
                  <a:schemeClr val="tx2">
                    <a:lumMod val="75000"/>
                  </a:schemeClr>
                </a:solidFill>
                <a:hlinkClick r:id="rId17"/>
              </a:rPr>
              <a:t>http://office.microsoft.com/cs-cz/images/results.aspx?qu=vla%C5%A1tovka&amp;ex=1#ai:MC900351014</a:t>
            </a:r>
            <a:r>
              <a:rPr lang="cs-CZ" sz="1000" dirty="0" smtClean="0">
                <a:solidFill>
                  <a:schemeClr val="tx2">
                    <a:lumMod val="75000"/>
                  </a:schemeClr>
                </a:solidFill>
                <a:hlinkClick r:id="rId17"/>
              </a:rPr>
              <a:t>|</a:t>
            </a: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cs-CZ" sz="1000" dirty="0">
                <a:solidFill>
                  <a:schemeClr val="tx2">
                    <a:lumMod val="75000"/>
                  </a:schemeClr>
                </a:solidFill>
                <a:hlinkClick r:id="rId18"/>
              </a:rPr>
              <a:t>http://office.microsoft.com/cs-cz/images/results.aspx?qu=vla%C5%A1tovka&amp;ex=1#ai:MC900329536</a:t>
            </a:r>
            <a:r>
              <a:rPr lang="cs-CZ" sz="1000" dirty="0" smtClean="0">
                <a:solidFill>
                  <a:schemeClr val="tx2">
                    <a:lumMod val="75000"/>
                  </a:schemeClr>
                </a:solidFill>
                <a:hlinkClick r:id="rId18"/>
              </a:rPr>
              <a:t>|</a:t>
            </a: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cs-CZ" sz="1000" dirty="0">
                <a:solidFill>
                  <a:schemeClr val="tx2">
                    <a:lumMod val="75000"/>
                  </a:schemeClr>
                </a:solidFill>
                <a:hlinkClick r:id="rId19"/>
              </a:rPr>
              <a:t>http://office.microsoft.com/cs-cz/images/results.aspx?qu=%C4%8D%C3%A1p&amp;ex=1#ai:MM900296987</a:t>
            </a:r>
            <a:r>
              <a:rPr lang="cs-CZ" sz="1000" dirty="0" smtClean="0">
                <a:solidFill>
                  <a:schemeClr val="tx2">
                    <a:lumMod val="75000"/>
                  </a:schemeClr>
                </a:solidFill>
                <a:hlinkClick r:id="rId19"/>
              </a:rPr>
              <a:t>|</a:t>
            </a: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cs-CZ" sz="1000" dirty="0">
                <a:solidFill>
                  <a:schemeClr val="tx2">
                    <a:lumMod val="75000"/>
                  </a:schemeClr>
                </a:solidFill>
                <a:hlinkClick r:id="rId5"/>
              </a:rPr>
              <a:t>http://office.microsoft.com/cs-cz/images/results.aspx?qu=husa&amp;ex=1#ai:MC900329591</a:t>
            </a:r>
            <a:r>
              <a:rPr lang="cs-CZ" sz="1000" dirty="0" smtClean="0">
                <a:solidFill>
                  <a:schemeClr val="tx2">
                    <a:lumMod val="75000"/>
                  </a:schemeClr>
                </a:solidFill>
                <a:hlinkClick r:id="rId5"/>
              </a:rPr>
              <a:t>|</a:t>
            </a: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cs-CZ" sz="1000" dirty="0">
                <a:solidFill>
                  <a:schemeClr val="tx2">
                    <a:lumMod val="75000"/>
                  </a:schemeClr>
                </a:solidFill>
                <a:hlinkClick r:id="rId20"/>
              </a:rPr>
              <a:t>http://office.microsoft.com/cs-cz/images/results.aspx?qu=kuka%C4%8Dka&amp;ex=1#ai:MC900290342</a:t>
            </a:r>
            <a:r>
              <a:rPr lang="cs-CZ" sz="1000" dirty="0" smtClean="0">
                <a:solidFill>
                  <a:schemeClr val="tx2">
                    <a:lumMod val="75000"/>
                  </a:schemeClr>
                </a:solidFill>
                <a:hlinkClick r:id="rId20"/>
              </a:rPr>
              <a:t>|</a:t>
            </a: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cs-CZ" sz="1000" dirty="0" smtClean="0">
                <a:solidFill>
                  <a:schemeClr val="tx2">
                    <a:lumMod val="75000"/>
                  </a:schemeClr>
                </a:solidFill>
              </a:rPr>
              <a:t>Vytvořeno 2011</a:t>
            </a:r>
            <a:r>
              <a:rPr lang="cs-CZ" sz="1000" smtClean="0">
                <a:solidFill>
                  <a:schemeClr val="tx2">
                    <a:lumMod val="75000"/>
                  </a:schemeClr>
                </a:solidFill>
              </a:rPr>
              <a:t>, upraveno 2013</a:t>
            </a: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600"/>
              </a:spcBef>
            </a:pPr>
            <a:endParaRPr lang="cs-CZ" sz="1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73791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165</TotalTime>
  <Words>157</Words>
  <Application>Microsoft Office PowerPoint</Application>
  <PresentationFormat>Předvádění na obrazovce (4:3)</PresentationFormat>
  <Paragraphs>78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Prezentace aplikace PowerPoint</vt:lpstr>
      <vt:lpstr>Anotace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</dc:creator>
  <cp:lastModifiedBy>VLASTNIK</cp:lastModifiedBy>
  <cp:revision>16</cp:revision>
  <dcterms:created xsi:type="dcterms:W3CDTF">2011-04-30T20:22:15Z</dcterms:created>
  <dcterms:modified xsi:type="dcterms:W3CDTF">2013-03-27T17:27:05Z</dcterms:modified>
</cp:coreProperties>
</file>