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61" r:id="rId3"/>
    <p:sldId id="257" r:id="rId4"/>
    <p:sldId id="258" r:id="rId5"/>
    <p:sldId id="259" r:id="rId6"/>
    <p:sldId id="260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148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891821" y="5617774"/>
            <a:ext cx="7382935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989952" y="1016990"/>
            <a:ext cx="7179733" cy="4831643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990600" y="1009650"/>
            <a:ext cx="7179733" cy="4831643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769521" y="702069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7855433" y="749720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27201" y="1794935"/>
            <a:ext cx="5723468" cy="1828090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27200" y="3736622"/>
            <a:ext cx="5712179" cy="1524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70676" y="5357592"/>
            <a:ext cx="1213821" cy="365125"/>
          </a:xfrm>
        </p:spPr>
        <p:txBody>
          <a:bodyPr/>
          <a:lstStyle/>
          <a:p>
            <a:fld id="{FA09E1E9-E43C-4B2A-8165-F0D8A1E899E1}" type="datetimeFigureOut">
              <a:rPr lang="cs-CZ" smtClean="0"/>
              <a:t>27.3.2013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74044" y="5357592"/>
            <a:ext cx="5034845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13930" y="5357592"/>
            <a:ext cx="554023" cy="365125"/>
          </a:xfrm>
        </p:spPr>
        <p:txBody>
          <a:bodyPr/>
          <a:lstStyle>
            <a:lvl1pPr algn="ctr">
              <a:defRPr/>
            </a:lvl1pPr>
          </a:lstStyle>
          <a:p>
            <a:fld id="{8F04B458-4543-4C65-8DED-9DB22D2960E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9E1E9-E43C-4B2A-8165-F0D8A1E899E1}" type="datetimeFigureOut">
              <a:rPr lang="cs-CZ" smtClean="0"/>
              <a:t>27.3.2013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04B458-4543-4C65-8DED-9DB22D2960E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979" y="2239430"/>
            <a:ext cx="6254044" cy="1362075"/>
          </a:xfrm>
        </p:spPr>
        <p:txBody>
          <a:bodyPr anchor="b"/>
          <a:lstStyle>
            <a:lvl1pPr algn="ctr">
              <a:defRPr sz="40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6267" y="3725334"/>
            <a:ext cx="6231467" cy="1309511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9E1E9-E43C-4B2A-8165-F0D8A1E899E1}" type="datetimeFigureOut">
              <a:rPr lang="cs-CZ" smtClean="0"/>
              <a:t>27.3.2013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04B458-4543-4C65-8DED-9DB22D2960E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9E1E9-E43C-4B2A-8165-F0D8A1E899E1}" type="datetimeFigureOut">
              <a:rPr lang="cs-CZ" smtClean="0"/>
              <a:t>27.3.2013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04B458-4543-4C65-8DED-9DB22D2960E9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98448" y="2121407"/>
            <a:ext cx="3200400" cy="360273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63440" y="2119313"/>
            <a:ext cx="3200400" cy="360521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57869" y="2122312"/>
            <a:ext cx="2939521" cy="820208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10669" y="2122311"/>
            <a:ext cx="2944368" cy="822960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9E1E9-E43C-4B2A-8165-F0D8A1E899E1}" type="datetimeFigureOut">
              <a:rPr lang="cs-CZ" smtClean="0"/>
              <a:t>27.3.2013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04B458-4543-4C65-8DED-9DB22D2960E9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298448" y="2944368"/>
            <a:ext cx="3227832" cy="277977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5151" y="2944813"/>
            <a:ext cx="3227832" cy="277977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9E1E9-E43C-4B2A-8165-F0D8A1E899E1}" type="datetimeFigureOut">
              <a:rPr lang="cs-CZ" smtClean="0"/>
              <a:t>27.3.2013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04B458-4543-4C65-8DED-9DB22D2960E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9E1E9-E43C-4B2A-8165-F0D8A1E899E1}" type="datetimeFigureOut">
              <a:rPr lang="cs-CZ" smtClean="0"/>
              <a:t>27.3.2013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04B458-4543-4C65-8DED-9DB22D2960E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Freeform 1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 rot="60000">
            <a:off x="4471416" y="603504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 rot="21540000">
            <a:off x="749808" y="576072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9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8976" y="2020042"/>
            <a:ext cx="3064827" cy="1503037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60000">
            <a:off x="4854291" y="1150993"/>
            <a:ext cx="3020792" cy="4625489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48125" y="3623748"/>
            <a:ext cx="3048891" cy="2100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1698" y="5885672"/>
            <a:ext cx="1213821" cy="365125"/>
          </a:xfrm>
        </p:spPr>
        <p:txBody>
          <a:bodyPr/>
          <a:lstStyle/>
          <a:p>
            <a:fld id="{FA09E1E9-E43C-4B2A-8165-F0D8A1E899E1}" type="datetimeFigureOut">
              <a:rPr lang="cs-CZ" smtClean="0"/>
              <a:t>27.3.2013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54" y="5829261"/>
            <a:ext cx="3522607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57313" y="5896961"/>
            <a:ext cx="554023" cy="365125"/>
          </a:xfrm>
        </p:spPr>
        <p:txBody>
          <a:bodyPr/>
          <a:lstStyle/>
          <a:p>
            <a:fld id="{8F04B458-4543-4C65-8DED-9DB22D2960E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1" name="Freeform 3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5058" y="575769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/>
          <p:cNvSpPr/>
          <p:nvPr/>
        </p:nvSpPr>
        <p:spPr>
          <a:xfrm rot="60000">
            <a:off x="4464768" y="603920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5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6424" y="2020824"/>
            <a:ext cx="3063240" cy="1499616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60000">
            <a:off x="4898615" y="1207272"/>
            <a:ext cx="2913863" cy="4539412"/>
          </a:xfrm>
          <a:ln w="101600" cap="rnd">
            <a:solidFill>
              <a:srgbClr val="FFFFFF"/>
            </a:solidFill>
          </a:ln>
          <a:effectLst>
            <a:outerShdw blurRad="889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52144" y="3621024"/>
            <a:ext cx="3044952" cy="210312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5936" y="5888737"/>
            <a:ext cx="1213821" cy="365125"/>
          </a:xfrm>
        </p:spPr>
        <p:txBody>
          <a:bodyPr/>
          <a:lstStyle/>
          <a:p>
            <a:fld id="{FA09E1E9-E43C-4B2A-8165-F0D8A1E899E1}" type="datetimeFigureOut">
              <a:rPr lang="cs-CZ" smtClean="0"/>
              <a:t>27.3.2013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69" y="5831037"/>
            <a:ext cx="3319043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62089" y="5900026"/>
            <a:ext cx="554023" cy="365125"/>
          </a:xfrm>
        </p:spPr>
        <p:txBody>
          <a:bodyPr/>
          <a:lstStyle/>
          <a:p>
            <a:fld id="{8F04B458-4543-4C65-8DED-9DB22D2960E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9E1E9-E43C-4B2A-8165-F0D8A1E899E1}" type="datetimeFigureOut">
              <a:rPr lang="cs-CZ" smtClean="0"/>
              <a:t>27.3.2013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04B458-4543-4C65-8DED-9DB22D2960E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1" y="925690"/>
            <a:ext cx="1430867" cy="476391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8221" y="1106312"/>
            <a:ext cx="5178779" cy="440266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9E1E9-E43C-4B2A-8165-F0D8A1E899E1}" type="datetimeFigureOut">
              <a:rPr lang="cs-CZ" smtClean="0"/>
              <a:t>27.3.2013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04B458-4543-4C65-8DED-9DB22D2960E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628650" y="6069330"/>
            <a:ext cx="792099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731520" y="575310"/>
            <a:ext cx="7696200" cy="5715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31520" y="576072"/>
            <a:ext cx="7696200" cy="5715000"/>
          </a:xfrm>
          <a:prstGeom prst="rect">
            <a:avLst/>
          </a:prstGeom>
          <a:blipFill dpi="0" rotWithShape="1">
            <a:blip r:embed="rId13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1435684">
            <a:off x="543741" y="273091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4096196">
            <a:off x="8115079" y="298163"/>
            <a:ext cx="566928" cy="566928"/>
          </a:xfrm>
          <a:prstGeom prst="rect">
            <a:avLst/>
          </a:prstGeom>
          <a:noFill/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5023" y="817582"/>
            <a:ext cx="6965245" cy="12024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63040" y="2119257"/>
            <a:ext cx="6196405" cy="360381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54588" y="5809152"/>
            <a:ext cx="12138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FA09E1E9-E43C-4B2A-8165-F0D8A1E899E1}" type="datetimeFigureOut">
              <a:rPr lang="cs-CZ" smtClean="0"/>
              <a:t>27.3.2013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4401" y="5809152"/>
            <a:ext cx="5540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70202" y="5809152"/>
            <a:ext cx="55402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8F04B458-4543-4C65-8DED-9DB22D2960E9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1168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432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wmf"/><Relationship Id="rId4" Type="http://schemas.openxmlformats.org/officeDocument/2006/relationships/image" Target="../media/image1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http://office.microsoft.com/cs-cz/images/results.aspx?qu=li%C5%A1ka&amp;ex=1#ai:MC900337978|mt:1|" TargetMode="External"/><Relationship Id="rId3" Type="http://schemas.openxmlformats.org/officeDocument/2006/relationships/hyperlink" Target="http://office.microsoft.com/cs-cz/images/results.aspx?qu=d%C3%ADt%C4%9B&amp;ex=1#ai:MP900408981|mt:1,2|" TargetMode="External"/><Relationship Id="rId7" Type="http://schemas.openxmlformats.org/officeDocument/2006/relationships/hyperlink" Target="http://office.microsoft.com/cs-cz/images/results.aspx?qu=d%C5%AFm&amp;ex=1#ai:MC900441738|" TargetMode="External"/><Relationship Id="rId12" Type="http://schemas.openxmlformats.org/officeDocument/2006/relationships/hyperlink" Target="http://office.microsoft.com/cs-cz/images/results.aspx?qu=k%C5%99e%C4%8Dek&amp;ex=1#ai:MP900427606|" TargetMode="External"/><Relationship Id="rId2" Type="http://schemas.openxmlformats.org/officeDocument/2006/relationships/hyperlink" Target="http://office.microsoft.com/cs-cz/images/results.aspx?qu=d%C3%ADt%C4%9B&amp;ex=1#ai:MP900409692|mt:1,2|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office.microsoft.com/cs-cz/images/results.aspx?qu=maminka&amp;ex=1#ai:MP900308947|" TargetMode="External"/><Relationship Id="rId11" Type="http://schemas.openxmlformats.org/officeDocument/2006/relationships/hyperlink" Target="http://office.microsoft.com/cs-cz/images/results.aspx?qu=ko%C4%8Dky&amp;ex=1#ai:MP900400715|" TargetMode="External"/><Relationship Id="rId5" Type="http://schemas.openxmlformats.org/officeDocument/2006/relationships/hyperlink" Target="http://office.microsoft.com/cs-cz/images/results.aspx?qu=rodina&amp;ex=1#ai:MP900202050|" TargetMode="External"/><Relationship Id="rId10" Type="http://schemas.openxmlformats.org/officeDocument/2006/relationships/hyperlink" Target="http://office.microsoft.com/cs-cz/images/results.aspx?qu=rodina&amp;ex=1#ai:MP900422316|mt:2|" TargetMode="External"/><Relationship Id="rId4" Type="http://schemas.openxmlformats.org/officeDocument/2006/relationships/hyperlink" Target="http://office.microsoft.com/cs-cz/images/results.aspx?qu=rodina&amp;ex=1#ai:MP900409613|" TargetMode="External"/><Relationship Id="rId9" Type="http://schemas.openxmlformats.org/officeDocument/2006/relationships/hyperlink" Target="http://office.microsoft.com/cs-cz/images/results.aspx?qu=d%C4%9Bti&amp;ex=1#ai:MP900185172|mt:2|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1143" y="260648"/>
            <a:ext cx="6081712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2097603" y="2132856"/>
            <a:ext cx="5164619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3200" b="1" dirty="0">
                <a:solidFill>
                  <a:srgbClr val="FF0000"/>
                </a:solidFill>
              </a:rPr>
              <a:t>Člověk a jeho svět </a:t>
            </a:r>
            <a:r>
              <a:rPr lang="cs-CZ" sz="3200" b="1" dirty="0" smtClean="0">
                <a:solidFill>
                  <a:srgbClr val="FF0000"/>
                </a:solidFill>
              </a:rPr>
              <a:t>– Prvouka</a:t>
            </a:r>
          </a:p>
          <a:p>
            <a:pPr algn="ctr"/>
            <a:r>
              <a:rPr lang="cs-CZ" sz="3200" dirty="0">
                <a:solidFill>
                  <a:srgbClr val="FF0000"/>
                </a:solidFill>
              </a:rPr>
              <a:t>1. a 2. ročník</a:t>
            </a:r>
          </a:p>
          <a:p>
            <a:pPr algn="ctr"/>
            <a:r>
              <a:rPr lang="cs-CZ" sz="3200" dirty="0">
                <a:solidFill>
                  <a:srgbClr val="FF0000"/>
                </a:solidFill>
              </a:rPr>
              <a:t>Téma</a:t>
            </a:r>
            <a:r>
              <a:rPr lang="cs-CZ" sz="3200">
                <a:solidFill>
                  <a:srgbClr val="FF0000"/>
                </a:solidFill>
              </a:rPr>
              <a:t>: </a:t>
            </a:r>
            <a:r>
              <a:rPr lang="cs-CZ" sz="3200" smtClean="0">
                <a:solidFill>
                  <a:srgbClr val="FF0000"/>
                </a:solidFill>
              </a:rPr>
              <a:t>Domov</a:t>
            </a:r>
            <a:endParaRPr lang="cs-CZ" sz="3200" dirty="0">
              <a:solidFill>
                <a:srgbClr val="FF0000"/>
              </a:solidFill>
            </a:endParaRPr>
          </a:p>
          <a:p>
            <a:endParaRPr lang="cs-CZ" sz="3200" dirty="0"/>
          </a:p>
        </p:txBody>
      </p:sp>
      <p:sp>
        <p:nvSpPr>
          <p:cNvPr id="6" name="Nadpis 1"/>
          <p:cNvSpPr>
            <a:spLocks noGrp="1"/>
          </p:cNvSpPr>
          <p:nvPr/>
        </p:nvSpPr>
        <p:spPr>
          <a:xfrm>
            <a:off x="685799" y="3573016"/>
            <a:ext cx="7558609" cy="135695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3600" dirty="0" smtClean="0"/>
              <a:t>VY_52_INOVACE_35_Domov - rodina</a:t>
            </a:r>
            <a:endParaRPr lang="cs-CZ" sz="3600" dirty="0"/>
          </a:p>
        </p:txBody>
      </p:sp>
      <p:sp>
        <p:nvSpPr>
          <p:cNvPr id="7" name="TextovéPole 5"/>
          <p:cNvSpPr txBox="1"/>
          <p:nvPr/>
        </p:nvSpPr>
        <p:spPr>
          <a:xfrm>
            <a:off x="3051092" y="5305563"/>
            <a:ext cx="352839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sz="3200" dirty="0" smtClean="0"/>
              <a:t>Hana Kolářová</a:t>
            </a:r>
          </a:p>
          <a:p>
            <a:pPr algn="ctr"/>
            <a:r>
              <a:rPr lang="cs-CZ" sz="3200" dirty="0" smtClean="0"/>
              <a:t>Vytvořeno: 2011</a:t>
            </a:r>
          </a:p>
        </p:txBody>
      </p:sp>
    </p:spTree>
    <p:extLst>
      <p:ext uri="{BB962C8B-B14F-4D97-AF65-F5344CB8AC3E}">
        <p14:creationId xmlns:p14="http://schemas.microsoft.com/office/powerpoint/2010/main" val="3814916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cs-CZ" dirty="0" smtClean="0"/>
              <a:t>Materiál je zaměřen na podnícení </a:t>
            </a:r>
            <a:r>
              <a:rPr lang="cs-CZ" smtClean="0"/>
              <a:t>diskuse </a:t>
            </a:r>
            <a:br>
              <a:rPr lang="cs-CZ" smtClean="0"/>
            </a:br>
            <a:r>
              <a:rPr lang="cs-CZ" smtClean="0"/>
              <a:t>ve </a:t>
            </a:r>
            <a:r>
              <a:rPr lang="cs-CZ" dirty="0" smtClean="0"/>
              <a:t>třídě, na téma rodina a domov.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871555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1259632" y="1268760"/>
            <a:ext cx="470635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Domov, místo, kde žijeme.</a:t>
            </a:r>
            <a:endParaRPr lang="cs-CZ" sz="3200" b="1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8" name="Picture 4" descr="C:\Users\Han\AppData\Local\Microsoft\Windows\Temporary Internet Files\Content.IE5\YDC8403D\MP900409613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4376019"/>
            <a:ext cx="2123727" cy="14185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Han\AppData\Local\Microsoft\Windows\Temporary Internet Files\Content.IE5\IFP3BL4K\MP900409692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902225"/>
            <a:ext cx="1691678" cy="11260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Han\AppData\Local\Microsoft\Windows\Temporary Internet Files\Content.IE5\YDC8403D\MP900408981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2276872"/>
            <a:ext cx="1835695" cy="12247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Han\AppData\Local\Microsoft\Windows\Temporary Internet Files\Content.IE5\WQO1WQI6\MP900308947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2583" y="4170911"/>
            <a:ext cx="1222248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Han\AppData\Local\Microsoft\Windows\Temporary Internet Files\Content.IE5\8QIE6CCP\MP900202050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1052736"/>
            <a:ext cx="1501232" cy="2229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72920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115616" y="1124744"/>
            <a:ext cx="5265993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 je to domov?</a:t>
            </a:r>
          </a:p>
          <a:p>
            <a:r>
              <a:rPr lang="cs-CZ" sz="3200" b="1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Vyber co nebo kdo k domovu </a:t>
            </a:r>
            <a:br>
              <a:rPr lang="cs-CZ" sz="3200" b="1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3200" b="1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patří.</a:t>
            </a:r>
            <a:endParaRPr lang="cs-CZ" sz="3200" b="1" dirty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115616" y="2924944"/>
            <a:ext cx="1689052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sz="2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</a:t>
            </a:r>
            <a:r>
              <a:rPr lang="cs-CZ" sz="24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aminka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</a:t>
            </a:r>
            <a:r>
              <a:rPr lang="cs-CZ" sz="24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atínek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4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sestra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</a:t>
            </a:r>
            <a:r>
              <a:rPr lang="cs-CZ" sz="24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iška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4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bratr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</a:t>
            </a:r>
            <a:r>
              <a:rPr lang="cs-CZ" sz="24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ámen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</a:t>
            </a:r>
            <a:r>
              <a:rPr lang="cs-CZ" sz="24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ům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4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byt</a:t>
            </a:r>
            <a:endParaRPr lang="cs-CZ" sz="24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50" name="Picture 2" descr="C:\Users\Han\AppData\Local\Microsoft\Windows\Temporary Internet Files\Content.IE5\IFP3BL4K\MC900441738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9808" y="2071700"/>
            <a:ext cx="1731640" cy="1731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Han\AppData\Local\Microsoft\Windows\Temporary Internet Files\Content.IE5\YDC8403D\MP900422316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3567" y="4365934"/>
            <a:ext cx="1412776" cy="1412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Han\AppData\Local\Microsoft\Windows\Temporary Internet Files\Content.IE5\8QIE6CCP\MP900227623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0139" y="4719022"/>
            <a:ext cx="1609653" cy="1059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Han\AppData\Local\Microsoft\Windows\Temporary Internet Files\Content.IE5\C8BGJV55\MC900337978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3212976"/>
            <a:ext cx="1851660" cy="7479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127395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115616" y="1124744"/>
            <a:ext cx="394306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Vyprávěj o své rodině.</a:t>
            </a:r>
            <a:endParaRPr lang="cs-CZ" sz="3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115616" y="2204864"/>
            <a:ext cx="4641784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sz="2400" b="1" dirty="0" smtClean="0">
                <a:solidFill>
                  <a:srgbClr val="00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Bydlíš v domku nebo bytě?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400" b="1" dirty="0" smtClean="0">
                <a:solidFill>
                  <a:srgbClr val="00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Kdo všechno tvoří tvoji rodinu?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400" b="1" dirty="0" smtClean="0">
                <a:solidFill>
                  <a:srgbClr val="00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Popiš místnosti ve vašem domě.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400" b="1" dirty="0" smtClean="0">
                <a:solidFill>
                  <a:srgbClr val="00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 máš doma nejraději?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400" b="1" dirty="0" smtClean="0">
                <a:solidFill>
                  <a:srgbClr val="00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Máš doma nějaké zvířátko?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400" b="1" dirty="0" smtClean="0">
                <a:solidFill>
                  <a:srgbClr val="00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Jak pomáháš rodičům?</a:t>
            </a:r>
            <a:endParaRPr lang="cs-CZ" sz="2400" b="1" dirty="0">
              <a:solidFill>
                <a:srgbClr val="0066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074" name="Picture 2" descr="C:\Users\Han\AppData\Local\Microsoft\Windows\Temporary Internet Files\Content.IE5\LEP091XK\MP900444810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1005233"/>
            <a:ext cx="1651839" cy="2167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Han\AppData\Local\Microsoft\Windows\Temporary Internet Files\Content.IE5\8QIE6CCP\MP900400715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2092" y="4728971"/>
            <a:ext cx="2094736" cy="13959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Han\AppData\Local\Microsoft\Windows\Temporary Internet Files\Content.IE5\8QIE6CCP\MP900427606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4365104"/>
            <a:ext cx="1612894" cy="16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9724269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187624" y="1196752"/>
            <a:ext cx="6858031" cy="509370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Bef>
                <a:spcPts val="600"/>
              </a:spcBef>
            </a:pPr>
            <a:r>
              <a:rPr lang="cs-CZ" dirty="0"/>
              <a:t>Autor:  Hana Kolářová, Základní škola a mateřská škola Liběšice, </a:t>
            </a:r>
            <a:br>
              <a:rPr lang="cs-CZ" dirty="0"/>
            </a:br>
            <a:r>
              <a:rPr lang="cs-CZ" dirty="0"/>
              <a:t>okres Louny, příspěvková organizace</a:t>
            </a:r>
          </a:p>
          <a:p>
            <a:pPr>
              <a:spcBef>
                <a:spcPts val="600"/>
              </a:spcBef>
            </a:pPr>
            <a:r>
              <a:rPr lang="cs-CZ" b="1" dirty="0" smtClean="0">
                <a:solidFill>
                  <a:srgbClr val="002060"/>
                </a:solidFill>
              </a:rPr>
              <a:t>Zpracováno </a:t>
            </a:r>
            <a:r>
              <a:rPr lang="cs-CZ" b="1" dirty="0">
                <a:solidFill>
                  <a:srgbClr val="002060"/>
                </a:solidFill>
              </a:rPr>
              <a:t>v programu Microsoft Office </a:t>
            </a:r>
            <a:r>
              <a:rPr lang="cs-CZ" b="1" dirty="0" smtClean="0">
                <a:solidFill>
                  <a:srgbClr val="002060"/>
                </a:solidFill>
              </a:rPr>
              <a:t>2010.</a:t>
            </a:r>
            <a:endParaRPr lang="cs-CZ" b="1" dirty="0">
              <a:solidFill>
                <a:srgbClr val="002060"/>
              </a:solidFill>
            </a:endParaRPr>
          </a:p>
          <a:p>
            <a:pPr>
              <a:spcBef>
                <a:spcPts val="600"/>
              </a:spcBef>
            </a:pPr>
            <a:r>
              <a:rPr lang="cs-CZ" b="1" dirty="0">
                <a:solidFill>
                  <a:srgbClr val="002060"/>
                </a:solidFill>
              </a:rPr>
              <a:t>Použité obrázky pocházejí z webu Office.com nebo z vlastních zdrojů</a:t>
            </a:r>
            <a:r>
              <a:rPr lang="cs-CZ" b="1" dirty="0" smtClean="0">
                <a:solidFill>
                  <a:srgbClr val="002060"/>
                </a:solidFill>
              </a:rPr>
              <a:t>.</a:t>
            </a:r>
          </a:p>
          <a:p>
            <a:pPr>
              <a:spcBef>
                <a:spcPts val="600"/>
              </a:spcBef>
            </a:pPr>
            <a:endParaRPr lang="cs-CZ" sz="1000" b="1" dirty="0" smtClean="0">
              <a:solidFill>
                <a:srgbClr val="002060"/>
              </a:solidFill>
            </a:endParaRPr>
          </a:p>
          <a:p>
            <a:r>
              <a:rPr lang="cs-CZ" sz="1000" b="1" dirty="0">
                <a:solidFill>
                  <a:srgbClr val="002060"/>
                </a:solidFill>
                <a:hlinkClick r:id="rId2"/>
              </a:rPr>
              <a:t>http://office.microsoft.com/cs-cz/images/results.aspx?qu=d%C3%ADt%C4%9B&amp;ex=1#ai:MP900409692|mt:1,2</a:t>
            </a:r>
            <a:r>
              <a:rPr lang="cs-CZ" sz="1000" b="1" dirty="0" smtClean="0">
                <a:solidFill>
                  <a:srgbClr val="002060"/>
                </a:solidFill>
                <a:hlinkClick r:id="rId2"/>
              </a:rPr>
              <a:t>|</a:t>
            </a:r>
            <a:endParaRPr lang="cs-CZ" sz="1000" b="1" dirty="0" smtClean="0">
              <a:solidFill>
                <a:srgbClr val="002060"/>
              </a:solidFill>
            </a:endParaRPr>
          </a:p>
          <a:p>
            <a:r>
              <a:rPr lang="cs-CZ" sz="1000" b="1" dirty="0">
                <a:solidFill>
                  <a:srgbClr val="002060"/>
                </a:solidFill>
                <a:hlinkClick r:id="rId3"/>
              </a:rPr>
              <a:t>http://office.microsoft.com/cs-cz/images/results.aspx?qu=d%C3%ADt%C4%9B&amp;ex=1#ai:MP900408981|mt:1,2</a:t>
            </a:r>
            <a:r>
              <a:rPr lang="cs-CZ" sz="1000" b="1" dirty="0" smtClean="0">
                <a:solidFill>
                  <a:srgbClr val="002060"/>
                </a:solidFill>
                <a:hlinkClick r:id="rId3"/>
              </a:rPr>
              <a:t>|</a:t>
            </a:r>
            <a:endParaRPr lang="cs-CZ" sz="1000" b="1" dirty="0" smtClean="0">
              <a:solidFill>
                <a:srgbClr val="002060"/>
              </a:solidFill>
            </a:endParaRPr>
          </a:p>
          <a:p>
            <a:r>
              <a:rPr lang="cs-CZ" sz="1000" b="1" dirty="0">
                <a:solidFill>
                  <a:srgbClr val="002060"/>
                </a:solidFill>
                <a:hlinkClick r:id="rId4"/>
              </a:rPr>
              <a:t>http://office.microsoft.com/cs-cz/images/results.aspx?qu=rodina&amp;ex=1#ai:MP900409613</a:t>
            </a:r>
            <a:r>
              <a:rPr lang="cs-CZ" sz="1000" b="1" dirty="0" smtClean="0">
                <a:solidFill>
                  <a:srgbClr val="002060"/>
                </a:solidFill>
                <a:hlinkClick r:id="rId4"/>
              </a:rPr>
              <a:t>|</a:t>
            </a:r>
            <a:endParaRPr lang="cs-CZ" sz="1000" b="1" dirty="0" smtClean="0">
              <a:solidFill>
                <a:srgbClr val="002060"/>
              </a:solidFill>
            </a:endParaRPr>
          </a:p>
          <a:p>
            <a:r>
              <a:rPr lang="cs-CZ" sz="1000" b="1" dirty="0">
                <a:solidFill>
                  <a:srgbClr val="002060"/>
                </a:solidFill>
                <a:hlinkClick r:id="rId5"/>
              </a:rPr>
              <a:t>http://office.microsoft.com/cs-cz/images/results.aspx?qu=rodina&amp;ex=1#ai:MP900202050</a:t>
            </a:r>
            <a:r>
              <a:rPr lang="cs-CZ" sz="1000" b="1" dirty="0" smtClean="0">
                <a:solidFill>
                  <a:srgbClr val="002060"/>
                </a:solidFill>
                <a:hlinkClick r:id="rId5"/>
              </a:rPr>
              <a:t>|</a:t>
            </a:r>
            <a:endParaRPr lang="cs-CZ" sz="1000" b="1" dirty="0" smtClean="0">
              <a:solidFill>
                <a:srgbClr val="002060"/>
              </a:solidFill>
            </a:endParaRPr>
          </a:p>
          <a:p>
            <a:r>
              <a:rPr lang="cs-CZ" sz="1000" b="1" dirty="0">
                <a:solidFill>
                  <a:srgbClr val="002060"/>
                </a:solidFill>
                <a:hlinkClick r:id="rId6"/>
              </a:rPr>
              <a:t>http://office.microsoft.com/cs-cz/images/results.aspx?qu=maminka&amp;ex=1#ai:MP900308947</a:t>
            </a:r>
            <a:r>
              <a:rPr lang="cs-CZ" sz="1000" b="1" dirty="0" smtClean="0">
                <a:solidFill>
                  <a:srgbClr val="002060"/>
                </a:solidFill>
                <a:hlinkClick r:id="rId6"/>
              </a:rPr>
              <a:t>|</a:t>
            </a:r>
            <a:endParaRPr lang="cs-CZ" sz="1000" b="1" dirty="0" smtClean="0">
              <a:solidFill>
                <a:srgbClr val="002060"/>
              </a:solidFill>
            </a:endParaRPr>
          </a:p>
          <a:p>
            <a:r>
              <a:rPr lang="cs-CZ" sz="1000" b="1" dirty="0">
                <a:solidFill>
                  <a:srgbClr val="002060"/>
                </a:solidFill>
                <a:hlinkClick r:id="rId7"/>
              </a:rPr>
              <a:t>http://office.microsoft.com/cs-cz/images/results.aspx?qu=d%C5%AFm&amp;ex=1#ai:MC900441738</a:t>
            </a:r>
            <a:r>
              <a:rPr lang="cs-CZ" sz="1000" b="1" dirty="0" smtClean="0">
                <a:solidFill>
                  <a:srgbClr val="002060"/>
                </a:solidFill>
                <a:hlinkClick r:id="rId7"/>
              </a:rPr>
              <a:t>|</a:t>
            </a:r>
            <a:endParaRPr lang="cs-CZ" sz="1000" b="1" dirty="0" smtClean="0">
              <a:solidFill>
                <a:srgbClr val="002060"/>
              </a:solidFill>
            </a:endParaRPr>
          </a:p>
          <a:p>
            <a:r>
              <a:rPr lang="cs-CZ" sz="1000" b="1" dirty="0">
                <a:solidFill>
                  <a:srgbClr val="002060"/>
                </a:solidFill>
                <a:hlinkClick r:id="rId8"/>
              </a:rPr>
              <a:t>http://office.microsoft.com/cs-cz/images/results.aspx?qu=li%C5%A1ka&amp;ex=1#ai:MC900337978|mt:1</a:t>
            </a:r>
            <a:r>
              <a:rPr lang="cs-CZ" sz="1000" b="1" dirty="0" smtClean="0">
                <a:solidFill>
                  <a:srgbClr val="002060"/>
                </a:solidFill>
                <a:hlinkClick r:id="rId8"/>
              </a:rPr>
              <a:t>|</a:t>
            </a:r>
            <a:endParaRPr lang="cs-CZ" sz="1000" b="1" dirty="0" smtClean="0">
              <a:solidFill>
                <a:srgbClr val="002060"/>
              </a:solidFill>
            </a:endParaRPr>
          </a:p>
          <a:p>
            <a:r>
              <a:rPr lang="cs-CZ" sz="1000" b="1" dirty="0">
                <a:solidFill>
                  <a:srgbClr val="002060"/>
                </a:solidFill>
                <a:hlinkClick r:id="rId9"/>
              </a:rPr>
              <a:t>http://office.microsoft.com/cs-cz/images/results.aspx?qu=d%C4%9Bti&amp;ex=1#ai:MP900185172|mt:2</a:t>
            </a:r>
            <a:r>
              <a:rPr lang="cs-CZ" sz="1000" b="1" dirty="0" smtClean="0">
                <a:solidFill>
                  <a:srgbClr val="002060"/>
                </a:solidFill>
                <a:hlinkClick r:id="rId9"/>
              </a:rPr>
              <a:t>|</a:t>
            </a:r>
            <a:endParaRPr lang="cs-CZ" sz="1000" b="1" dirty="0" smtClean="0">
              <a:solidFill>
                <a:srgbClr val="002060"/>
              </a:solidFill>
            </a:endParaRPr>
          </a:p>
          <a:p>
            <a:r>
              <a:rPr lang="cs-CZ" sz="1000" b="1" dirty="0">
                <a:solidFill>
                  <a:srgbClr val="002060"/>
                </a:solidFill>
                <a:hlinkClick r:id="rId10"/>
              </a:rPr>
              <a:t>http://office.microsoft.com/cs-cz/images/results.aspx?qu=rodina&amp;ex=1#ai:MP900422316|mt:2</a:t>
            </a:r>
            <a:r>
              <a:rPr lang="cs-CZ" sz="1000" b="1" dirty="0" smtClean="0">
                <a:solidFill>
                  <a:srgbClr val="002060"/>
                </a:solidFill>
                <a:hlinkClick r:id="rId10"/>
              </a:rPr>
              <a:t>|</a:t>
            </a:r>
            <a:endParaRPr lang="cs-CZ" sz="1000" b="1" dirty="0" smtClean="0">
              <a:solidFill>
                <a:srgbClr val="002060"/>
              </a:solidFill>
            </a:endParaRPr>
          </a:p>
          <a:p>
            <a:r>
              <a:rPr lang="cs-CZ" sz="1000" b="1" dirty="0">
                <a:solidFill>
                  <a:srgbClr val="002060"/>
                </a:solidFill>
                <a:hlinkClick r:id="rId11"/>
              </a:rPr>
              <a:t>http://office.microsoft.com/cs-cz/images/results.aspx?qu=ko%C4%8Dky&amp;ex=1#ai:MP900400715</a:t>
            </a:r>
            <a:r>
              <a:rPr lang="cs-CZ" sz="1000" b="1" dirty="0" smtClean="0">
                <a:solidFill>
                  <a:srgbClr val="002060"/>
                </a:solidFill>
                <a:hlinkClick r:id="rId11"/>
              </a:rPr>
              <a:t>|</a:t>
            </a:r>
            <a:endParaRPr lang="cs-CZ" sz="1000" b="1" dirty="0" smtClean="0">
              <a:solidFill>
                <a:srgbClr val="002060"/>
              </a:solidFill>
            </a:endParaRPr>
          </a:p>
          <a:p>
            <a:r>
              <a:rPr lang="cs-CZ" sz="1000" b="1" dirty="0">
                <a:solidFill>
                  <a:srgbClr val="002060"/>
                </a:solidFill>
                <a:hlinkClick r:id="rId11"/>
              </a:rPr>
              <a:t>http://office.microsoft.com/cs-cz/images/results.aspx?qu=ko%C4%8Dky&amp;ex=1#ai:MP900400715</a:t>
            </a:r>
            <a:r>
              <a:rPr lang="cs-CZ" sz="1000" b="1" dirty="0" smtClean="0">
                <a:solidFill>
                  <a:srgbClr val="002060"/>
                </a:solidFill>
                <a:hlinkClick r:id="rId11"/>
              </a:rPr>
              <a:t>|</a:t>
            </a:r>
            <a:endParaRPr lang="cs-CZ" sz="1000" b="1" dirty="0" smtClean="0">
              <a:solidFill>
                <a:srgbClr val="002060"/>
              </a:solidFill>
            </a:endParaRPr>
          </a:p>
          <a:p>
            <a:r>
              <a:rPr lang="cs-CZ" sz="1000" b="1" dirty="0">
                <a:solidFill>
                  <a:srgbClr val="002060"/>
                </a:solidFill>
                <a:hlinkClick r:id="rId12"/>
              </a:rPr>
              <a:t>http://office.microsoft.com/cs-cz/images/results.aspx?qu=k%C5%99e%C4%8Dek&amp;ex=1#ai:MP900427606</a:t>
            </a:r>
            <a:r>
              <a:rPr lang="cs-CZ" sz="1000" b="1" dirty="0" smtClean="0">
                <a:solidFill>
                  <a:srgbClr val="002060"/>
                </a:solidFill>
                <a:hlinkClick r:id="rId12"/>
              </a:rPr>
              <a:t>|</a:t>
            </a:r>
            <a:endParaRPr lang="cs-CZ" sz="1000" b="1" dirty="0" smtClean="0">
              <a:solidFill>
                <a:srgbClr val="002060"/>
              </a:solidFill>
            </a:endParaRPr>
          </a:p>
          <a:p>
            <a:endParaRPr lang="cs-CZ" sz="1000" b="1" dirty="0" smtClean="0">
              <a:solidFill>
                <a:srgbClr val="002060"/>
              </a:solidFill>
            </a:endParaRPr>
          </a:p>
          <a:p>
            <a:endParaRPr lang="cs-CZ" sz="1000" b="1" dirty="0" smtClean="0">
              <a:solidFill>
                <a:srgbClr val="002060"/>
              </a:solidFill>
            </a:endParaRPr>
          </a:p>
          <a:p>
            <a:endParaRPr lang="cs-CZ" sz="1000" b="1" dirty="0" smtClean="0">
              <a:solidFill>
                <a:srgbClr val="002060"/>
              </a:solidFill>
            </a:endParaRPr>
          </a:p>
          <a:p>
            <a:endParaRPr lang="cs-CZ" sz="1000" b="1" dirty="0" smtClean="0">
              <a:solidFill>
                <a:srgbClr val="002060"/>
              </a:solidFill>
            </a:endParaRPr>
          </a:p>
          <a:p>
            <a:r>
              <a:rPr lang="cs-CZ" sz="1000" b="1" dirty="0" smtClean="0">
                <a:solidFill>
                  <a:srgbClr val="002060"/>
                </a:solidFill>
              </a:rPr>
              <a:t>Vytvořeno 2011</a:t>
            </a:r>
            <a:r>
              <a:rPr lang="cs-CZ" sz="1000" b="1" smtClean="0">
                <a:solidFill>
                  <a:srgbClr val="002060"/>
                </a:solidFill>
              </a:rPr>
              <a:t>, upraveno 2013</a:t>
            </a:r>
            <a:endParaRPr lang="cs-CZ" sz="1000" b="1" dirty="0" smtClean="0">
              <a:solidFill>
                <a:srgbClr val="002060"/>
              </a:solidFill>
            </a:endParaRPr>
          </a:p>
          <a:p>
            <a:endParaRPr lang="cs-CZ" sz="1000" b="1" dirty="0" smtClean="0">
              <a:solidFill>
                <a:srgbClr val="002060"/>
              </a:solidFill>
            </a:endParaRPr>
          </a:p>
          <a:p>
            <a:endParaRPr lang="cs-CZ" sz="1000" b="1" dirty="0" smtClean="0">
              <a:solidFill>
                <a:srgbClr val="002060"/>
              </a:solidFill>
            </a:endParaRPr>
          </a:p>
          <a:p>
            <a:endParaRPr lang="cs-CZ" sz="1000" b="1" dirty="0" smtClean="0">
              <a:solidFill>
                <a:srgbClr val="002060"/>
              </a:solidFill>
            </a:endParaRPr>
          </a:p>
          <a:p>
            <a:endParaRPr lang="cs-CZ" sz="1000" b="1" dirty="0">
              <a:solidFill>
                <a:srgbClr val="002060"/>
              </a:solidFill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9779502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Špendlík">
  <a:themeElements>
    <a:clrScheme name="Špendlík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Špendlík">
      <a:majorFont>
        <a:latin typeface="Constantia"/>
        <a:ea typeface=""/>
        <a:cs typeface=""/>
        <a:font script="Jpan" typeface="HGS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Grek" typeface="Arial"/>
        <a:font script="Cyrl" typeface="Arial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Špendlík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  <a:lumMod val="100000"/>
              </a:schemeClr>
            </a:gs>
            <a:gs pos="40000">
              <a:schemeClr val="phClr">
                <a:tint val="60000"/>
                <a:satMod val="130000"/>
                <a:lumMod val="100000"/>
              </a:schemeClr>
            </a:gs>
            <a:gs pos="100000">
              <a:schemeClr val="phClr">
                <a:tint val="96000"/>
                <a:lumMod val="108000"/>
              </a:schemeClr>
            </a:gs>
          </a:gsLst>
          <a:lin ang="5400000" scaled="0"/>
        </a:gradFill>
        <a:gradFill rotWithShape="1">
          <a:gsLst>
            <a:gs pos="0">
              <a:schemeClr val="phClr"/>
            </a:gs>
            <a:gs pos="100000">
              <a:schemeClr val="phClr">
                <a:shade val="76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80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38100" dir="4800000" sx="98000" sy="98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38100" dist="38100" dir="4800000" sx="96000" sy="96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240000"/>
            </a:lightRig>
          </a:scene3d>
          <a:sp3d>
            <a:bevelT w="28575" h="28575"/>
          </a:sp3d>
        </a:effectStyle>
      </a:effectStyleLst>
      <a:bgFillStyleLst>
        <a:solidFill>
          <a:schemeClr val="phClr">
            <a:tint val="93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satMod val="140000"/>
                <a:lumMod val="50000"/>
              </a:schemeClr>
              <a:schemeClr val="phClr">
                <a:tint val="95000"/>
                <a:satMod val="180000"/>
                <a:lumMod val="16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  <a:shade val="90000"/>
                <a:satMod val="120000"/>
                <a:lumMod val="54000"/>
              </a:schemeClr>
              <a:schemeClr val="phClr">
                <a:tint val="80000"/>
                <a:satMod val="160000"/>
                <a:lumMod val="14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Pushpin</Template>
  <TotalTime>88</TotalTime>
  <Words>105</Words>
  <Application>Microsoft Office PowerPoint</Application>
  <PresentationFormat>Předvádění na obrazovce (4:3)</PresentationFormat>
  <Paragraphs>50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Špendlík</vt:lpstr>
      <vt:lpstr>Prezentace aplikace PowerPoint</vt:lpstr>
      <vt:lpstr>Anotace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Han</dc:creator>
  <cp:lastModifiedBy>VLASTNIK</cp:lastModifiedBy>
  <cp:revision>15</cp:revision>
  <dcterms:created xsi:type="dcterms:W3CDTF">2011-04-30T20:22:18Z</dcterms:created>
  <dcterms:modified xsi:type="dcterms:W3CDTF">2013-03-27T17:27:27Z</dcterms:modified>
</cp:coreProperties>
</file>