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5" r:id="rId1"/>
  </p:sldMasterIdLst>
  <p:notesMasterIdLst>
    <p:notesMasterId r:id="rId11"/>
  </p:notesMasterIdLst>
  <p:sldIdLst>
    <p:sldId id="257" r:id="rId2"/>
    <p:sldId id="259" r:id="rId3"/>
    <p:sldId id="268" r:id="rId4"/>
    <p:sldId id="270" r:id="rId5"/>
    <p:sldId id="271" r:id="rId6"/>
    <p:sldId id="272" r:id="rId7"/>
    <p:sldId id="262" r:id="rId8"/>
    <p:sldId id="273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66FF33"/>
    <a:srgbClr val="FFFF00"/>
    <a:srgbClr val="3333CC"/>
    <a:srgbClr val="006600"/>
    <a:srgbClr val="003300"/>
    <a:srgbClr val="28238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cs-CZ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endParaRPr lang="cs-CZ"/>
          </a:p>
        </p:txBody>
      </p:sp>
      <p:sp>
        <p:nvSpPr>
          <p:cNvPr id="23556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2355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355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cs-CZ"/>
          </a:p>
        </p:txBody>
      </p:sp>
      <p:sp>
        <p:nvSpPr>
          <p:cNvPr id="2355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fld id="{15830A80-4924-4733-A415-E10B32AF5F9B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690DB98-E6C7-47E0-B0DA-74A05B726DAF}" type="slidenum">
              <a:rPr lang="cs-CZ"/>
              <a:pPr/>
              <a:t>1</a:t>
            </a:fld>
            <a:endParaRPr lang="cs-CZ"/>
          </a:p>
        </p:txBody>
      </p:sp>
      <p:sp>
        <p:nvSpPr>
          <p:cNvPr id="24578" name="Rectangle 6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80165" tIns="40083" rIns="80165" bIns="40083"/>
          <a:lstStyle/>
          <a:p>
            <a:pPr defTabSz="447675">
              <a:buClr>
                <a:srgbClr val="000000"/>
              </a:buClr>
              <a:buSzPct val="100000"/>
              <a:buFont typeface="Times New Roman" pitchFamily="18" charset="0"/>
              <a:buNone/>
            </a:pPr>
            <a:fld id="{F9FBD9F0-105B-4F87-BA64-971FFBA86179}" type="slidenum">
              <a:rPr lang="cs-CZ">
                <a:solidFill>
                  <a:schemeClr val="bg1"/>
                </a:solidFill>
                <a:latin typeface="Book Antiqua" pitchFamily="18" charset="0"/>
                <a:ea typeface="Microsoft YaHei" pitchFamily="34" charset="-122"/>
              </a:rPr>
              <a:pPr defTabSz="447675">
                <a:buClr>
                  <a:srgbClr val="000000"/>
                </a:buClr>
                <a:buSzPct val="100000"/>
                <a:buFont typeface="Times New Roman" pitchFamily="18" charset="0"/>
                <a:buNone/>
              </a:pPr>
              <a:t>1</a:t>
            </a:fld>
            <a:endParaRPr lang="cs-CZ">
              <a:solidFill>
                <a:schemeClr val="bg1"/>
              </a:solidFill>
              <a:latin typeface="Book Antiqua" pitchFamily="18" charset="0"/>
              <a:ea typeface="Microsoft YaHei" pitchFamily="34" charset="-122"/>
            </a:endParaRPr>
          </a:p>
        </p:txBody>
      </p:sp>
      <p:sp>
        <p:nvSpPr>
          <p:cNvPr id="24579" name="Text Box 1"/>
          <p:cNvSpPr txBox="1"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78903" tIns="39452" rIns="78903" bIns="39452"/>
          <a:lstStyle/>
          <a:p>
            <a:pPr defTabSz="447675">
              <a:buClr>
                <a:srgbClr val="000000"/>
              </a:buClr>
              <a:buSzPct val="100000"/>
              <a:buFont typeface="Times New Roman" pitchFamily="18" charset="0"/>
              <a:buNone/>
              <a:tabLst>
                <a:tab pos="723900" algn="l"/>
                <a:tab pos="1447800" algn="l"/>
                <a:tab pos="2171700" algn="l"/>
                <a:tab pos="2894013" algn="l"/>
                <a:tab pos="2895600" algn="l"/>
              </a:tabLst>
            </a:pPr>
            <a:fld id="{F5082330-5DF8-46C5-9830-E01216BA6974}" type="slidenum">
              <a:rPr lang="cs-CZ">
                <a:solidFill>
                  <a:srgbClr val="000000"/>
                </a:solidFill>
                <a:latin typeface="Times New Roman" pitchFamily="18" charset="0"/>
                <a:ea typeface="Microsoft YaHei" pitchFamily="34" charset="-122"/>
              </a:rPr>
              <a:pPr defTabSz="447675">
                <a:buClr>
                  <a:srgbClr val="000000"/>
                </a:buClr>
                <a:buSzPct val="100000"/>
                <a:buFont typeface="Times New Roman" pitchFamily="18" charset="0"/>
                <a:buNone/>
                <a:tabLst>
                  <a:tab pos="723900" algn="l"/>
                  <a:tab pos="1447800" algn="l"/>
                  <a:tab pos="2171700" algn="l"/>
                  <a:tab pos="2894013" algn="l"/>
                  <a:tab pos="2895600" algn="l"/>
                </a:tabLst>
              </a:pPr>
              <a:t>1</a:t>
            </a:fld>
            <a:endParaRPr lang="cs-CZ">
              <a:solidFill>
                <a:srgbClr val="000000"/>
              </a:solidFill>
              <a:latin typeface="Times New Roman" pitchFamily="18" charset="0"/>
              <a:ea typeface="Microsoft YaHei" pitchFamily="34" charset="-122"/>
            </a:endParaRPr>
          </a:p>
        </p:txBody>
      </p:sp>
      <p:sp>
        <p:nvSpPr>
          <p:cNvPr id="2458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ln/>
        </p:spPr>
      </p:sp>
      <p:sp>
        <p:nvSpPr>
          <p:cNvPr id="2458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 wrap="none" lIns="0" tIns="0" rIns="0" bIns="0" anchor="ctr"/>
          <a:lstStyle/>
          <a:p>
            <a:pPr defTabSz="447675">
              <a:spcBef>
                <a:spcPct val="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</a:pPr>
            <a:endParaRPr lang="cs-CZ" sz="1800"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666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997075"/>
            <a:ext cx="7772400" cy="1431925"/>
          </a:xfrm>
        </p:spPr>
        <p:txBody>
          <a:bodyPr anchor="b" anchorCtr="1"/>
          <a:lstStyle>
            <a:lvl1pPr algn="ctr"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241667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241668" name="Freeform 4"/>
          <p:cNvSpPr>
            <a:spLocks/>
          </p:cNvSpPr>
          <p:nvPr/>
        </p:nvSpPr>
        <p:spPr bwMode="auto">
          <a:xfrm>
            <a:off x="285750" y="2803525"/>
            <a:ext cx="1588" cy="3035300"/>
          </a:xfrm>
          <a:custGeom>
            <a:avLst/>
            <a:gdLst>
              <a:gd name="T0" fmla="*/ 0 h 1912"/>
              <a:gd name="T1" fmla="*/ 6 h 1912"/>
              <a:gd name="T2" fmla="*/ 6 h 1912"/>
              <a:gd name="T3" fmla="*/ 60 h 1912"/>
              <a:gd name="T4" fmla="*/ 1912 h 1912"/>
              <a:gd name="T5" fmla="*/ 1912 h 1912"/>
              <a:gd name="T6" fmla="*/ 0 h 1912"/>
              <a:gd name="T7" fmla="*/ 0 h 1912"/>
            </a:gdLst>
            <a:ahLst/>
            <a:cxnLst>
              <a:cxn ang="0">
                <a:pos x="0" y="T0"/>
              </a:cxn>
              <a:cxn ang="0">
                <a:pos x="0" y="T1"/>
              </a:cxn>
              <a:cxn ang="0">
                <a:pos x="0" y="T2"/>
              </a:cxn>
              <a:cxn ang="0">
                <a:pos x="0" y="T3"/>
              </a:cxn>
              <a:cxn ang="0">
                <a:pos x="0" y="T4"/>
              </a:cxn>
              <a:cxn ang="0">
                <a:pos x="0" y="T5"/>
              </a:cxn>
              <a:cxn ang="0">
                <a:pos x="0" y="T6"/>
              </a:cxn>
              <a:cxn ang="0">
                <a:pos x="0" y="T7"/>
              </a:cxn>
            </a:cxnLst>
            <a:rect l="0" t="0" r="r" b="b"/>
            <a:pathLst>
              <a:path h="1912">
                <a:moveTo>
                  <a:pt x="0" y="0"/>
                </a:moveTo>
                <a:lnTo>
                  <a:pt x="0" y="6"/>
                </a:lnTo>
                <a:lnTo>
                  <a:pt x="0" y="6"/>
                </a:lnTo>
                <a:lnTo>
                  <a:pt x="0" y="60"/>
                </a:lnTo>
                <a:lnTo>
                  <a:pt x="0" y="1912"/>
                </a:lnTo>
                <a:lnTo>
                  <a:pt x="0" y="1912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6BBA27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41669" name="Rectangle 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41670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4A94D54E-97DF-49F4-8D9F-C0228FE9AE6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241671" name="Rectangle 7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0536B33-BA33-4A4B-BE68-390EB8FACF6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65BC7E1-0353-48AA-8882-5678A917EA3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050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050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6821E1-2A26-42C7-860F-C7DE6D519EE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752F971-D178-45B8-AD99-1DA67AC9A56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B848DD0-1EE2-46FF-885E-3396EB3A0B3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29BB2C-C791-442D-AA88-7DE1CABFB3B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379F80-7813-469C-9FF6-DB3E72D3336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7EA0757-11B4-4E37-BCC3-3B41143C92C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E66DE6-2AE7-4C28-977A-379B8B120D0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92100"/>
            <a:ext cx="2057400" cy="57277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92100"/>
            <a:ext cx="6019800" cy="57277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76F0B4C-217B-4AAC-A5B8-7464B6D17AD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>
            <a:duotone>
              <a:schemeClr val="bg1"/>
              <a:srgbClr val="FFFFFF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64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4064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05000"/>
            <a:ext cx="82296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4064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endParaRPr lang="cs-CZ"/>
          </a:p>
        </p:txBody>
      </p:sp>
      <p:sp>
        <p:nvSpPr>
          <p:cNvPr id="24064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endParaRPr lang="cs-CZ"/>
          </a:p>
        </p:txBody>
      </p:sp>
      <p:sp>
        <p:nvSpPr>
          <p:cNvPr id="24064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fld id="{73FA1BCB-847A-4B1C-9F74-B129F4762FA0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856" r:id="rId1"/>
    <p:sldLayoutId id="2147483857" r:id="rId2"/>
    <p:sldLayoutId id="2147483858" r:id="rId3"/>
    <p:sldLayoutId id="2147483859" r:id="rId4"/>
    <p:sldLayoutId id="2147483860" r:id="rId5"/>
    <p:sldLayoutId id="2147483861" r:id="rId6"/>
    <p:sldLayoutId id="2147483862" r:id="rId7"/>
    <p:sldLayoutId id="2147483863" r:id="rId8"/>
    <p:sldLayoutId id="2147483864" r:id="rId9"/>
    <p:sldLayoutId id="2147483865" r:id="rId10"/>
    <p:sldLayoutId id="2147483866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120000"/>
        <a:buChar char="•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Tahoma" pitchFamily="34" charset="0"/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120000"/>
        <a:buChar char="•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Tahoma" pitchFamily="34" charset="0"/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hyperlink" Target="http://ptaci.czweb.org/1-prezimujici.php" TargetMode="Externa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hyperlink" Target="http://cs.wikipedia.org/wiki/P%C4%9Bnkava_obecn%C3%A1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hyperlink" Target="http://cs.wikipedia.org/wiki/Stehl%C3%ADk_obecn%C3%BD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hyperlink" Target="http://cs.wikipedia.org/wiki/H%C3%BDl_obecn%C3%BD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260350"/>
            <a:ext cx="7488510" cy="14144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graphicFrame>
        <p:nvGraphicFramePr>
          <p:cNvPr id="22572" name="Group 44"/>
          <p:cNvGraphicFramePr>
            <a:graphicFrameLocks noGrp="1"/>
          </p:cNvGraphicFramePr>
          <p:nvPr/>
        </p:nvGraphicFramePr>
        <p:xfrm>
          <a:off x="323850" y="1773238"/>
          <a:ext cx="8496300" cy="4910529"/>
        </p:xfrm>
        <a:graphic>
          <a:graphicData uri="http://schemas.openxmlformats.org/drawingml/2006/table">
            <a:tbl>
              <a:tblPr/>
              <a:tblGrid>
                <a:gridCol w="2500313"/>
                <a:gridCol w="5995987"/>
              </a:tblGrid>
              <a:tr h="96361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Název školy, adresa:</a:t>
                      </a:r>
                    </a:p>
                  </a:txBody>
                  <a:tcPr marL="81641" marR="81641" marT="97675" marB="42141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66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Základní škola a mateřská škola Kamenný Přívoz, </a:t>
                      </a:r>
                    </a:p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Kamenný Přívoz 53, Kamenný Přívoz  252 82</a:t>
                      </a:r>
                    </a:p>
                  </a:txBody>
                  <a:tcPr marL="81641" marR="81641" marT="83595" marB="4214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66CC"/>
                    </a:solidFill>
                  </a:tcPr>
                </a:tc>
              </a:tr>
              <a:tr h="4445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81641" marR="81641" marT="83595" marB="4214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CZ.1.07/1.4.00/21.3596</a:t>
                      </a:r>
                    </a:p>
                  </a:txBody>
                  <a:tcPr marL="81641" marR="81641" marT="83595" marB="4214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40005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Šablona:</a:t>
                      </a:r>
                    </a:p>
                  </a:txBody>
                  <a:tcPr marL="81641" marR="81641" marT="83595" marB="4214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 Inovace a zkvalitnění výuky prostřednictvím ICT (III/2)</a:t>
                      </a:r>
                    </a:p>
                  </a:txBody>
                  <a:tcPr marL="81641" marR="81641" marT="83595" marB="4214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 Číslo materiálu:</a:t>
                      </a:r>
                    </a:p>
                  </a:txBody>
                  <a:tcPr marL="0" marR="0" marT="14406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  VY_32_INOVACE_2PRV</a:t>
                      </a: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Arial" charset="0"/>
                        </a:rPr>
                        <a:t>.04</a:t>
                      </a:r>
                    </a:p>
                  </a:txBody>
                  <a:tcPr marL="0" marR="0" marT="14406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 Název materiálu:</a:t>
                      </a:r>
                    </a:p>
                  </a:txBody>
                  <a:tcPr marL="0" marR="0" marT="26754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 </a:t>
                      </a: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Arial" charset="0"/>
                        </a:rPr>
                        <a:t>Zima- ptáci</a:t>
                      </a:r>
                    </a:p>
                  </a:txBody>
                  <a:tcPr marL="0" marR="0" marT="26754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38576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Předmět:</a:t>
                      </a:r>
                    </a:p>
                  </a:txBody>
                  <a:tcPr marL="81641" marR="81641" marT="83595" marB="4214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Člověk a jeho svět, 2</a:t>
                      </a:r>
                    </a:p>
                  </a:txBody>
                  <a:tcPr marL="81641" marR="81641" marT="83595" marB="4214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23018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 Třída:</a:t>
                      </a:r>
                    </a:p>
                  </a:txBody>
                  <a:tcPr marL="0" marR="0" marT="14406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  I.(1.,2.)</a:t>
                      </a:r>
                    </a:p>
                  </a:txBody>
                  <a:tcPr marL="0" marR="0" marT="14406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Autor/ověřující učitel:</a:t>
                      </a:r>
                    </a:p>
                  </a:txBody>
                  <a:tcPr marL="81641" marR="81641" marT="83595" marB="4214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Hana Šmídová / Hana Šmídová</a:t>
                      </a:r>
                    </a:p>
                  </a:txBody>
                  <a:tcPr marL="81641" marR="81641" marT="83595" marB="4214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Datum ověření:</a:t>
                      </a:r>
                    </a:p>
                  </a:txBody>
                  <a:tcPr marL="81641" marR="81641" marT="83595" marB="4214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Arial" charset="0"/>
                        </a:rPr>
                        <a:t>17. 1. 2014</a:t>
                      </a:r>
                    </a:p>
                  </a:txBody>
                  <a:tcPr marL="81641" marR="81641" marT="71247" marB="4214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>
                <a:solidFill>
                  <a:srgbClr val="66FF33"/>
                </a:solidFill>
                <a:latin typeface="Arial" charset="0"/>
              </a:rPr>
              <a:t>Zimní příroda</a:t>
            </a:r>
            <a:r>
              <a:rPr lang="cs-CZ" sz="7200">
                <a:solidFill>
                  <a:srgbClr val="66FF33"/>
                </a:solidFill>
                <a:latin typeface="Arial" charset="0"/>
              </a:rPr>
              <a:t> - ptáci</a:t>
            </a:r>
          </a:p>
        </p:txBody>
      </p:sp>
      <p:pic>
        <p:nvPicPr>
          <p:cNvPr id="26634" name="Picture 10" descr="P2150166 – kop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4075" y="1628775"/>
            <a:ext cx="6480175" cy="4860925"/>
          </a:xfrm>
          <a:prstGeom prst="rect">
            <a:avLst/>
          </a:prstGeom>
          <a:noFill/>
        </p:spPr>
      </p:pic>
      <p:pic>
        <p:nvPicPr>
          <p:cNvPr id="26635" name="Picture 11" descr="MM900336344[1]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4213" y="1844675"/>
            <a:ext cx="714375" cy="800100"/>
          </a:xfrm>
          <a:prstGeom prst="rect">
            <a:avLst/>
          </a:prstGeom>
          <a:noFill/>
        </p:spPr>
      </p:pic>
      <p:pic>
        <p:nvPicPr>
          <p:cNvPr id="26636" name="Picture 12" descr="MM900336344[1]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6013" y="2565400"/>
            <a:ext cx="714375" cy="800100"/>
          </a:xfrm>
          <a:prstGeom prst="rect">
            <a:avLst/>
          </a:prstGeom>
          <a:noFill/>
        </p:spPr>
      </p:pic>
      <p:pic>
        <p:nvPicPr>
          <p:cNvPr id="26637" name="Picture 13" descr="MM900336344[1]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3213100"/>
            <a:ext cx="714375" cy="800100"/>
          </a:xfrm>
          <a:prstGeom prst="rect">
            <a:avLst/>
          </a:prstGeom>
          <a:noFill/>
        </p:spPr>
      </p:pic>
      <p:pic>
        <p:nvPicPr>
          <p:cNvPr id="26638" name="Picture 14" descr="MM900336344[1]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2988" y="3860800"/>
            <a:ext cx="714375" cy="800100"/>
          </a:xfrm>
          <a:prstGeom prst="rect">
            <a:avLst/>
          </a:prstGeom>
          <a:noFill/>
        </p:spPr>
      </p:pic>
      <p:pic>
        <p:nvPicPr>
          <p:cNvPr id="26639" name="Picture 15" descr="MM900336344[1]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288" y="4724400"/>
            <a:ext cx="714375" cy="800100"/>
          </a:xfrm>
          <a:prstGeom prst="rect">
            <a:avLst/>
          </a:prstGeom>
          <a:noFill/>
        </p:spPr>
      </p:pic>
      <p:pic>
        <p:nvPicPr>
          <p:cNvPr id="26640" name="Picture 16" descr="MM900336344[1]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550" y="5589588"/>
            <a:ext cx="714375" cy="8001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66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8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/>
              <a:t>Ptáci u krmítka</a:t>
            </a:r>
          </a:p>
        </p:txBody>
      </p:sp>
      <p:sp>
        <p:nvSpPr>
          <p:cNvPr id="24883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844675"/>
            <a:ext cx="4038600" cy="4175125"/>
          </a:xfrm>
        </p:spPr>
        <p:txBody>
          <a:bodyPr/>
          <a:lstStyle/>
          <a:p>
            <a:r>
              <a:rPr lang="cs-CZ" sz="3000">
                <a:solidFill>
                  <a:schemeClr val="bg2"/>
                </a:solidFill>
              </a:rPr>
              <a:t>Mnoho  ptáků se stahuje v kruté zimě k lidským příbytkům. Hledají tam teplo a dostatek potravy.</a:t>
            </a:r>
            <a:r>
              <a:rPr lang="cs-CZ" sz="3000"/>
              <a:t> </a:t>
            </a:r>
          </a:p>
          <a:p>
            <a:r>
              <a:rPr lang="cs-CZ" sz="3000">
                <a:solidFill>
                  <a:schemeClr val="bg2"/>
                </a:solidFill>
              </a:rPr>
              <a:t>Poletují po zahradách a užívají dobrodiní krmítek u domů.</a:t>
            </a:r>
          </a:p>
        </p:txBody>
      </p:sp>
      <p:sp>
        <p:nvSpPr>
          <p:cNvPr id="248836" name="Rectangle 4"/>
          <p:cNvSpPr>
            <a:spLocks noGrp="1" noChangeArrowheads="1"/>
          </p:cNvSpPr>
          <p:nvPr>
            <p:ph type="body" sz="half" idx="2"/>
          </p:nvPr>
        </p:nvSpPr>
        <p:spPr>
          <a:solidFill>
            <a:schemeClr val="folHlink"/>
          </a:solidFill>
        </p:spPr>
        <p:txBody>
          <a:bodyPr/>
          <a:lstStyle/>
          <a:p>
            <a:r>
              <a:rPr lang="cs-CZ" sz="3600">
                <a:solidFill>
                  <a:srgbClr val="990033"/>
                </a:solidFill>
              </a:rPr>
              <a:t>Pěnkava</a:t>
            </a:r>
          </a:p>
          <a:p>
            <a:r>
              <a:rPr lang="cs-CZ" sz="3600">
                <a:solidFill>
                  <a:srgbClr val="990033"/>
                </a:solidFill>
              </a:rPr>
              <a:t>Stehlík</a:t>
            </a:r>
          </a:p>
          <a:p>
            <a:r>
              <a:rPr lang="cs-CZ" sz="3600">
                <a:solidFill>
                  <a:srgbClr val="990033"/>
                </a:solidFill>
              </a:rPr>
              <a:t>Hýl</a:t>
            </a:r>
          </a:p>
          <a:p>
            <a:r>
              <a:rPr lang="cs-CZ" sz="3600">
                <a:solidFill>
                  <a:srgbClr val="990033"/>
                </a:solidFill>
              </a:rPr>
              <a:t>Čížek</a:t>
            </a:r>
          </a:p>
          <a:p>
            <a:pPr>
              <a:buFontTx/>
              <a:buNone/>
            </a:pPr>
            <a:endParaRPr lang="cs-CZ" sz="3600"/>
          </a:p>
        </p:txBody>
      </p:sp>
      <p:pic>
        <p:nvPicPr>
          <p:cNvPr id="248837" name="Picture 5" descr="MM900336344[1]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588" y="620713"/>
            <a:ext cx="714375" cy="8001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9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5400" b="1">
                <a:solidFill>
                  <a:srgbClr val="FFFF00"/>
                </a:solidFill>
              </a:rPr>
              <a:t>Pěnkava</a:t>
            </a:r>
          </a:p>
        </p:txBody>
      </p:sp>
      <p:sp>
        <p:nvSpPr>
          <p:cNvPr id="2519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916113"/>
            <a:ext cx="8229600" cy="4114800"/>
          </a:xfrm>
        </p:spPr>
        <p:txBody>
          <a:bodyPr/>
          <a:lstStyle/>
          <a:p>
            <a:r>
              <a:rPr lang="cs-CZ" dirty="0">
                <a:solidFill>
                  <a:srgbClr val="28238F"/>
                </a:solidFill>
              </a:rPr>
              <a:t>Je velká asi jako vrabec. Má ovšem štíhlejší tělo. Peří má zbarvené do světlé hnědé a modré. Samice je málo výrazná.</a:t>
            </a:r>
          </a:p>
          <a:p>
            <a:r>
              <a:rPr lang="cs-CZ" dirty="0">
                <a:solidFill>
                  <a:schemeClr val="bg2"/>
                </a:solidFill>
              </a:rPr>
              <a:t>Poletuje ve „vlnovkách“. Na zemi pobíhá nebo poskakuje.</a:t>
            </a:r>
          </a:p>
          <a:p>
            <a:r>
              <a:rPr lang="cs-CZ" dirty="0">
                <a:solidFill>
                  <a:srgbClr val="28238F"/>
                </a:solidFill>
              </a:rPr>
              <a:t>V zimě se </a:t>
            </a:r>
            <a:r>
              <a:rPr lang="cs-CZ" dirty="0" smtClean="0">
                <a:solidFill>
                  <a:srgbClr val="28238F"/>
                </a:solidFill>
              </a:rPr>
              <a:t>živí </a:t>
            </a:r>
            <a:r>
              <a:rPr lang="cs-CZ" dirty="0">
                <a:solidFill>
                  <a:srgbClr val="28238F"/>
                </a:solidFill>
              </a:rPr>
              <a:t>dospělé pěnkavy semínky.</a:t>
            </a:r>
          </a:p>
          <a:p>
            <a:endParaRPr lang="cs-CZ" dirty="0">
              <a:solidFill>
                <a:srgbClr val="28238F"/>
              </a:solidFill>
            </a:endParaRPr>
          </a:p>
        </p:txBody>
      </p:sp>
      <p:pic>
        <p:nvPicPr>
          <p:cNvPr id="251908" name="Picture 4" descr="MM900336344[1]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6013" y="692150"/>
            <a:ext cx="714375" cy="8001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9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5400" b="1">
                <a:solidFill>
                  <a:srgbClr val="FFFF00"/>
                </a:solidFill>
              </a:rPr>
              <a:t>Stehlík</a:t>
            </a:r>
          </a:p>
        </p:txBody>
      </p:sp>
      <p:sp>
        <p:nvSpPr>
          <p:cNvPr id="2529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916113"/>
            <a:ext cx="8229600" cy="4114800"/>
          </a:xfrm>
        </p:spPr>
        <p:txBody>
          <a:bodyPr/>
          <a:lstStyle/>
          <a:p>
            <a:r>
              <a:rPr lang="cs-CZ">
                <a:solidFill>
                  <a:srgbClr val="28238F"/>
                </a:solidFill>
              </a:rPr>
              <a:t>Je drobnější než vrabec. Má štíhlé tělo. Peří má svrchu pestře zbarvené, bříško bílé. Na hlavě má typickou červenou „masku“.Na pohled není téměř rozdíl mezi samcem a samicí.</a:t>
            </a:r>
          </a:p>
          <a:p>
            <a:r>
              <a:rPr lang="cs-CZ">
                <a:solidFill>
                  <a:schemeClr val="bg2"/>
                </a:solidFill>
              </a:rPr>
              <a:t>Pro své pěkné zbarvení a zpěv byl chytán a dosud je chován jako „klecní“ pták.</a:t>
            </a:r>
          </a:p>
          <a:p>
            <a:endParaRPr lang="cs-CZ">
              <a:solidFill>
                <a:schemeClr val="bg2"/>
              </a:solidFill>
            </a:endParaRPr>
          </a:p>
        </p:txBody>
      </p:sp>
      <p:pic>
        <p:nvPicPr>
          <p:cNvPr id="252932" name="Picture 4" descr="MM900336344[1]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588" y="620713"/>
            <a:ext cx="714375" cy="8001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9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5400" b="1">
                <a:solidFill>
                  <a:srgbClr val="FFFF00"/>
                </a:solidFill>
              </a:rPr>
              <a:t>Hýl</a:t>
            </a:r>
          </a:p>
        </p:txBody>
      </p:sp>
      <p:sp>
        <p:nvSpPr>
          <p:cNvPr id="2539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916113"/>
            <a:ext cx="8229600" cy="4114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>
                <a:solidFill>
                  <a:srgbClr val="28238F"/>
                </a:solidFill>
              </a:rPr>
              <a:t>Je větší než vrabec. Má zavalitější tělo. Peří má svrchu černobíle zbarvené. Sameček má bříško červené, samička šedobílé. </a:t>
            </a:r>
          </a:p>
          <a:p>
            <a:pPr>
              <a:lnSpc>
                <a:spcPct val="90000"/>
              </a:lnSpc>
            </a:pPr>
            <a:r>
              <a:rPr lang="cs-CZ">
                <a:solidFill>
                  <a:srgbClr val="28238F"/>
                </a:solidFill>
              </a:rPr>
              <a:t>V zimě je  se spojuje v hejnech, zdržuje se na jeřabinách a javorech a častěji slétá na zem.</a:t>
            </a:r>
          </a:p>
          <a:p>
            <a:pPr>
              <a:lnSpc>
                <a:spcPct val="90000"/>
              </a:lnSpc>
            </a:pPr>
            <a:r>
              <a:rPr lang="cs-CZ">
                <a:solidFill>
                  <a:srgbClr val="28238F"/>
                </a:solidFill>
              </a:rPr>
              <a:t>V létě je plachý, není téměř vidět.</a:t>
            </a:r>
          </a:p>
          <a:p>
            <a:pPr>
              <a:lnSpc>
                <a:spcPct val="90000"/>
              </a:lnSpc>
            </a:pPr>
            <a:endParaRPr lang="cs-CZ">
              <a:solidFill>
                <a:srgbClr val="28238F"/>
              </a:solidFill>
            </a:endParaRPr>
          </a:p>
        </p:txBody>
      </p:sp>
      <p:pic>
        <p:nvPicPr>
          <p:cNvPr id="253956" name="Picture 4" descr="MM900336344[1]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620713"/>
            <a:ext cx="714375" cy="8001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>
                <a:solidFill>
                  <a:srgbClr val="006600"/>
                </a:solidFill>
                <a:latin typeface="Arial" charset="0"/>
              </a:rPr>
              <a:t>Doplň název ptáka k větám o přezimujících ptácích:</a:t>
            </a:r>
            <a:br>
              <a:rPr lang="cs-CZ" sz="3600">
                <a:solidFill>
                  <a:srgbClr val="006600"/>
                </a:solidFill>
                <a:latin typeface="Arial" charset="0"/>
              </a:rPr>
            </a:br>
            <a:endParaRPr lang="cs-CZ" sz="3600">
              <a:solidFill>
                <a:srgbClr val="006600"/>
              </a:solidFill>
              <a:latin typeface="Arial" charset="0"/>
            </a:endParaRP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557338"/>
            <a:ext cx="8229600" cy="4392612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800">
                <a:solidFill>
                  <a:srgbClr val="28238F"/>
                </a:solidFill>
              </a:rPr>
              <a:t>Je větší než vrabec. Má zavalitější tělo. Peří má svrchu černobíle zbarvené. Sameček má bříško červené, samička šedobílé. </a:t>
            </a:r>
            <a:r>
              <a:rPr lang="cs-CZ" sz="3600">
                <a:solidFill>
                  <a:srgbClr val="28238F"/>
                </a:solidFill>
              </a:rPr>
              <a:t>_____________</a:t>
            </a:r>
            <a:endParaRPr lang="cs-CZ" sz="2800">
              <a:solidFill>
                <a:srgbClr val="28238F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2800">
                <a:solidFill>
                  <a:srgbClr val="3333CC"/>
                </a:solidFill>
                <a:latin typeface="Arial" charset="0"/>
              </a:rPr>
              <a:t> </a:t>
            </a:r>
            <a:r>
              <a:rPr lang="cs-CZ" sz="2800">
                <a:solidFill>
                  <a:srgbClr val="28238F"/>
                </a:solidFill>
              </a:rPr>
              <a:t>Je drobnější než vrabec. </a:t>
            </a:r>
            <a:r>
              <a:rPr lang="cs-CZ" sz="2800">
                <a:solidFill>
                  <a:schemeClr val="bg2"/>
                </a:solidFill>
              </a:rPr>
              <a:t>Pro své pěkné zbarvení a zpěv byl chytán a dosud je chován jako „klecní“ pták.</a:t>
            </a:r>
            <a:r>
              <a:rPr lang="cs-CZ" sz="3600">
                <a:solidFill>
                  <a:schemeClr val="bg2"/>
                </a:solidFill>
              </a:rPr>
              <a:t>_______________</a:t>
            </a:r>
            <a:endParaRPr lang="cs-CZ" sz="2800">
              <a:solidFill>
                <a:schemeClr val="bg2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2800">
                <a:solidFill>
                  <a:srgbClr val="28238F"/>
                </a:solidFill>
              </a:rPr>
              <a:t>Je velký asi jako vrabec. </a:t>
            </a:r>
            <a:r>
              <a:rPr lang="cs-CZ" sz="2800">
                <a:solidFill>
                  <a:schemeClr val="bg2"/>
                </a:solidFill>
              </a:rPr>
              <a:t>Poletuje ve „vlnovkách“. Na zemi pobíhá nebo poskakuje. </a:t>
            </a:r>
            <a:r>
              <a:rPr lang="cs-CZ" sz="3600">
                <a:solidFill>
                  <a:schemeClr val="bg2"/>
                </a:solidFill>
              </a:rPr>
              <a:t>______________</a:t>
            </a:r>
            <a:endParaRPr lang="cs-CZ" sz="2800">
              <a:solidFill>
                <a:schemeClr val="bg2"/>
              </a:solidFill>
            </a:endParaRPr>
          </a:p>
          <a:p>
            <a:pPr>
              <a:lnSpc>
                <a:spcPct val="80000"/>
              </a:lnSpc>
              <a:buFontTx/>
              <a:buNone/>
            </a:pPr>
            <a:endParaRPr lang="cs-CZ" sz="2800">
              <a:solidFill>
                <a:srgbClr val="3333CC"/>
              </a:solidFill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cs-CZ" sz="1800">
                <a:solidFill>
                  <a:srgbClr val="006600"/>
                </a:solidFill>
                <a:latin typeface="Arial" charset="0"/>
              </a:rPr>
              <a:t>Nápověda</a:t>
            </a:r>
            <a:r>
              <a:rPr lang="cs-CZ" sz="1800">
                <a:solidFill>
                  <a:srgbClr val="3333CC"/>
                </a:solidFill>
                <a:latin typeface="Arial" charset="0"/>
              </a:rPr>
              <a:t>:</a:t>
            </a:r>
          </a:p>
        </p:txBody>
      </p:sp>
      <p:sp>
        <p:nvSpPr>
          <p:cNvPr id="30725" name="Text Box 5"/>
          <p:cNvSpPr txBox="1">
            <a:spLocks noChangeArrowheads="1"/>
          </p:cNvSpPr>
          <p:nvPr/>
        </p:nvSpPr>
        <p:spPr bwMode="auto">
          <a:xfrm>
            <a:off x="1835150" y="6092825"/>
            <a:ext cx="18732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>
                <a:solidFill>
                  <a:srgbClr val="FFFF00"/>
                </a:solidFill>
                <a:latin typeface="Arial" charset="0"/>
              </a:rPr>
              <a:t>stehlík</a:t>
            </a:r>
          </a:p>
        </p:txBody>
      </p:sp>
      <p:sp>
        <p:nvSpPr>
          <p:cNvPr id="30726" name="Text Box 6"/>
          <p:cNvSpPr txBox="1">
            <a:spLocks noChangeArrowheads="1"/>
          </p:cNvSpPr>
          <p:nvPr/>
        </p:nvSpPr>
        <p:spPr bwMode="auto">
          <a:xfrm>
            <a:off x="3851275" y="5445125"/>
            <a:ext cx="18732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>
                <a:solidFill>
                  <a:srgbClr val="FFFF00"/>
                </a:solidFill>
                <a:latin typeface="Arial" charset="0"/>
              </a:rPr>
              <a:t>pěnkava</a:t>
            </a:r>
          </a:p>
        </p:txBody>
      </p:sp>
      <p:sp>
        <p:nvSpPr>
          <p:cNvPr id="30729" name="Text Box 9"/>
          <p:cNvSpPr txBox="1">
            <a:spLocks noChangeArrowheads="1"/>
          </p:cNvSpPr>
          <p:nvPr/>
        </p:nvSpPr>
        <p:spPr bwMode="auto">
          <a:xfrm>
            <a:off x="6877050" y="5734050"/>
            <a:ext cx="10096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>
                <a:solidFill>
                  <a:srgbClr val="FFFF00"/>
                </a:solidFill>
                <a:latin typeface="Arial" charset="0"/>
              </a:rPr>
              <a:t>hýl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0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>
                <a:solidFill>
                  <a:srgbClr val="006600"/>
                </a:solidFill>
                <a:latin typeface="Arial" charset="0"/>
              </a:rPr>
              <a:t>Řešení:</a:t>
            </a:r>
          </a:p>
        </p:txBody>
      </p:sp>
      <p:sp>
        <p:nvSpPr>
          <p:cNvPr id="257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557338"/>
            <a:ext cx="8229600" cy="4392612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800">
                <a:solidFill>
                  <a:srgbClr val="28238F"/>
                </a:solidFill>
              </a:rPr>
              <a:t>Je větší než vrabec. Má zavalitější tělo. Peří má svrchu černobíle zbarvené. Sameček má bříško červené, samička šedobílé. </a:t>
            </a:r>
            <a:r>
              <a:rPr lang="cs-CZ" sz="3600">
                <a:solidFill>
                  <a:srgbClr val="28238F"/>
                </a:solidFill>
              </a:rPr>
              <a:t>_____________</a:t>
            </a:r>
            <a:endParaRPr lang="cs-CZ" sz="2800">
              <a:solidFill>
                <a:srgbClr val="28238F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2800">
                <a:solidFill>
                  <a:srgbClr val="3333CC"/>
                </a:solidFill>
                <a:latin typeface="Arial" charset="0"/>
              </a:rPr>
              <a:t> </a:t>
            </a:r>
            <a:r>
              <a:rPr lang="cs-CZ" sz="2800">
                <a:solidFill>
                  <a:srgbClr val="28238F"/>
                </a:solidFill>
              </a:rPr>
              <a:t>Je drobnější než vrabec. </a:t>
            </a:r>
            <a:r>
              <a:rPr lang="cs-CZ" sz="2800">
                <a:solidFill>
                  <a:schemeClr val="bg2"/>
                </a:solidFill>
              </a:rPr>
              <a:t>Pro své pěkné zbarvení a zpěv byl chytán a dosud je chován jako „klecní“ pták.</a:t>
            </a:r>
            <a:r>
              <a:rPr lang="cs-CZ" sz="3600">
                <a:solidFill>
                  <a:schemeClr val="bg2"/>
                </a:solidFill>
              </a:rPr>
              <a:t>_______________</a:t>
            </a:r>
            <a:endParaRPr lang="cs-CZ" sz="2800">
              <a:solidFill>
                <a:schemeClr val="bg2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2800">
                <a:solidFill>
                  <a:srgbClr val="28238F"/>
                </a:solidFill>
              </a:rPr>
              <a:t>Je velký asi jako vrabec. </a:t>
            </a:r>
            <a:r>
              <a:rPr lang="cs-CZ" sz="2800">
                <a:solidFill>
                  <a:schemeClr val="bg2"/>
                </a:solidFill>
              </a:rPr>
              <a:t>Poletuje ve „vlnovkách“. Na zemi pobíhá nebo poskakuje. </a:t>
            </a:r>
            <a:r>
              <a:rPr lang="cs-CZ" sz="3600">
                <a:solidFill>
                  <a:schemeClr val="bg2"/>
                </a:solidFill>
              </a:rPr>
              <a:t>______________</a:t>
            </a:r>
            <a:endParaRPr lang="cs-CZ" sz="2800">
              <a:solidFill>
                <a:schemeClr val="bg2"/>
              </a:solidFill>
            </a:endParaRPr>
          </a:p>
          <a:p>
            <a:pPr>
              <a:lnSpc>
                <a:spcPct val="80000"/>
              </a:lnSpc>
              <a:buFontTx/>
              <a:buNone/>
            </a:pPr>
            <a:endParaRPr lang="cs-CZ" sz="2800">
              <a:solidFill>
                <a:srgbClr val="3333CC"/>
              </a:solidFill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cs-CZ" sz="1800">
                <a:solidFill>
                  <a:srgbClr val="006600"/>
                </a:solidFill>
                <a:latin typeface="Arial" charset="0"/>
              </a:rPr>
              <a:t>Nápověda</a:t>
            </a:r>
            <a:r>
              <a:rPr lang="cs-CZ" sz="1800">
                <a:solidFill>
                  <a:srgbClr val="3333CC"/>
                </a:solidFill>
                <a:latin typeface="Arial" charset="0"/>
              </a:rPr>
              <a:t>:</a:t>
            </a:r>
          </a:p>
        </p:txBody>
      </p:sp>
      <p:sp>
        <p:nvSpPr>
          <p:cNvPr id="257028" name="Text Box 4"/>
          <p:cNvSpPr txBox="1">
            <a:spLocks noChangeArrowheads="1"/>
          </p:cNvSpPr>
          <p:nvPr/>
        </p:nvSpPr>
        <p:spPr bwMode="auto">
          <a:xfrm>
            <a:off x="1835150" y="6092825"/>
            <a:ext cx="18732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>
                <a:solidFill>
                  <a:srgbClr val="FFFF00"/>
                </a:solidFill>
                <a:latin typeface="Arial" charset="0"/>
              </a:rPr>
              <a:t>stehlík</a:t>
            </a:r>
          </a:p>
        </p:txBody>
      </p:sp>
      <p:sp>
        <p:nvSpPr>
          <p:cNvPr id="257029" name="Text Box 5"/>
          <p:cNvSpPr txBox="1">
            <a:spLocks noChangeArrowheads="1"/>
          </p:cNvSpPr>
          <p:nvPr/>
        </p:nvSpPr>
        <p:spPr bwMode="auto">
          <a:xfrm>
            <a:off x="3851275" y="5445125"/>
            <a:ext cx="18732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>
                <a:solidFill>
                  <a:srgbClr val="FFFF00"/>
                </a:solidFill>
                <a:latin typeface="Arial" charset="0"/>
              </a:rPr>
              <a:t>pěnkava</a:t>
            </a:r>
          </a:p>
        </p:txBody>
      </p:sp>
      <p:sp>
        <p:nvSpPr>
          <p:cNvPr id="257030" name="Text Box 6"/>
          <p:cNvSpPr txBox="1">
            <a:spLocks noChangeArrowheads="1"/>
          </p:cNvSpPr>
          <p:nvPr/>
        </p:nvSpPr>
        <p:spPr bwMode="auto">
          <a:xfrm>
            <a:off x="6877050" y="5734050"/>
            <a:ext cx="10096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>
                <a:solidFill>
                  <a:srgbClr val="FFFF00"/>
                </a:solidFill>
                <a:latin typeface="Arial" charset="0"/>
              </a:rPr>
              <a:t>hýl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869 -0.04649 C 0.05521 -0.06013 0.06025 -0.04417 0.04966 -0.06059 C 0.04862 -0.06221 0.04896 -0.06452 0.04827 -0.06637 C 0.03976 -0.08904 0.03316 -0.10615 0.02587 -0.13205 C 0.02395 -0.13853 0.02257 -0.14524 0.02136 -0.15194 C 0.01893 -0.16582 0.01528 -0.1938 0.01528 -0.1938 C 0.01251 -0.23612 0.01077 -0.27868 0.00782 -0.321 C 0.00608 -0.40287 0.0007 -0.48381 -0.0026 -0.56545 C -0.00712 -0.55342 -0.01303 -0.54117 -0.01303 -0.52775 " pathEditMode="relative" ptsTypes="ffffffffA">
                                      <p:cBhvr>
                                        <p:cTn id="6" dur="2000" fill="hold"/>
                                        <p:tgtEl>
                                          <p:spTgt spid="2570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532 -0.0185 C 0.09862 -0.03099 0.10712 -0.03747 0.11632 -0.04024 C 0.12049 -0.0488 0.1224 -0.04625 0.12796 -0.05227 C 0.1323 -0.05666 0.1349 -0.06314 0.13855 -0.06822 C 0.14011 -0.07493 0.14358 -0.07771 0.14601 -0.08395 C 0.14862 -0.09089 0.14879 -0.09736 0.15209 -0.10384 C 0.15868 -0.14316 0.15591 -0.11679 0.15348 -0.20143 C 0.15296 -0.22271 0.14948 -0.26018 0.14306 -0.27891 C 0.13212 -0.31036 0.0974 -0.33025 0.07448 -0.34043 C 0.06511 -0.35361 0.05 -0.35477 0.03716 -0.35638 C 0.02327 -0.35569 0.00834 -0.35893 -0.00468 -0.35245 C -0.01892 -0.34528 -0.03663 -0.33395 -0.04947 -0.32262 C -0.05086 -0.32146 -0.0526 -0.32146 -0.05399 -0.32054 C -0.05607 -0.31938 -0.05798 -0.31822 -0.05989 -0.31661 C -0.06961 -0.30805 -0.07986 -0.29371 -0.09114 -0.28885 C -0.09757 -0.2803 -0.10572 -0.27891 -0.11354 -0.2729 C -0.11875 -0.26897 -0.12309 -0.26272 -0.12847 -0.25902 C -0.14218 -0.24977 -0.15382 -0.24237 -0.16875 -0.23705 C -0.175 -0.22919 -0.17795 -0.22942 -0.1868 -0.22526 C -0.19236 -0.22248 -0.19253 -0.22109 -0.19722 -0.21716 C -0.20208 -0.21323 -0.20677 -0.20791 -0.21215 -0.20537 C -0.21371 -0.20467 -0.21527 -0.20421 -0.21666 -0.20329 C -0.21979 -0.20097 -0.22222 -0.19704 -0.22552 -0.19542 C -0.22708 -0.19473 -0.22864 -0.19427 -0.23003 -0.19334 C -0.23316 -0.19103 -0.23611 -0.18802 -0.23906 -0.18548 C -0.24045 -0.18409 -0.2434 -0.18155 -0.2434 -0.18155 C -0.24965 -0.16929 -0.24288 -0.18085 -0.25086 -0.1716 C -0.25347 -0.16859 -0.25833 -0.16166 -0.25833 -0.16166 C -0.26093 -0.15194 -0.26406 -0.14524 -0.27031 -0.13969 C -0.27395 -0.13252 -0.27239 -0.13576 -0.27482 -0.12974 " pathEditMode="relative" ptsTypes="fffffffffffffffffffffffffffffA">
                                      <p:cBhvr>
                                        <p:cTn id="10" dur="2000" fill="hold"/>
                                        <p:tgtEl>
                                          <p:spTgt spid="2570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8.51064E-7 C 0.00191 -0.01411 0.0059 -0.02591 0.0118 -0.03793 C 0.01475 -0.05736 0.01944 -0.07609 0.02239 -0.09552 C 0.02291 -0.10338 0.02343 -0.11147 0.02378 -0.11934 C 0.02448 -0.13853 0.02448 -0.15796 0.02534 -0.17715 C 0.02691 -0.21161 0.04444 -0.2433 0.05816 -0.27059 C 0.06562 -0.28539 0.07118 -0.30389 0.0835 -0.31221 C 0.08784 -0.321 0.09184 -0.33025 0.09843 -0.33603 C 0.10416 -0.34644 0.11458 -0.36217 0.12378 -0.36587 C 0.1408 -0.38067 0.16528 -0.37697 0.1835 -0.37789 C 0.20677 -0.38136 0.22847 -0.38391 0.25225 -0.38391 " pathEditMode="relative" ptsTypes="ffffffffffA">
                                      <p:cBhvr>
                                        <p:cTn id="14" dur="2000" fill="hold"/>
                                        <p:tgtEl>
                                          <p:spTgt spid="2570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20" name="Text Box 4"/>
          <p:cNvSpPr txBox="1">
            <a:spLocks noChangeArrowheads="1"/>
          </p:cNvSpPr>
          <p:nvPr/>
        </p:nvSpPr>
        <p:spPr bwMode="auto">
          <a:xfrm>
            <a:off x="1763713" y="4724400"/>
            <a:ext cx="5905500" cy="16619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800" dirty="0">
                <a:latin typeface="Arial" charset="0"/>
              </a:rPr>
              <a:t>Zdroje: </a:t>
            </a:r>
            <a:r>
              <a:rPr lang="cs-CZ" sz="2800" dirty="0">
                <a:latin typeface="Arial" charset="0"/>
                <a:hlinkClick r:id="rId2"/>
              </a:rPr>
              <a:t>http://office.</a:t>
            </a:r>
            <a:r>
              <a:rPr lang="cs-CZ" sz="2800" dirty="0" err="1">
                <a:latin typeface="Arial" charset="0"/>
                <a:hlinkClick r:id="rId2"/>
              </a:rPr>
              <a:t>microsoft.com</a:t>
            </a:r>
            <a:r>
              <a:rPr lang="cs-CZ" sz="2800" dirty="0">
                <a:latin typeface="Arial" charset="0"/>
                <a:hlinkClick r:id="rId2"/>
              </a:rPr>
              <a:t>/</a:t>
            </a:r>
            <a:endParaRPr lang="cs-CZ" sz="2800" dirty="0">
              <a:latin typeface="Arial" charset="0"/>
            </a:endParaRPr>
          </a:p>
          <a:p>
            <a:r>
              <a:rPr lang="cs-CZ" sz="2800" dirty="0">
                <a:latin typeface="Arial" charset="0"/>
              </a:rPr>
              <a:t>            vlastní fotografie </a:t>
            </a:r>
            <a:r>
              <a:rPr lang="cs-CZ" sz="2800" dirty="0" smtClean="0">
                <a:latin typeface="Arial" charset="0"/>
              </a:rPr>
              <a:t>autorky</a:t>
            </a:r>
          </a:p>
          <a:p>
            <a:r>
              <a:rPr lang="cs-CZ" sz="2800" dirty="0" smtClean="0">
                <a:latin typeface="Arial" charset="0"/>
              </a:rPr>
              <a:t>Anotace: </a:t>
            </a:r>
            <a:r>
              <a:rPr lang="cs-CZ" dirty="0"/>
              <a:t>Seznámení s učivem, procvičování.</a:t>
            </a:r>
          </a:p>
          <a:p>
            <a:endParaRPr lang="cs-CZ" dirty="0">
              <a:latin typeface="Times New Roman" pitchFamily="18" charset="0"/>
            </a:endParaRPr>
          </a:p>
        </p:txBody>
      </p:sp>
      <p:pic>
        <p:nvPicPr>
          <p:cNvPr id="34822" name="Picture 6" descr="MM910001161[1]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2138" y="908050"/>
            <a:ext cx="2940050" cy="3529013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ceán">
  <a:themeElements>
    <a:clrScheme name="Oceán 2">
      <a:dk1>
        <a:srgbClr val="000066"/>
      </a:dk1>
      <a:lt1>
        <a:srgbClr val="FFFFFF"/>
      </a:lt1>
      <a:dk2>
        <a:srgbClr val="5D93FF"/>
      </a:dk2>
      <a:lt2>
        <a:srgbClr val="FFFFFF"/>
      </a:lt2>
      <a:accent1>
        <a:srgbClr val="6666FF"/>
      </a:accent1>
      <a:accent2>
        <a:srgbClr val="9999FF"/>
      </a:accent2>
      <a:accent3>
        <a:srgbClr val="B6C8FF"/>
      </a:accent3>
      <a:accent4>
        <a:srgbClr val="DADADA"/>
      </a:accent4>
      <a:accent5>
        <a:srgbClr val="B8B8FF"/>
      </a:accent5>
      <a:accent6>
        <a:srgbClr val="8A8AE7"/>
      </a:accent6>
      <a:hlink>
        <a:srgbClr val="FF3300"/>
      </a:hlink>
      <a:folHlink>
        <a:srgbClr val="FF9900"/>
      </a:folHlink>
    </a:clrScheme>
    <a:fontScheme name="Oceán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Oceán 1">
        <a:dk1>
          <a:srgbClr val="010199"/>
        </a:dk1>
        <a:lt1>
          <a:srgbClr val="FFFFFF"/>
        </a:lt1>
        <a:dk2>
          <a:srgbClr val="000099"/>
        </a:dk2>
        <a:lt2>
          <a:srgbClr val="FFFFFF"/>
        </a:lt2>
        <a:accent1>
          <a:srgbClr val="33CCCC"/>
        </a:accent1>
        <a:accent2>
          <a:srgbClr val="00C600"/>
        </a:accent2>
        <a:accent3>
          <a:srgbClr val="AAAACA"/>
        </a:accent3>
        <a:accent4>
          <a:srgbClr val="DADADA"/>
        </a:accent4>
        <a:accent5>
          <a:srgbClr val="ADE2E2"/>
        </a:accent5>
        <a:accent6>
          <a:srgbClr val="00B300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2">
        <a:dk1>
          <a:srgbClr val="000066"/>
        </a:dk1>
        <a:lt1>
          <a:srgbClr val="FFFFFF"/>
        </a:lt1>
        <a:dk2>
          <a:srgbClr val="5D93FF"/>
        </a:dk2>
        <a:lt2>
          <a:srgbClr val="FFFFFF"/>
        </a:lt2>
        <a:accent1>
          <a:srgbClr val="6666FF"/>
        </a:accent1>
        <a:accent2>
          <a:srgbClr val="9999FF"/>
        </a:accent2>
        <a:accent3>
          <a:srgbClr val="B6C8FF"/>
        </a:accent3>
        <a:accent4>
          <a:srgbClr val="DADADA"/>
        </a:accent4>
        <a:accent5>
          <a:srgbClr val="B8B8FF"/>
        </a:accent5>
        <a:accent6>
          <a:srgbClr val="8A8AE7"/>
        </a:accent6>
        <a:hlink>
          <a:srgbClr val="FF33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3">
        <a:dk1>
          <a:srgbClr val="000000"/>
        </a:dk1>
        <a:lt1>
          <a:srgbClr val="FFFFFF"/>
        </a:lt1>
        <a:dk2>
          <a:srgbClr val="572E88"/>
        </a:dk2>
        <a:lt2>
          <a:srgbClr val="FFFFFF"/>
        </a:lt2>
        <a:accent1>
          <a:srgbClr val="FF6600"/>
        </a:accent1>
        <a:accent2>
          <a:srgbClr val="FFCC00"/>
        </a:accent2>
        <a:accent3>
          <a:srgbClr val="B4ADC3"/>
        </a:accent3>
        <a:accent4>
          <a:srgbClr val="DADADA"/>
        </a:accent4>
        <a:accent5>
          <a:srgbClr val="FFB8AA"/>
        </a:accent5>
        <a:accent6>
          <a:srgbClr val="E7B900"/>
        </a:accent6>
        <a:hlink>
          <a:srgbClr val="33CCCC"/>
        </a:hlink>
        <a:folHlink>
          <a:srgbClr val="36CC6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4">
        <a:dk1>
          <a:srgbClr val="003366"/>
        </a:dk1>
        <a:lt1>
          <a:srgbClr val="FFFFFF"/>
        </a:lt1>
        <a:dk2>
          <a:srgbClr val="666699"/>
        </a:dk2>
        <a:lt2>
          <a:srgbClr val="FFFFFF"/>
        </a:lt2>
        <a:accent1>
          <a:srgbClr val="9966FF"/>
        </a:accent1>
        <a:accent2>
          <a:srgbClr val="00CC66"/>
        </a:accent2>
        <a:accent3>
          <a:srgbClr val="B8B8CA"/>
        </a:accent3>
        <a:accent4>
          <a:srgbClr val="DADADA"/>
        </a:accent4>
        <a:accent5>
          <a:srgbClr val="CAB8FF"/>
        </a:accent5>
        <a:accent6>
          <a:srgbClr val="00B95C"/>
        </a:accent6>
        <a:hlink>
          <a:srgbClr val="65C8FF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5">
        <a:dk1>
          <a:srgbClr val="000000"/>
        </a:dk1>
        <a:lt1>
          <a:srgbClr val="FFFFFF"/>
        </a:lt1>
        <a:dk2>
          <a:srgbClr val="336600"/>
        </a:dk2>
        <a:lt2>
          <a:srgbClr val="FFFFFF"/>
        </a:lt2>
        <a:accent1>
          <a:srgbClr val="B7C533"/>
        </a:accent1>
        <a:accent2>
          <a:srgbClr val="CCCCFF"/>
        </a:accent2>
        <a:accent3>
          <a:srgbClr val="ADB8AA"/>
        </a:accent3>
        <a:accent4>
          <a:srgbClr val="DADADA"/>
        </a:accent4>
        <a:accent5>
          <a:srgbClr val="D8DFAD"/>
        </a:accent5>
        <a:accent6>
          <a:srgbClr val="B9B9E7"/>
        </a:accent6>
        <a:hlink>
          <a:srgbClr val="FFFFCC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6">
        <a:dk1>
          <a:srgbClr val="000000"/>
        </a:dk1>
        <a:lt1>
          <a:srgbClr val="FFFFFF"/>
        </a:lt1>
        <a:dk2>
          <a:srgbClr val="006B80"/>
        </a:dk2>
        <a:lt2>
          <a:srgbClr val="C1CB75"/>
        </a:lt2>
        <a:accent1>
          <a:srgbClr val="6F8406"/>
        </a:accent1>
        <a:accent2>
          <a:srgbClr val="D9E288"/>
        </a:accent2>
        <a:accent3>
          <a:srgbClr val="AABAC0"/>
        </a:accent3>
        <a:accent4>
          <a:srgbClr val="DADADA"/>
        </a:accent4>
        <a:accent5>
          <a:srgbClr val="BBC2AA"/>
        </a:accent5>
        <a:accent6>
          <a:srgbClr val="C4CD7B"/>
        </a:accent6>
        <a:hlink>
          <a:srgbClr val="00CC00"/>
        </a:hlink>
        <a:folHlink>
          <a:srgbClr val="C0FF7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7">
        <a:dk1>
          <a:srgbClr val="5F5F5F"/>
        </a:dk1>
        <a:lt1>
          <a:srgbClr val="FFFFFF"/>
        </a:lt1>
        <a:dk2>
          <a:srgbClr val="FF6600"/>
        </a:dk2>
        <a:lt2>
          <a:srgbClr val="FFFFFF"/>
        </a:lt2>
        <a:accent1>
          <a:srgbClr val="CC6600"/>
        </a:accent1>
        <a:accent2>
          <a:srgbClr val="FF6600"/>
        </a:accent2>
        <a:accent3>
          <a:srgbClr val="FFB8AA"/>
        </a:accent3>
        <a:accent4>
          <a:srgbClr val="DADADA"/>
        </a:accent4>
        <a:accent5>
          <a:srgbClr val="E2B8AA"/>
        </a:accent5>
        <a:accent6>
          <a:srgbClr val="E75C00"/>
        </a:accent6>
        <a:hlink>
          <a:srgbClr val="FFFF99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8">
        <a:dk1>
          <a:srgbClr val="000000"/>
        </a:dk1>
        <a:lt1>
          <a:srgbClr val="FFFFFF"/>
        </a:lt1>
        <a:dk2>
          <a:srgbClr val="FFBA2F"/>
        </a:dk2>
        <a:lt2>
          <a:srgbClr val="A50021"/>
        </a:lt2>
        <a:accent1>
          <a:srgbClr val="FF6600"/>
        </a:accent1>
        <a:accent2>
          <a:srgbClr val="CC6600"/>
        </a:accent2>
        <a:accent3>
          <a:srgbClr val="FFD9AD"/>
        </a:accent3>
        <a:accent4>
          <a:srgbClr val="DADADA"/>
        </a:accent4>
        <a:accent5>
          <a:srgbClr val="FFB8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Ocean</Template>
  <TotalTime>1414</TotalTime>
  <Words>446</Words>
  <Application>Microsoft Office PowerPoint</Application>
  <PresentationFormat>Předvádění na obrazovce (4:3)</PresentationFormat>
  <Paragraphs>62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6" baseType="lpstr">
      <vt:lpstr>Arial</vt:lpstr>
      <vt:lpstr>Tahoma</vt:lpstr>
      <vt:lpstr>Wingdings</vt:lpstr>
      <vt:lpstr>Times New Roman</vt:lpstr>
      <vt:lpstr>Book Antiqua</vt:lpstr>
      <vt:lpstr>Microsoft YaHei</vt:lpstr>
      <vt:lpstr>Oceán</vt:lpstr>
      <vt:lpstr>Snímek 1</vt:lpstr>
      <vt:lpstr>Zimní příroda - ptáci</vt:lpstr>
      <vt:lpstr>Ptáci u krmítka</vt:lpstr>
      <vt:lpstr>Pěnkava</vt:lpstr>
      <vt:lpstr>Stehlík</vt:lpstr>
      <vt:lpstr>Hýl</vt:lpstr>
      <vt:lpstr>Doplň název ptáka k větám o přezimujících ptácích: </vt:lpstr>
      <vt:lpstr>Řešení: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p. ředitelka</dc:creator>
  <cp:lastModifiedBy>Dum</cp:lastModifiedBy>
  <cp:revision>27</cp:revision>
  <dcterms:created xsi:type="dcterms:W3CDTF">2013-11-03T13:18:22Z</dcterms:created>
  <dcterms:modified xsi:type="dcterms:W3CDTF">2014-07-28T05:51:00Z</dcterms:modified>
</cp:coreProperties>
</file>