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0"/>
  </p:notesMasterIdLst>
  <p:sldIdLst>
    <p:sldId id="258" r:id="rId2"/>
    <p:sldId id="263" r:id="rId3"/>
    <p:sldId id="264" r:id="rId4"/>
    <p:sldId id="265" r:id="rId5"/>
    <p:sldId id="266" r:id="rId6"/>
    <p:sldId id="267" r:id="rId7"/>
    <p:sldId id="269" r:id="rId8"/>
    <p:sldId id="26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0C3D"/>
    <a:srgbClr val="FF0000"/>
    <a:srgbClr val="FF6600"/>
    <a:srgbClr val="CCFF33"/>
    <a:srgbClr val="FFFF66"/>
    <a:srgbClr val="FFFF00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09" autoAdjust="0"/>
    <p:restoredTop sz="94728" autoAdjust="0"/>
  </p:normalViewPr>
  <p:slideViewPr>
    <p:cSldViewPr>
      <p:cViewPr varScale="1">
        <p:scale>
          <a:sx n="97" d="100"/>
          <a:sy n="97" d="100"/>
        </p:scale>
        <p:origin x="-1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839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39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839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2E4BC8F-3FB5-4BD1-9464-619E3002826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BE5C4B-0778-404D-9A88-DFACE58D102D}" type="slidenum">
              <a:rPr lang="cs-CZ"/>
              <a:pPr/>
              <a:t>1</a:t>
            </a:fld>
            <a:endParaRPr lang="cs-CZ"/>
          </a:p>
        </p:txBody>
      </p:sp>
      <p:sp>
        <p:nvSpPr>
          <p:cNvPr id="84994" name="Rectangle 6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0165" tIns="40083" rIns="80165" bIns="40083"/>
          <a:lstStyle/>
          <a:p>
            <a:pPr defTabSz="447675">
              <a:buClr>
                <a:srgbClr val="000000"/>
              </a:buClr>
              <a:buSzPct val="100000"/>
              <a:buFont typeface="Times New Roman" pitchFamily="18" charset="0"/>
              <a:buNone/>
            </a:pPr>
            <a:fld id="{D568F3C9-E918-495D-88D8-7F81FBA1DD03}" type="slidenum">
              <a:rPr lang="cs-CZ">
                <a:solidFill>
                  <a:schemeClr val="bg1"/>
                </a:solidFill>
                <a:latin typeface="Book Antiqua" pitchFamily="18" charset="0"/>
                <a:ea typeface="Microsoft YaHei" pitchFamily="34" charset="-122"/>
              </a:rPr>
              <a:pPr defTabSz="447675"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t>1</a:t>
            </a:fld>
            <a:endParaRPr lang="cs-CZ">
              <a:solidFill>
                <a:schemeClr val="bg1"/>
              </a:solidFill>
              <a:latin typeface="Book Antiqua" pitchFamily="18" charset="0"/>
              <a:ea typeface="Microsoft YaHei" pitchFamily="34" charset="-122"/>
            </a:endParaRPr>
          </a:p>
        </p:txBody>
      </p:sp>
      <p:sp>
        <p:nvSpPr>
          <p:cNvPr id="84995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78903" tIns="39452" rIns="78903" bIns="39452"/>
          <a:lstStyle/>
          <a:p>
            <a:pPr defTabSz="447675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</a:pPr>
            <a:fld id="{CD463274-9D2E-4D6E-AC14-0D7CE45E775C}" type="slidenum">
              <a:rPr lang="cs-CZ">
                <a:solidFill>
                  <a:srgbClr val="000000"/>
                </a:solidFill>
                <a:latin typeface="Times New Roman" pitchFamily="18" charset="0"/>
                <a:ea typeface="Microsoft YaHei" pitchFamily="34" charset="-122"/>
              </a:rPr>
              <a:pPr defTabSz="447675">
                <a:buClr>
                  <a:srgbClr val="000000"/>
                </a:buClr>
                <a:buSzPct val="100000"/>
                <a:buFont typeface="Times New Roman" pitchFamily="18" charset="0"/>
                <a:buNone/>
                <a:tabLst>
                  <a:tab pos="723900" algn="l"/>
                  <a:tab pos="1447800" algn="l"/>
                  <a:tab pos="2171700" algn="l"/>
                  <a:tab pos="2894013" algn="l"/>
                  <a:tab pos="2895600" algn="l"/>
                </a:tabLst>
              </a:pPr>
              <a:t>1</a:t>
            </a:fld>
            <a:endParaRPr lang="cs-CZ">
              <a:solidFill>
                <a:srgbClr val="000000"/>
              </a:solidFill>
              <a:latin typeface="Times New Roman" pitchFamily="18" charset="0"/>
              <a:ea typeface="Microsoft YaHei" pitchFamily="34" charset="-122"/>
            </a:endParaRPr>
          </a:p>
        </p:txBody>
      </p:sp>
      <p:sp>
        <p:nvSpPr>
          <p:cNvPr id="849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ln/>
        </p:spPr>
      </p:sp>
      <p:sp>
        <p:nvSpPr>
          <p:cNvPr id="8499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wrap="none" lIns="0" tIns="0" rIns="0" bIns="0" anchor="ctr"/>
          <a:lstStyle/>
          <a:p>
            <a:pPr defTabSz="447675">
              <a:spcBef>
                <a:spcPct val="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endParaRPr lang="cs-CZ" sz="1800"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22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81923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81924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81925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grpSp>
          <p:nvGrpSpPr>
            <p:cNvPr id="81926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81927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8192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81929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81930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81931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81932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933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934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935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936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937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81938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39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0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1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2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3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4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5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  <p:grpSp>
            <p:nvGrpSpPr>
              <p:cNvPr id="81946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81947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8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9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0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1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2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3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4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5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6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7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8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9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0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1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2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3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4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5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</p:grpSp>
        <p:sp>
          <p:nvSpPr>
            <p:cNvPr id="81966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67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68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69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0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1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2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3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4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81975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6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/>
              <a:endParaRPr kumimoji="1" lang="cs-CZ"/>
            </a:p>
          </p:txBody>
        </p:sp>
      </p:grpSp>
      <p:sp>
        <p:nvSpPr>
          <p:cNvPr id="81977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81978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1979" name="Rectangle 5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1980" name="Rectangle 6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1981" name="Rectangle 6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5920AE0-61A2-43FC-A6BB-DA7D9D7518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6A564C-30D9-424B-AB66-159BBDFCC9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F015AF-3F99-478B-A333-765321CDBEA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7CDC40-AA6A-4EFB-8D10-CBFB64915F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2D86C7-1A6F-40DC-A687-85AE072E73A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B0AAE5-B158-47A0-BA12-6205BA719F4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0E22DA-B13D-49EB-9C13-8E97731C3E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8D46CD-1427-481A-A237-FE82A794A7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369A97-FC86-4042-89A7-1BD8B3C3B5C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863FE3-C0C5-452A-9676-B07A79C0E8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272455-6276-47F4-9AE9-15D7F657CEF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898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80899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80900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80901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grpSp>
          <p:nvGrpSpPr>
            <p:cNvPr id="80902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80903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80904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80905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80906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80907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80908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0909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0910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0911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0912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0913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80914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15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16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17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18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19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0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1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  <p:grpSp>
            <p:nvGrpSpPr>
              <p:cNvPr id="80922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80923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4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5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6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7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8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9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0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1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2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3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4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5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6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7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8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9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40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41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</p:grpSp>
        <p:sp>
          <p:nvSpPr>
            <p:cNvPr id="80942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3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4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5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4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6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4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7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8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9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50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80951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52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/>
              <a:endParaRPr kumimoji="1" lang="cs-CZ"/>
            </a:p>
          </p:txBody>
        </p:sp>
      </p:grpSp>
      <p:sp>
        <p:nvSpPr>
          <p:cNvPr id="80953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0954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0955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80956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80957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926B6438-7A1C-4441-BDBF-7EA683B95C0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Blip>
          <a:blip r:embed="rId15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Pct val="80000"/>
        <a:buBlip>
          <a:blip r:embed="rId16"/>
        </a:buBlip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SzPct val="70000"/>
        <a:buBlip>
          <a:blip r:embed="rId17"/>
        </a:buBlip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hyperlink" Target="http://beckotc.webnode.cz/prirodoveda/zivocichove-na-jare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www.ceskatelevize.cz/porady/1114343127-videoatlas-nasi-prirody/210572230060008-vcela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60350"/>
            <a:ext cx="7848550" cy="14144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82947" name="Group 3"/>
          <p:cNvGraphicFramePr>
            <a:graphicFrameLocks noGrp="1"/>
          </p:cNvGraphicFramePr>
          <p:nvPr/>
        </p:nvGraphicFramePr>
        <p:xfrm>
          <a:off x="323850" y="1773238"/>
          <a:ext cx="8496300" cy="4910529"/>
        </p:xfrm>
        <a:graphic>
          <a:graphicData uri="http://schemas.openxmlformats.org/drawingml/2006/table">
            <a:tbl>
              <a:tblPr/>
              <a:tblGrid>
                <a:gridCol w="2500313"/>
                <a:gridCol w="5995987"/>
              </a:tblGrid>
              <a:tr h="9636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školy, adresa:</a:t>
                      </a:r>
                    </a:p>
                  </a:txBody>
                  <a:tcPr marL="81641" marR="81641" marT="97675" marB="42141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Kamenný Přívoz 53, Kamenný Přívoz  252 82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CZ.1.07/1.4.00/21.3596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Inovace a zkvalitnění výuky prostřednictvím ICT (III/2)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Číslo materiálu: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VY_32_INOVACE_2PRV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.14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Název materiálu:</a:t>
                      </a:r>
                    </a:p>
                  </a:txBody>
                  <a:tcPr marL="0" marR="0" marT="26754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Jaro - živočichové</a:t>
                      </a:r>
                    </a:p>
                  </a:txBody>
                  <a:tcPr marL="0" marR="0" marT="26754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jeho svět, 2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Třída: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I.(1.,2.)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Autor/ověřující učitel: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Hana Šmídová / Hana Šmídová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11. 4 2014</a:t>
                      </a:r>
                    </a:p>
                  </a:txBody>
                  <a:tcPr marL="81641" marR="81641" marT="71247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>
                <a:solidFill>
                  <a:schemeClr val="tx1"/>
                </a:solidFill>
              </a:rPr>
              <a:t>Živočichové na jaře</a:t>
            </a:r>
          </a:p>
        </p:txBody>
      </p:sp>
      <p:pic>
        <p:nvPicPr>
          <p:cNvPr id="107525" name="Picture 5" descr="MP900406683[1]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1520825"/>
            <a:ext cx="6551612" cy="43688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3525" y="476250"/>
            <a:ext cx="7386638" cy="63817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Živočichové začínají ožívat.</a:t>
            </a:r>
          </a:p>
          <a:p>
            <a:pPr>
              <a:lnSpc>
                <a:spcPct val="80000"/>
              </a:lnSpc>
            </a:pPr>
            <a:r>
              <a:rPr lang="cs-CZ" sz="2800"/>
              <a:t>Probouzí se živočišné druhy,                 které spali zimním spánkem.</a:t>
            </a:r>
          </a:p>
          <a:p>
            <a:pPr>
              <a:lnSpc>
                <a:spcPct val="80000"/>
              </a:lnSpc>
            </a:pPr>
            <a:endParaRPr lang="cs-CZ" sz="2800"/>
          </a:p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</a:pPr>
            <a:r>
              <a:rPr lang="cs-CZ" sz="2800"/>
              <a:t>Zvířata přezimující se zbavují zimní srsti. Ptáci pelichají, zbavují se teplé spodní vrstvy peří.</a:t>
            </a:r>
          </a:p>
          <a:p>
            <a:pPr>
              <a:lnSpc>
                <a:spcPct val="80000"/>
              </a:lnSpc>
            </a:pPr>
            <a:r>
              <a:rPr lang="cs-CZ" sz="2800"/>
              <a:t> Líhne se hmyz, housenky. Ten, který přezimoval v podobě vajíček. Postupně také ten, který přezimoval v těle samičky, která zjara vajíčka nakladla.</a:t>
            </a:r>
          </a:p>
          <a:p>
            <a:pPr>
              <a:lnSpc>
                <a:spcPct val="80000"/>
              </a:lnSpc>
            </a:pPr>
            <a:r>
              <a:rPr lang="cs-CZ" sz="2800"/>
              <a:t>Všichni shánějí potravu.</a:t>
            </a:r>
          </a:p>
        </p:txBody>
      </p:sp>
      <p:pic>
        <p:nvPicPr>
          <p:cNvPr id="110596" name="Picture 4" descr="MP90018054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836613"/>
            <a:ext cx="3657600" cy="2401887"/>
          </a:xfrm>
          <a:prstGeom prst="rect">
            <a:avLst/>
          </a:prstGeom>
          <a:noFill/>
        </p:spPr>
      </p:pic>
      <p:pic>
        <p:nvPicPr>
          <p:cNvPr id="110597" name="Picture 5" descr="MC90040819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975" y="2276475"/>
            <a:ext cx="936625" cy="86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tx1"/>
                </a:solidFill>
              </a:rPr>
              <a:t>Ptáci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268413"/>
            <a:ext cx="7650163" cy="54006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Stěhovaví ptáci přilétají             z teplých krajin.</a:t>
            </a:r>
          </a:p>
          <a:p>
            <a:pPr>
              <a:lnSpc>
                <a:spcPct val="90000"/>
              </a:lnSpc>
            </a:pPr>
            <a:r>
              <a:rPr lang="cs-CZ"/>
              <a:t>Připojují se k ptákům, kteří přezimovali u nás.</a:t>
            </a:r>
          </a:p>
          <a:p>
            <a:pPr>
              <a:lnSpc>
                <a:spcPct val="90000"/>
              </a:lnSpc>
            </a:pPr>
            <a:r>
              <a:rPr lang="cs-CZ"/>
              <a:t>Všichni se                   společně věnují párování,                     stavění hnízda, aby mohli                    snést první vajíčka  a                    vyvést první ptáčata.</a:t>
            </a:r>
          </a:p>
          <a:p>
            <a:pPr>
              <a:lnSpc>
                <a:spcPct val="90000"/>
              </a:lnSpc>
            </a:pPr>
            <a:r>
              <a:rPr lang="cs-CZ"/>
              <a:t>Všude je                      plno           ptačího zpěvu.</a:t>
            </a:r>
          </a:p>
        </p:txBody>
      </p:sp>
      <p:pic>
        <p:nvPicPr>
          <p:cNvPr id="111620" name="Picture 4" descr="MP90044838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520700"/>
            <a:ext cx="2663825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1621" name="Picture 5" descr="MP900406703[2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2924175"/>
            <a:ext cx="1866900" cy="310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1622" name="Picture 6" descr="MC900408196[1]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25" y="5373688"/>
            <a:ext cx="100965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4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Pranostika :</a:t>
            </a:r>
          </a:p>
          <a:p>
            <a:pPr>
              <a:buFontTx/>
              <a:buNone/>
            </a:pPr>
            <a:r>
              <a:rPr lang="cs-CZ">
                <a:solidFill>
                  <a:srgbClr val="FF0000"/>
                </a:solidFill>
              </a:rPr>
              <a:t>Na svatého Jiří, vylézají hadi a štíři.</a:t>
            </a:r>
            <a:r>
              <a:rPr lang="cs-CZ"/>
              <a:t> </a:t>
            </a:r>
          </a:p>
          <a:p>
            <a:r>
              <a:rPr lang="cs-CZ"/>
              <a:t>Z úkrytů v zemi, pod kameny, pod listím, pod vodou, z dutin stromů a kořenů a z jiných důmyslných skrývaček vylézají mimo hadů také ještěrky, slepýši, žáby a jiná havěť</a:t>
            </a:r>
          </a:p>
          <a:p>
            <a:endParaRPr lang="cs-CZ"/>
          </a:p>
        </p:txBody>
      </p: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tx1"/>
                </a:solidFill>
              </a:rPr>
              <a:t>Hadi a jiní</a:t>
            </a:r>
          </a:p>
        </p:txBody>
      </p:sp>
      <p:pic>
        <p:nvPicPr>
          <p:cNvPr id="112646" name="Picture 6" descr="MC90040819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620713"/>
            <a:ext cx="1146175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2"/>
                </a:solidFill>
              </a:rPr>
              <a:t>Včely a vosy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Společenský hmyz</a:t>
            </a:r>
          </a:p>
          <a:p>
            <a:r>
              <a:rPr lang="cs-CZ" b="1">
                <a:solidFill>
                  <a:srgbClr val="FF0000"/>
                </a:solidFill>
              </a:rPr>
              <a:t>Včela medonosná</a:t>
            </a:r>
            <a:r>
              <a:rPr lang="cs-CZ"/>
              <a:t> bývá vyžívána v hospodářství pro svou schopnost tvořit sladký med. Kdysi byl jediným sladidlem v našich zemích.</a:t>
            </a:r>
          </a:p>
          <a:p>
            <a:r>
              <a:rPr lang="cs-CZ" b="1">
                <a:solidFill>
                  <a:srgbClr val="FF0000"/>
                </a:solidFill>
              </a:rPr>
              <a:t>Vosy</a:t>
            </a:r>
            <a:r>
              <a:rPr lang="cs-CZ"/>
              <a:t> netvoří med, zato tvoří zajímavá                                       kulatá hnízda.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113668" name="Picture 4" descr="MC900408196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525" y="5300663"/>
            <a:ext cx="1001713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3669" name="Text Box 5"/>
          <p:cNvSpPr txBox="1">
            <a:spLocks noChangeArrowheads="1"/>
          </p:cNvSpPr>
          <p:nvPr/>
        </p:nvSpPr>
        <p:spPr bwMode="auto">
          <a:xfrm>
            <a:off x="2339975" y="5805488"/>
            <a:ext cx="46799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  <a:latin typeface="Malgun Gothic" pitchFamily="34" charset="-127"/>
              </a:rPr>
              <a:t>Včela medonosná</a:t>
            </a:r>
          </a:p>
        </p:txBody>
      </p:sp>
      <p:pic>
        <p:nvPicPr>
          <p:cNvPr id="113670" name="Picture 6" descr="MM900300511[2]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6388" y="0"/>
            <a:ext cx="1217612" cy="1296988"/>
          </a:xfrm>
          <a:prstGeom prst="rect">
            <a:avLst/>
          </a:prstGeom>
          <a:noFill/>
        </p:spPr>
      </p:pic>
      <p:pic>
        <p:nvPicPr>
          <p:cNvPr id="113671" name="Picture 7" descr="MM900300511[2]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6388" y="1412875"/>
            <a:ext cx="1217612" cy="1296988"/>
          </a:xfrm>
          <a:prstGeom prst="rect">
            <a:avLst/>
          </a:prstGeom>
          <a:noFill/>
        </p:spPr>
      </p:pic>
      <p:pic>
        <p:nvPicPr>
          <p:cNvPr id="113672" name="Picture 8" descr="MM900300511[2]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6388" y="2852738"/>
            <a:ext cx="1217612" cy="1296987"/>
          </a:xfrm>
          <a:prstGeom prst="rect">
            <a:avLst/>
          </a:prstGeom>
          <a:noFill/>
        </p:spPr>
      </p:pic>
      <p:pic>
        <p:nvPicPr>
          <p:cNvPr id="113673" name="Picture 9" descr="MM900300511[2]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6388" y="4221163"/>
            <a:ext cx="1217612" cy="1296987"/>
          </a:xfrm>
          <a:prstGeom prst="rect">
            <a:avLst/>
          </a:prstGeom>
          <a:noFill/>
        </p:spPr>
      </p:pic>
      <p:pic>
        <p:nvPicPr>
          <p:cNvPr id="113674" name="Picture 10" descr="MM900300511[2]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6388" y="5561013"/>
            <a:ext cx="1217612" cy="1296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9075" y="227013"/>
            <a:ext cx="7477125" cy="754062"/>
          </a:xfrm>
        </p:spPr>
        <p:txBody>
          <a:bodyPr/>
          <a:lstStyle/>
          <a:p>
            <a:r>
              <a:rPr lang="cs-CZ">
                <a:solidFill>
                  <a:srgbClr val="F20C3D"/>
                </a:solidFill>
              </a:rPr>
              <a:t>Splň  2 x 3 úkoly: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908050"/>
            <a:ext cx="7632700" cy="57610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Jmenuj tři živočichy, kteří se probouzí na jaře.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_______________________________________</a:t>
            </a:r>
          </a:p>
          <a:p>
            <a:pPr>
              <a:lnSpc>
                <a:spcPct val="90000"/>
              </a:lnSpc>
            </a:pPr>
            <a:r>
              <a:rPr lang="cs-CZ" sz="2400"/>
              <a:t>Jmenuj tři ptáky, kteří se k nám vrací na jaře.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_______________________________________</a:t>
            </a:r>
          </a:p>
          <a:p>
            <a:pPr>
              <a:lnSpc>
                <a:spcPct val="90000"/>
              </a:lnSpc>
            </a:pPr>
            <a:r>
              <a:rPr lang="cs-CZ" sz="2400"/>
              <a:t>Jmenuj tři hlavní činnosti ptáků na jaře.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_______________________________________</a:t>
            </a:r>
          </a:p>
          <a:p>
            <a:pPr>
              <a:lnSpc>
                <a:spcPct val="90000"/>
              </a:lnSpc>
            </a:pPr>
            <a:r>
              <a:rPr lang="cs-CZ" sz="2400"/>
              <a:t>Jmenuj tři živočichy, které můžeme vidět v naší přírodě v zimě i na jaře.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_______________________________________</a:t>
            </a:r>
          </a:p>
          <a:p>
            <a:pPr>
              <a:lnSpc>
                <a:spcPct val="90000"/>
              </a:lnSpc>
            </a:pPr>
            <a:r>
              <a:rPr lang="cs-CZ" sz="2400"/>
              <a:t>Jmenuj tři první jarní květiny, které pomáhají hmyzu na jaře přežít.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_______________________________________</a:t>
            </a:r>
          </a:p>
          <a:p>
            <a:pPr>
              <a:lnSpc>
                <a:spcPct val="90000"/>
              </a:lnSpc>
            </a:pPr>
            <a:r>
              <a:rPr lang="cs-CZ" sz="2400"/>
              <a:t>Jmenuj tři druhy hmyzu, který se vyskytuje u nás.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_______________________________________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>
              <a:solidFill>
                <a:srgbClr val="F20C3D"/>
              </a:solidFill>
            </a:endParaRPr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dirty="0"/>
              <a:t>Zdroje:</a:t>
            </a:r>
            <a:r>
              <a:rPr lang="cs-CZ" dirty="0">
                <a:solidFill>
                  <a:srgbClr val="FF6600"/>
                </a:solidFill>
              </a:rPr>
              <a:t> </a:t>
            </a:r>
            <a:r>
              <a:rPr lang="cs-CZ" dirty="0">
                <a:solidFill>
                  <a:srgbClr val="009900"/>
                </a:solidFill>
                <a:hlinkClick r:id="rId2"/>
              </a:rPr>
              <a:t>http://officemicrosoft.com</a:t>
            </a:r>
            <a:r>
              <a:rPr lang="cs-CZ" dirty="0" smtClean="0">
                <a:solidFill>
                  <a:srgbClr val="009900"/>
                </a:solidFill>
                <a:hlinkClick r:id="rId2"/>
              </a:rPr>
              <a:t>/</a:t>
            </a:r>
            <a:endParaRPr lang="cs-CZ" dirty="0" smtClean="0">
              <a:solidFill>
                <a:srgbClr val="009900"/>
              </a:solidFill>
            </a:endParaRPr>
          </a:p>
          <a:p>
            <a:pPr>
              <a:buFontTx/>
              <a:buNone/>
            </a:pPr>
            <a:endParaRPr lang="cs-CZ" dirty="0">
              <a:solidFill>
                <a:srgbClr val="009900"/>
              </a:solidFill>
            </a:endParaRPr>
          </a:p>
          <a:p>
            <a:pPr>
              <a:buFontTx/>
              <a:buNone/>
            </a:pPr>
            <a:r>
              <a:rPr lang="cs-CZ" dirty="0" smtClean="0">
                <a:solidFill>
                  <a:srgbClr val="009900"/>
                </a:solidFill>
              </a:rPr>
              <a:t>Anotace: Seznámení s učivem</a:t>
            </a:r>
            <a:r>
              <a:rPr lang="cs-CZ" smtClean="0">
                <a:solidFill>
                  <a:srgbClr val="009900"/>
                </a:solidFill>
              </a:rPr>
              <a:t>, procvičování.</a:t>
            </a:r>
            <a:endParaRPr lang="cs-CZ">
              <a:solidFill>
                <a:srgbClr val="FF6600"/>
              </a:solidFill>
            </a:endParaRPr>
          </a:p>
          <a:p>
            <a:pPr>
              <a:buFontTx/>
              <a:buNone/>
            </a:pPr>
            <a:r>
              <a:rPr lang="cs-CZ" dirty="0"/>
              <a:t>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mono">
  <a:themeElements>
    <a:clrScheme name="Kimono 1">
      <a:dk1>
        <a:srgbClr val="2F1311"/>
      </a:dk1>
      <a:lt1>
        <a:srgbClr val="C16059"/>
      </a:lt1>
      <a:dk2>
        <a:srgbClr val="F7D47D"/>
      </a:dk2>
      <a:lt2>
        <a:srgbClr val="000000"/>
      </a:lt2>
      <a:accent1>
        <a:srgbClr val="D5B781"/>
      </a:accent1>
      <a:accent2>
        <a:srgbClr val="79AF7D"/>
      </a:accent2>
      <a:accent3>
        <a:srgbClr val="DDB6B5"/>
      </a:accent3>
      <a:accent4>
        <a:srgbClr val="270E0D"/>
      </a:accent4>
      <a:accent5>
        <a:srgbClr val="E7D8C1"/>
      </a:accent5>
      <a:accent6>
        <a:srgbClr val="6D9E71"/>
      </a:accent6>
      <a:hlink>
        <a:srgbClr val="F0B854"/>
      </a:hlink>
      <a:folHlink>
        <a:srgbClr val="DC893E"/>
      </a:folHlink>
    </a:clrScheme>
    <a:fontScheme name="Kimon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</TotalTime>
  <Words>383</Words>
  <Application>Microsoft Office PowerPoint</Application>
  <PresentationFormat>Předvádění na obrazovce (4:3)</PresentationFormat>
  <Paragraphs>63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Malgun Gothic</vt:lpstr>
      <vt:lpstr>Book Antiqua</vt:lpstr>
      <vt:lpstr>Microsoft YaHei</vt:lpstr>
      <vt:lpstr>Times New Roman</vt:lpstr>
      <vt:lpstr>Kimono</vt:lpstr>
      <vt:lpstr>Snímek 1</vt:lpstr>
      <vt:lpstr>Živočichové na jaře</vt:lpstr>
      <vt:lpstr>Snímek 3</vt:lpstr>
      <vt:lpstr>Ptáci</vt:lpstr>
      <vt:lpstr>Hadi a jiní</vt:lpstr>
      <vt:lpstr>Včely a vosy</vt:lpstr>
      <vt:lpstr>Splň  2 x 3 úkoly: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p. ředitelka</dc:creator>
  <cp:lastModifiedBy>Dum</cp:lastModifiedBy>
  <cp:revision>18</cp:revision>
  <dcterms:created xsi:type="dcterms:W3CDTF">2014-04-27T13:01:29Z</dcterms:created>
  <dcterms:modified xsi:type="dcterms:W3CDTF">2014-07-28T06:04:24Z</dcterms:modified>
</cp:coreProperties>
</file>