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5"/>
  </p:notesMasterIdLst>
  <p:sldIdLst>
    <p:sldId id="258" r:id="rId2"/>
    <p:sldId id="257" r:id="rId3"/>
    <p:sldId id="283" r:id="rId4"/>
    <p:sldId id="280" r:id="rId5"/>
    <p:sldId id="284" r:id="rId6"/>
    <p:sldId id="278" r:id="rId7"/>
    <p:sldId id="279" r:id="rId8"/>
    <p:sldId id="266" r:id="rId9"/>
    <p:sldId id="285" r:id="rId10"/>
    <p:sldId id="276" r:id="rId11"/>
    <p:sldId id="277" r:id="rId12"/>
    <p:sldId id="265" r:id="rId13"/>
    <p:sldId id="28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000" kern="1200">
        <a:solidFill>
          <a:schemeClr val="tx2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4000" kern="1200">
        <a:solidFill>
          <a:schemeClr val="tx2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4000" kern="1200">
        <a:solidFill>
          <a:schemeClr val="tx2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4000" kern="1200">
        <a:solidFill>
          <a:schemeClr val="tx2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4000" kern="1200">
        <a:solidFill>
          <a:schemeClr val="tx2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4000" kern="1200">
        <a:solidFill>
          <a:schemeClr val="tx2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4000" kern="1200">
        <a:solidFill>
          <a:schemeClr val="tx2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4000" kern="1200">
        <a:solidFill>
          <a:schemeClr val="tx2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4000" kern="1200">
        <a:solidFill>
          <a:schemeClr val="tx2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D9FE9C"/>
    <a:srgbClr val="4DEB15"/>
    <a:srgbClr val="FF6600"/>
    <a:srgbClr val="CCFF33"/>
    <a:srgbClr val="FFFF66"/>
    <a:srgbClr val="FFFF00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839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39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839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83BE32A3-EB7F-4E68-AE53-093E7317051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C3E837-5104-476B-B72F-584FF9106D86}" type="slidenum">
              <a:rPr lang="cs-CZ"/>
              <a:pPr/>
              <a:t>1</a:t>
            </a:fld>
            <a:endParaRPr lang="cs-CZ"/>
          </a:p>
        </p:txBody>
      </p:sp>
      <p:sp>
        <p:nvSpPr>
          <p:cNvPr id="84994" name="Rectangle 6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0165" tIns="40083" rIns="80165" bIns="40083"/>
          <a:lstStyle/>
          <a:p>
            <a:pPr defTabSz="447675">
              <a:buClr>
                <a:srgbClr val="000000"/>
              </a:buClr>
              <a:buSzPct val="100000"/>
              <a:buFont typeface="Times New Roman" pitchFamily="18" charset="0"/>
              <a:buNone/>
            </a:pPr>
            <a:fld id="{4212173C-0E4A-4F34-BC93-833158F7A718}" type="slidenum">
              <a:rPr lang="cs-CZ" sz="1800">
                <a:solidFill>
                  <a:schemeClr val="bg1"/>
                </a:solidFill>
                <a:latin typeface="Book Antiqua" pitchFamily="18" charset="0"/>
                <a:ea typeface="Microsoft YaHei" pitchFamily="34" charset="-122"/>
              </a:rPr>
              <a:pPr defTabSz="447675"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t>1</a:t>
            </a:fld>
            <a:endParaRPr lang="cs-CZ" sz="1800">
              <a:solidFill>
                <a:schemeClr val="bg1"/>
              </a:solidFill>
              <a:latin typeface="Book Antiqua" pitchFamily="18" charset="0"/>
              <a:ea typeface="Microsoft YaHei" pitchFamily="34" charset="-122"/>
            </a:endParaRPr>
          </a:p>
        </p:txBody>
      </p:sp>
      <p:sp>
        <p:nvSpPr>
          <p:cNvPr id="84995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78903" tIns="39452" rIns="78903" bIns="39452"/>
          <a:lstStyle/>
          <a:p>
            <a:pPr defTabSz="447675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</a:pPr>
            <a:fld id="{DAAFB454-2D97-4A73-AD45-447A330F5761}" type="slidenum">
              <a:rPr lang="cs-CZ" sz="1800">
                <a:solidFill>
                  <a:srgbClr val="000000"/>
                </a:solidFill>
                <a:latin typeface="Times New Roman" pitchFamily="18" charset="0"/>
                <a:ea typeface="Microsoft YaHei" pitchFamily="34" charset="-122"/>
              </a:rPr>
              <a:pPr defTabSz="447675">
                <a:buClr>
                  <a:srgbClr val="000000"/>
                </a:buClr>
                <a:buSzPct val="100000"/>
                <a:buFont typeface="Times New Roman" pitchFamily="18" charset="0"/>
                <a:buNone/>
                <a:tabLst>
                  <a:tab pos="723900" algn="l"/>
                  <a:tab pos="1447800" algn="l"/>
                  <a:tab pos="2171700" algn="l"/>
                  <a:tab pos="2894013" algn="l"/>
                  <a:tab pos="2895600" algn="l"/>
                </a:tabLst>
              </a:pPr>
              <a:t>1</a:t>
            </a:fld>
            <a:endParaRPr lang="cs-CZ" sz="1800">
              <a:solidFill>
                <a:srgbClr val="000000"/>
              </a:solidFill>
              <a:latin typeface="Times New Roman" pitchFamily="18" charset="0"/>
              <a:ea typeface="Microsoft YaHei" pitchFamily="34" charset="-122"/>
            </a:endParaRPr>
          </a:p>
        </p:txBody>
      </p:sp>
      <p:sp>
        <p:nvSpPr>
          <p:cNvPr id="849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ln/>
        </p:spPr>
      </p:sp>
      <p:sp>
        <p:nvSpPr>
          <p:cNvPr id="8499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wrap="none" lIns="0" tIns="0" rIns="0" bIns="0" anchor="ctr"/>
          <a:lstStyle/>
          <a:p>
            <a:pPr defTabSz="447675">
              <a:spcBef>
                <a:spcPct val="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endParaRPr lang="cs-CZ" sz="1800"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22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81923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  <p:sp>
          <p:nvSpPr>
            <p:cNvPr id="81924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  <p:sp>
          <p:nvSpPr>
            <p:cNvPr id="81925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  <p:grpSp>
          <p:nvGrpSpPr>
            <p:cNvPr id="81926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8192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8192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81929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81930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81931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81932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3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4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5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6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1937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81938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39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0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1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2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3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4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5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  <p:grpSp>
            <p:nvGrpSpPr>
              <p:cNvPr id="81946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81947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8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49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0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1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2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3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4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5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6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7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8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59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0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1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2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3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4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1965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</p:grpSp>
        <p:sp>
          <p:nvSpPr>
            <p:cNvPr id="81966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67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68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69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0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1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2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3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4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  <p:sp>
          <p:nvSpPr>
            <p:cNvPr id="81975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1976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</p:grpSp>
      <p:sp>
        <p:nvSpPr>
          <p:cNvPr id="81977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81978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1979" name="Rectangle 5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1980" name="Rectangle 6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1981" name="Rectangle 6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2AA2F94-16D2-441C-9BD6-2B06B0359DC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5962E7-FE9A-4C74-8F76-B850471D83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43ECD4-E1AB-4C1C-821E-109C82266D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7D970-4B61-4E2E-9051-49FA9749054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70317C-08D9-43C2-BEBB-B061B3147E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040128-6F26-4CBA-B5F4-0D8E9DD09E7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413D5-5853-4522-8A58-A32F1890B9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16CB60-6DA6-4C52-A8B3-D28FA2B5E5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A5760-040D-4EDF-8B97-DE53DD5353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9928CA-3996-4B01-AE39-1C0AC86950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B2C5A3-0C1C-47A6-95A2-48B4B3F05F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898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80899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  <p:sp>
          <p:nvSpPr>
            <p:cNvPr id="80900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  <p:sp>
          <p:nvSpPr>
            <p:cNvPr id="80901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  <p:grpSp>
          <p:nvGrpSpPr>
            <p:cNvPr id="80902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80903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80904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80905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80906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80907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80908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09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10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11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12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80913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80914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5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6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7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8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19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0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1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  <p:grpSp>
            <p:nvGrpSpPr>
              <p:cNvPr id="80922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80923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4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5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6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7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8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29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0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1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2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3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4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5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6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7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8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39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40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80941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</p:grpSp>
        <p:sp>
          <p:nvSpPr>
            <p:cNvPr id="80942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3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4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5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6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7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8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49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50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  <p:sp>
          <p:nvSpPr>
            <p:cNvPr id="80951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0952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/>
              <a:endParaRPr kumimoji="1" lang="cs-CZ" sz="1800">
                <a:solidFill>
                  <a:schemeClr val="tx1"/>
                </a:solidFill>
              </a:endParaRPr>
            </a:p>
          </p:txBody>
        </p:sp>
      </p:grpSp>
      <p:sp>
        <p:nvSpPr>
          <p:cNvPr id="80953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0954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0955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80956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80957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BE6112A-81D8-4F56-9ADD-CCD986210B7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Blip>
          <a:blip r:embed="rId15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80000"/>
        <a:buBlip>
          <a:blip r:embed="rId16"/>
        </a:buBlip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Pct val="70000"/>
        <a:buBlip>
          <a:blip r:embed="rId17"/>
        </a:buBlip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asanka_hajn%C3%AD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gif"/><Relationship Id="rId4" Type="http://schemas.openxmlformats.org/officeDocument/2006/relationships/hyperlink" Target="http://cs.wikipedia.org/wiki/Vla%C5%A1sk%C3%BD_o%C5%99ech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mrk_st%C5%99%C3%ADbrn%C3%BD" TargetMode="External"/><Relationship Id="rId5" Type="http://schemas.openxmlformats.org/officeDocument/2006/relationships/image" Target="../media/image8.gif"/><Relationship Id="rId4" Type="http://schemas.openxmlformats.org/officeDocument/2006/relationships/hyperlink" Target="http://cs.wikipedia.org/wiki/Mod%C5%99%C3%ADn_opadav%C3%B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hyperlink" Target="http://cs.wikipedia.org/wiki/Jablo%C5%88" TargetMode="Externa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gif"/><Relationship Id="rId4" Type="http://schemas.openxmlformats.org/officeDocument/2006/relationships/hyperlink" Target="http://cs.wikipedia.org/wiki/Zlatic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gif"/><Relationship Id="rId4" Type="http://schemas.openxmlformats.org/officeDocument/2006/relationships/hyperlink" Target="http://cs.wikipedia.org/wiki/Ryb%C3%ADz_%C4%8Derven%C3%B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asanka_hajn%C3%AD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60350"/>
            <a:ext cx="7488510" cy="14144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82947" name="Group 3"/>
          <p:cNvGraphicFramePr>
            <a:graphicFrameLocks noGrp="1"/>
          </p:cNvGraphicFramePr>
          <p:nvPr/>
        </p:nvGraphicFramePr>
        <p:xfrm>
          <a:off x="323850" y="1773238"/>
          <a:ext cx="8496300" cy="4910529"/>
        </p:xfrm>
        <a:graphic>
          <a:graphicData uri="http://schemas.openxmlformats.org/drawingml/2006/table">
            <a:tbl>
              <a:tblPr/>
              <a:tblGrid>
                <a:gridCol w="2500313"/>
                <a:gridCol w="5995987"/>
              </a:tblGrid>
              <a:tr h="9636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školy, adresa:</a:t>
                      </a:r>
                    </a:p>
                  </a:txBody>
                  <a:tcPr marL="81641" marR="81641" marT="97675" marB="42141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Kamenný Přívoz 53, Kamenný Přívoz  252 82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CZ.1.07/1.4.00/21.3596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Inovace a zkvalitnění výuky prostřednictvím ICT (III/2)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Číslo materiálu: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VY_32_INOVACE_2PRV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.17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Název materiálu:</a:t>
                      </a:r>
                    </a:p>
                  </a:txBody>
                  <a:tcPr marL="0" marR="0" marT="26754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Stromy a keře na jaře</a:t>
                      </a:r>
                    </a:p>
                  </a:txBody>
                  <a:tcPr marL="0" marR="0" marT="26754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jeho svět, 2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Třída: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I.(1.,2.)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Autor/ověřující učitel: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Hana Šmídová / Hana Šmídová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28. 3. 2014</a:t>
                      </a:r>
                    </a:p>
                  </a:txBody>
                  <a:tcPr marL="81641" marR="81641" marT="71247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60350"/>
            <a:ext cx="8745538" cy="1143000"/>
          </a:xfrm>
          <a:solidFill>
            <a:srgbClr val="4DEB15"/>
          </a:solidFill>
        </p:spPr>
        <p:txBody>
          <a:bodyPr/>
          <a:lstStyle/>
          <a:p>
            <a:r>
              <a:rPr lang="cs-CZ" sz="5400" b="1">
                <a:solidFill>
                  <a:srgbClr val="FF3300"/>
                </a:solidFill>
              </a:rPr>
              <a:t>Stromy a keře na jaře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3525" y="2636838"/>
            <a:ext cx="5603875" cy="3459162"/>
          </a:xfrm>
        </p:spPr>
        <p:txBody>
          <a:bodyPr/>
          <a:lstStyle/>
          <a:p>
            <a:r>
              <a:rPr lang="cs-CZ" sz="4400"/>
              <a:t>Začíná proudit míza v jejich těle stromu.</a:t>
            </a:r>
          </a:p>
          <a:p>
            <a:r>
              <a:rPr lang="cs-CZ" sz="4400"/>
              <a:t>Stromy začínají růst. </a:t>
            </a:r>
          </a:p>
        </p:txBody>
      </p:sp>
      <p:pic>
        <p:nvPicPr>
          <p:cNvPr id="4101" name="Picture 5" descr="MP90042759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18188" y="1341438"/>
            <a:ext cx="3325812" cy="525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MM900283070[1]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300663"/>
            <a:ext cx="790575" cy="1019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5516563"/>
            <a:ext cx="7386638" cy="9382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Z některých pupenů, rostou listy, z jiných pučí poupata květů. </a:t>
            </a:r>
          </a:p>
        </p:txBody>
      </p:sp>
      <p:pic>
        <p:nvPicPr>
          <p:cNvPr id="128004" name="Picture 4" descr="IMG_544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836613"/>
            <a:ext cx="3632200" cy="2724150"/>
          </a:xfrm>
          <a:prstGeom prst="rect">
            <a:avLst/>
          </a:prstGeom>
          <a:noFill/>
        </p:spPr>
      </p:pic>
      <p:pic>
        <p:nvPicPr>
          <p:cNvPr id="128005" name="Picture 5" descr="IMG_544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8400" y="2782888"/>
            <a:ext cx="3671888" cy="2752725"/>
          </a:xfrm>
          <a:prstGeom prst="rect">
            <a:avLst/>
          </a:prstGeom>
          <a:noFill/>
        </p:spPr>
      </p:pic>
      <p:sp>
        <p:nvSpPr>
          <p:cNvPr id="128006" name="Text Box 6"/>
          <p:cNvSpPr txBox="1">
            <a:spLocks noChangeArrowheads="1"/>
          </p:cNvSpPr>
          <p:nvPr/>
        </p:nvSpPr>
        <p:spPr bwMode="auto">
          <a:xfrm>
            <a:off x="4356100" y="836613"/>
            <a:ext cx="2879725" cy="1563687"/>
          </a:xfrm>
          <a:prstGeom prst="rect">
            <a:avLst/>
          </a:prstGeom>
          <a:solidFill>
            <a:srgbClr val="4DEB15"/>
          </a:solidFill>
          <a:ln w="9525">
            <a:solidFill>
              <a:srgbClr val="FF66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rgbClr val="FFFF00"/>
                </a:solidFill>
              </a:rPr>
              <a:t>Listy vlašského ořechu</a:t>
            </a:r>
          </a:p>
        </p:txBody>
      </p:sp>
      <p:sp>
        <p:nvSpPr>
          <p:cNvPr id="128007" name="Text Box 7"/>
          <p:cNvSpPr txBox="1">
            <a:spLocks noChangeArrowheads="1"/>
          </p:cNvSpPr>
          <p:nvPr/>
        </p:nvSpPr>
        <p:spPr bwMode="auto">
          <a:xfrm>
            <a:off x="539750" y="3789363"/>
            <a:ext cx="3168650" cy="1563687"/>
          </a:xfrm>
          <a:prstGeom prst="rect">
            <a:avLst/>
          </a:prstGeom>
          <a:solidFill>
            <a:srgbClr val="4DEB15"/>
          </a:solidFill>
          <a:ln w="9525">
            <a:solidFill>
              <a:srgbClr val="FF66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rgbClr val="FFFF00"/>
                </a:solidFill>
              </a:rPr>
              <a:t>Květy vlašského ořechu</a:t>
            </a:r>
          </a:p>
        </p:txBody>
      </p:sp>
      <p:pic>
        <p:nvPicPr>
          <p:cNvPr id="128008" name="Picture 8" descr="MM900283070[1]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59563" y="5445125"/>
            <a:ext cx="790575" cy="1019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80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8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6" grpId="0" animBg="1"/>
      <p:bldP spid="12800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5805488"/>
            <a:ext cx="7386637" cy="795337"/>
          </a:xfrm>
        </p:spPr>
        <p:txBody>
          <a:bodyPr/>
          <a:lstStyle/>
          <a:p>
            <a:r>
              <a:rPr lang="cs-CZ"/>
              <a:t>Nejdříve dochází k rašení pupenů.</a:t>
            </a:r>
          </a:p>
          <a:p>
            <a:endParaRPr lang="cs-CZ"/>
          </a:p>
        </p:txBody>
      </p:sp>
      <p:pic>
        <p:nvPicPr>
          <p:cNvPr id="124932" name="Picture 4" descr="IMG_545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589088"/>
            <a:ext cx="4500562" cy="3146425"/>
          </a:xfrm>
          <a:prstGeom prst="rect">
            <a:avLst/>
          </a:prstGeom>
          <a:noFill/>
        </p:spPr>
      </p:pic>
      <p:pic>
        <p:nvPicPr>
          <p:cNvPr id="124933" name="Picture 5" descr="IMG_545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557338"/>
            <a:ext cx="4248150" cy="3186112"/>
          </a:xfrm>
          <a:prstGeom prst="rect">
            <a:avLst/>
          </a:prstGeom>
          <a:noFill/>
        </p:spPr>
      </p:pic>
      <p:sp>
        <p:nvSpPr>
          <p:cNvPr id="124934" name="Text Box 6"/>
          <p:cNvSpPr txBox="1">
            <a:spLocks noChangeArrowheads="1"/>
          </p:cNvSpPr>
          <p:nvPr/>
        </p:nvSpPr>
        <p:spPr bwMode="auto">
          <a:xfrm>
            <a:off x="395288" y="692150"/>
            <a:ext cx="8353425" cy="650875"/>
          </a:xfrm>
          <a:prstGeom prst="rect">
            <a:avLst/>
          </a:prstGeom>
          <a:solidFill>
            <a:srgbClr val="009900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Praskající pupeny stříbrného smrku.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4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5805488"/>
            <a:ext cx="7386638" cy="863600"/>
          </a:xfrm>
        </p:spPr>
        <p:txBody>
          <a:bodyPr/>
          <a:lstStyle/>
          <a:p>
            <a:r>
              <a:rPr lang="cs-CZ"/>
              <a:t>Začínají růst výhonky.</a:t>
            </a:r>
          </a:p>
          <a:p>
            <a:pPr>
              <a:buFontTx/>
              <a:buNone/>
            </a:pPr>
            <a:endParaRPr lang="cs-CZ"/>
          </a:p>
          <a:p>
            <a:endParaRPr lang="cs-CZ"/>
          </a:p>
        </p:txBody>
      </p:sp>
      <p:pic>
        <p:nvPicPr>
          <p:cNvPr id="129029" name="Picture 5" descr="IMG_544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260350"/>
            <a:ext cx="5616575" cy="4213225"/>
          </a:xfrm>
          <a:prstGeom prst="rect">
            <a:avLst/>
          </a:prstGeom>
          <a:noFill/>
        </p:spPr>
      </p:pic>
      <p:pic>
        <p:nvPicPr>
          <p:cNvPr id="129028" name="Picture 4" descr="IMG_545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3860800"/>
            <a:ext cx="3024188" cy="2268538"/>
          </a:xfrm>
          <a:prstGeom prst="rect">
            <a:avLst/>
          </a:prstGeom>
          <a:noFill/>
        </p:spPr>
      </p:pic>
      <p:sp>
        <p:nvSpPr>
          <p:cNvPr id="129030" name="Text Box 6"/>
          <p:cNvSpPr txBox="1">
            <a:spLocks noChangeArrowheads="1"/>
          </p:cNvSpPr>
          <p:nvPr/>
        </p:nvSpPr>
        <p:spPr bwMode="auto">
          <a:xfrm>
            <a:off x="6227763" y="1916113"/>
            <a:ext cx="2665412" cy="1749425"/>
          </a:xfrm>
          <a:prstGeom prst="rect">
            <a:avLst/>
          </a:prstGeom>
          <a:solidFill>
            <a:srgbClr val="009900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>
                <a:solidFill>
                  <a:srgbClr val="FFFF00"/>
                </a:solidFill>
              </a:rPr>
              <a:t>Výhonky stříbrného smrku</a:t>
            </a:r>
          </a:p>
        </p:txBody>
      </p:sp>
      <p:sp>
        <p:nvSpPr>
          <p:cNvPr id="129031" name="Text Box 7"/>
          <p:cNvSpPr txBox="1">
            <a:spLocks noChangeArrowheads="1"/>
          </p:cNvSpPr>
          <p:nvPr/>
        </p:nvSpPr>
        <p:spPr bwMode="auto">
          <a:xfrm>
            <a:off x="1258888" y="4508500"/>
            <a:ext cx="4824412" cy="1200150"/>
          </a:xfrm>
          <a:prstGeom prst="rect">
            <a:avLst/>
          </a:prstGeom>
          <a:solidFill>
            <a:srgbClr val="009900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>
                <a:solidFill>
                  <a:srgbClr val="FFFF00"/>
                </a:solidFill>
              </a:rPr>
              <a:t>Nové jehličky modřínu opadavého</a:t>
            </a:r>
          </a:p>
        </p:txBody>
      </p:sp>
      <p:pic>
        <p:nvPicPr>
          <p:cNvPr id="129032" name="Picture 8" descr="MM900283070[1]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4652963"/>
            <a:ext cx="790575" cy="1019175"/>
          </a:xfrm>
          <a:prstGeom prst="rect">
            <a:avLst/>
          </a:prstGeom>
          <a:noFill/>
        </p:spPr>
      </p:pic>
      <p:pic>
        <p:nvPicPr>
          <p:cNvPr id="129033" name="Picture 9" descr="MM900283070[1]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788" y="620713"/>
            <a:ext cx="790575" cy="1019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9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9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30" grpId="0" animBg="1"/>
      <p:bldP spid="1290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>
                <a:solidFill>
                  <a:srgbClr val="FF3300"/>
                </a:solidFill>
              </a:rPr>
              <a:t>Na zahrádce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341438"/>
            <a:ext cx="7470775" cy="4754562"/>
          </a:xfrm>
        </p:spPr>
        <p:txBody>
          <a:bodyPr/>
          <a:lstStyle/>
          <a:p>
            <a:r>
              <a:rPr lang="cs-CZ"/>
              <a:t>Stromy na zahradě                             je třeba pohnojit.</a:t>
            </a:r>
          </a:p>
          <a:p>
            <a:r>
              <a:rPr lang="cs-CZ"/>
              <a:t>Ošetřit proti škůdcům                     dříve,než začnou růst                  plody.</a:t>
            </a:r>
          </a:p>
          <a:p>
            <a:r>
              <a:rPr lang="cs-CZ"/>
              <a:t>                                       </a:t>
            </a:r>
          </a:p>
        </p:txBody>
      </p:sp>
      <p:pic>
        <p:nvPicPr>
          <p:cNvPr id="122884" name="Picture 4" descr="MP90018520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4005263"/>
            <a:ext cx="3887787" cy="261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885" name="Picture 5" descr="IMG_544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88913"/>
            <a:ext cx="4248150" cy="3186112"/>
          </a:xfrm>
          <a:prstGeom prst="rect">
            <a:avLst/>
          </a:prstGeom>
          <a:noFill/>
        </p:spPr>
      </p:pic>
      <p:sp>
        <p:nvSpPr>
          <p:cNvPr id="122886" name="Text Box 6"/>
          <p:cNvSpPr txBox="1">
            <a:spLocks noChangeArrowheads="1"/>
          </p:cNvSpPr>
          <p:nvPr/>
        </p:nvSpPr>
        <p:spPr bwMode="auto">
          <a:xfrm>
            <a:off x="4643438" y="3933825"/>
            <a:ext cx="4106862" cy="2041525"/>
          </a:xfrm>
          <a:prstGeom prst="rect">
            <a:avLst/>
          </a:prstGeom>
          <a:solidFill>
            <a:srgbClr val="CCFF33"/>
          </a:solidFill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>
                <a:solidFill>
                  <a:schemeClr val="tx1"/>
                </a:solidFill>
              </a:rPr>
              <a:t>Výsadba mladých stromků musí být nejpozději před rašením pupenů.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3525" y="549275"/>
            <a:ext cx="7386638" cy="792163"/>
          </a:xfrm>
        </p:spPr>
        <p:txBody>
          <a:bodyPr/>
          <a:lstStyle/>
          <a:p>
            <a:pPr algn="ctr"/>
            <a:r>
              <a:rPr lang="cs-CZ"/>
              <a:t>Z poupat vykvétají květy.</a:t>
            </a:r>
          </a:p>
          <a:p>
            <a:endParaRPr lang="cs-CZ"/>
          </a:p>
        </p:txBody>
      </p:sp>
      <p:pic>
        <p:nvPicPr>
          <p:cNvPr id="123909" name="Picture 5" descr="IMG_542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196975"/>
            <a:ext cx="4927600" cy="3695700"/>
          </a:xfrm>
          <a:prstGeom prst="rect">
            <a:avLst/>
          </a:prstGeom>
          <a:noFill/>
        </p:spPr>
      </p:pic>
      <p:pic>
        <p:nvPicPr>
          <p:cNvPr id="123910" name="Picture 6" descr="IMG_542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538" y="4005263"/>
            <a:ext cx="3382962" cy="2536825"/>
          </a:xfrm>
          <a:prstGeom prst="rect">
            <a:avLst/>
          </a:prstGeom>
          <a:noFill/>
        </p:spPr>
      </p:pic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395288" y="5300663"/>
            <a:ext cx="4176712" cy="792162"/>
          </a:xfrm>
          <a:prstGeom prst="rect">
            <a:avLst/>
          </a:prstGeom>
          <a:solidFill>
            <a:srgbClr val="009900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Blip>
                <a:blip r:embed="rId4"/>
              </a:buBlip>
            </a:pPr>
            <a:r>
              <a:rPr lang="cs-CZ" sz="3600" b="1">
                <a:solidFill>
                  <a:srgbClr val="FFFF00"/>
                </a:solidFill>
              </a:rPr>
              <a:t>Kvetoucí jabloň</a:t>
            </a:r>
          </a:p>
        </p:txBody>
      </p:sp>
      <p:pic>
        <p:nvPicPr>
          <p:cNvPr id="123914" name="Picture 10" descr="MM900283070[1]">
            <a:hlinkClick r:id="rId5"/>
          </p:cNvPr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525" y="2636838"/>
            <a:ext cx="790575" cy="1019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3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597" name="Picture 5" descr="IMG_545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2276475"/>
            <a:ext cx="5576888" cy="4183063"/>
          </a:xfrm>
          <a:prstGeom prst="rect">
            <a:avLst/>
          </a:prstGeom>
          <a:noFill/>
        </p:spPr>
      </p:pic>
      <p:pic>
        <p:nvPicPr>
          <p:cNvPr id="110596" name="Picture 4" descr="IMG_545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000" y="381000"/>
            <a:ext cx="3992563" cy="2995613"/>
          </a:xfrm>
          <a:prstGeom prst="rect">
            <a:avLst/>
          </a:prstGeom>
          <a:noFill/>
        </p:spPr>
      </p:pic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51275" y="1052513"/>
            <a:ext cx="4176713" cy="792162"/>
          </a:xfrm>
          <a:solidFill>
            <a:srgbClr val="009900"/>
          </a:solidFill>
          <a:ln>
            <a:solidFill>
              <a:srgbClr val="FF3300"/>
            </a:solidFill>
          </a:ln>
        </p:spPr>
        <p:txBody>
          <a:bodyPr/>
          <a:lstStyle/>
          <a:p>
            <a:r>
              <a:rPr lang="cs-CZ" sz="3600" b="1">
                <a:solidFill>
                  <a:srgbClr val="FFFF00"/>
                </a:solidFill>
              </a:rPr>
              <a:t>Kvetoucí zlatice</a:t>
            </a:r>
          </a:p>
        </p:txBody>
      </p:sp>
      <p:pic>
        <p:nvPicPr>
          <p:cNvPr id="110598" name="Picture 6" descr="MM900283070[1]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650" y="3644900"/>
            <a:ext cx="790575" cy="1019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059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5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076" name="Picture 4" descr="IMG_543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8000" y="381000"/>
            <a:ext cx="5287963" cy="3965575"/>
          </a:xfrm>
          <a:prstGeom prst="rect">
            <a:avLst/>
          </a:prstGeom>
          <a:noFill/>
        </p:spPr>
      </p:pic>
      <p:pic>
        <p:nvPicPr>
          <p:cNvPr id="131077" name="Picture 5" descr="IMG_5431 – kopi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9700" y="2276475"/>
            <a:ext cx="2246313" cy="4176713"/>
          </a:xfrm>
          <a:prstGeom prst="rect">
            <a:avLst/>
          </a:prstGeom>
          <a:noFill/>
        </p:spPr>
      </p:pic>
      <p:sp>
        <p:nvSpPr>
          <p:cNvPr id="131078" name="Text Box 6"/>
          <p:cNvSpPr txBox="1">
            <a:spLocks noChangeArrowheads="1"/>
          </p:cNvSpPr>
          <p:nvPr/>
        </p:nvSpPr>
        <p:spPr bwMode="auto">
          <a:xfrm>
            <a:off x="539750" y="4868863"/>
            <a:ext cx="4319588" cy="7016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31079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539750" y="5084763"/>
            <a:ext cx="5111750" cy="792162"/>
          </a:xfrm>
          <a:solidFill>
            <a:srgbClr val="009900"/>
          </a:solidFill>
          <a:ln>
            <a:solidFill>
              <a:srgbClr val="FF3300"/>
            </a:solidFill>
          </a:ln>
        </p:spPr>
        <p:txBody>
          <a:bodyPr/>
          <a:lstStyle/>
          <a:p>
            <a:r>
              <a:rPr lang="cs-CZ" b="1">
                <a:solidFill>
                  <a:srgbClr val="FFFF00"/>
                </a:solidFill>
              </a:rPr>
              <a:t>Kvetoucí červený rybíz</a:t>
            </a:r>
          </a:p>
        </p:txBody>
      </p:sp>
      <p:pic>
        <p:nvPicPr>
          <p:cNvPr id="131080" name="Picture 8" descr="MM900283070[1]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788" y="692150"/>
            <a:ext cx="790575" cy="1019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107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10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9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620713"/>
            <a:ext cx="7477125" cy="1143000"/>
          </a:xfrm>
          <a:ln/>
        </p:spPr>
        <p:txBody>
          <a:bodyPr/>
          <a:lstStyle/>
          <a:p>
            <a:r>
              <a:rPr lang="cs-CZ" sz="3600">
                <a:solidFill>
                  <a:srgbClr val="009900"/>
                </a:solidFill>
              </a:rPr>
              <a:t>Vypozorovali jste , co se děje na podzim s listnatými stromy?</a:t>
            </a:r>
            <a:br>
              <a:rPr lang="cs-CZ" sz="3600">
                <a:solidFill>
                  <a:srgbClr val="009900"/>
                </a:solidFill>
              </a:rPr>
            </a:br>
            <a:endParaRPr lang="cs-CZ" sz="3600">
              <a:solidFill>
                <a:srgbClr val="009900"/>
              </a:solidFill>
            </a:endParaRP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28775"/>
            <a:ext cx="8229600" cy="504031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>
                <a:solidFill>
                  <a:schemeClr val="folHlink"/>
                </a:solidFill>
              </a:rPr>
              <a:t>Vyberte správné odpovědi.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 </a:t>
            </a:r>
            <a:endParaRPr lang="cs-CZ" sz="2800"/>
          </a:p>
          <a:p>
            <a:pPr>
              <a:lnSpc>
                <a:spcPct val="90000"/>
              </a:lnSpc>
            </a:pPr>
            <a:r>
              <a:rPr lang="cs-CZ" sz="2800"/>
              <a:t>  Začínají růst listy.</a:t>
            </a:r>
          </a:p>
          <a:p>
            <a:pPr>
              <a:lnSpc>
                <a:spcPct val="90000"/>
              </a:lnSpc>
            </a:pPr>
            <a:r>
              <a:rPr lang="cs-CZ" sz="2800"/>
              <a:t>  Opadávají listy.</a:t>
            </a:r>
          </a:p>
          <a:p>
            <a:pPr>
              <a:lnSpc>
                <a:spcPct val="90000"/>
              </a:lnSpc>
            </a:pPr>
            <a:r>
              <a:rPr lang="cs-CZ" sz="2800"/>
              <a:t>  Míza přestává proudit.</a:t>
            </a:r>
          </a:p>
          <a:p>
            <a:pPr>
              <a:lnSpc>
                <a:spcPct val="90000"/>
              </a:lnSpc>
            </a:pPr>
            <a:r>
              <a:rPr lang="cs-CZ" sz="2800"/>
              <a:t>  Stromy začínají pučet.</a:t>
            </a:r>
          </a:p>
          <a:p>
            <a:pPr>
              <a:lnSpc>
                <a:spcPct val="90000"/>
              </a:lnSpc>
            </a:pPr>
            <a:r>
              <a:rPr lang="cs-CZ" sz="2800"/>
              <a:t>  Listy se barví do hněda, zlatova,    červena.</a:t>
            </a:r>
          </a:p>
          <a:p>
            <a:pPr>
              <a:lnSpc>
                <a:spcPct val="90000"/>
              </a:lnSpc>
            </a:pPr>
            <a:r>
              <a:rPr lang="cs-CZ" sz="2800"/>
              <a:t>  Kvetou a odkvétají květy. </a:t>
            </a:r>
          </a:p>
          <a:p>
            <a:pPr>
              <a:lnSpc>
                <a:spcPct val="90000"/>
              </a:lnSpc>
            </a:pPr>
            <a:r>
              <a:rPr lang="cs-CZ" sz="2800"/>
              <a:t>  Dozrávají plody.</a:t>
            </a:r>
          </a:p>
          <a:p>
            <a:pPr>
              <a:lnSpc>
                <a:spcPct val="90000"/>
              </a:lnSpc>
            </a:pPr>
            <a:r>
              <a:rPr lang="cs-CZ" sz="2800"/>
              <a:t>  Míza začíná proudit.</a:t>
            </a:r>
          </a:p>
        </p:txBody>
      </p:sp>
      <p:pic>
        <p:nvPicPr>
          <p:cNvPr id="120844" name="Picture 12" descr="MP90039962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363" y="1484313"/>
            <a:ext cx="3671887" cy="2557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009900"/>
                </a:solidFill>
              </a:rPr>
              <a:t>Správné odpovědi</a:t>
            </a:r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779838" y="2492375"/>
            <a:ext cx="4824412" cy="2808288"/>
          </a:xfrm>
          <a:solidFill>
            <a:srgbClr val="CCFF33"/>
          </a:solidFill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3200"/>
              <a:t>Začínají růst listy.</a:t>
            </a:r>
          </a:p>
          <a:p>
            <a:pPr>
              <a:lnSpc>
                <a:spcPct val="90000"/>
              </a:lnSpc>
            </a:pPr>
            <a:r>
              <a:rPr lang="cs-CZ" sz="3200"/>
              <a:t>Stromy začínají pučet.</a:t>
            </a:r>
          </a:p>
          <a:p>
            <a:pPr>
              <a:lnSpc>
                <a:spcPct val="90000"/>
              </a:lnSpc>
            </a:pPr>
            <a:r>
              <a:rPr lang="cs-CZ" sz="3200"/>
              <a:t>Kvetou a odkvétají květy. </a:t>
            </a:r>
          </a:p>
          <a:p>
            <a:pPr>
              <a:lnSpc>
                <a:spcPct val="90000"/>
              </a:lnSpc>
            </a:pPr>
            <a:r>
              <a:rPr lang="cs-CZ" sz="3200"/>
              <a:t>Míza začíná proudit.</a:t>
            </a:r>
          </a:p>
        </p:txBody>
      </p:sp>
      <p:pic>
        <p:nvPicPr>
          <p:cNvPr id="121863" name="Picture 7" descr="MP900406912[1]"/>
          <p:cNvPicPr>
            <a:picLocks noChangeAspect="1" noChangeArrowheads="1"/>
          </p:cNvPicPr>
          <p:nvPr>
            <p:ph type="body"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1557338"/>
            <a:ext cx="3390900" cy="474345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219075" y="333375"/>
            <a:ext cx="7477125" cy="935038"/>
          </a:xfrm>
        </p:spPr>
        <p:txBody>
          <a:bodyPr/>
          <a:lstStyle/>
          <a:p>
            <a:pPr algn="ctr"/>
            <a:r>
              <a:rPr lang="cs-CZ" b="1">
                <a:solidFill>
                  <a:srgbClr val="009900"/>
                </a:solidFill>
              </a:rPr>
              <a:t>Sasanky v jarním lese</a:t>
            </a:r>
          </a:p>
        </p:txBody>
      </p:sp>
      <p:pic>
        <p:nvPicPr>
          <p:cNvPr id="109573" name="Picture 5" descr="MP900185200[1]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341438"/>
            <a:ext cx="6481762" cy="4386262"/>
          </a:xfrm>
          <a:noFill/>
          <a:ln/>
        </p:spPr>
      </p:pic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395288" y="5876925"/>
            <a:ext cx="3168650" cy="588963"/>
          </a:xfrm>
          <a:prstGeom prst="rect">
            <a:avLst/>
          </a:prstGeom>
          <a:noFill/>
          <a:ln w="9525" algn="ctr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solidFill>
                  <a:schemeClr val="bg2"/>
                </a:solidFill>
              </a:rPr>
              <a:t>Sasanka hajní</a:t>
            </a:r>
          </a:p>
        </p:txBody>
      </p:sp>
      <p:pic>
        <p:nvPicPr>
          <p:cNvPr id="109575" name="Picture 7" descr="MM900283070[1]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588" y="5445125"/>
            <a:ext cx="790575" cy="1019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979" name="Picture 3" descr="MP900399625[1]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150" y="2205038"/>
            <a:ext cx="3914775" cy="3132137"/>
          </a:xfrm>
          <a:noFill/>
          <a:ln/>
        </p:spPr>
      </p:pic>
      <p:sp>
        <p:nvSpPr>
          <p:cNvPr id="126980" name="Rectangle 4"/>
          <p:cNvSpPr>
            <a:spLocks noChangeArrowheads="1"/>
          </p:cNvSpPr>
          <p:nvPr/>
        </p:nvSpPr>
        <p:spPr bwMode="auto">
          <a:xfrm>
            <a:off x="1763713" y="5661025"/>
            <a:ext cx="45720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800" dirty="0">
                <a:solidFill>
                  <a:schemeClr val="tx1"/>
                </a:solidFill>
              </a:rPr>
              <a:t>Zdroje:</a:t>
            </a:r>
            <a:r>
              <a:rPr lang="cs-CZ" sz="1800" dirty="0">
                <a:solidFill>
                  <a:srgbClr val="FF6600"/>
                </a:solidFill>
              </a:rPr>
              <a:t> </a:t>
            </a:r>
            <a:r>
              <a:rPr lang="cs-CZ" sz="1800" dirty="0">
                <a:solidFill>
                  <a:srgbClr val="009900"/>
                </a:solidFill>
              </a:rPr>
              <a:t>http://officemicrosoft.com/</a:t>
            </a:r>
            <a:endParaRPr lang="cs-CZ" sz="1800" dirty="0">
              <a:solidFill>
                <a:srgbClr val="FF6600"/>
              </a:solidFill>
            </a:endParaRPr>
          </a:p>
          <a:p>
            <a:r>
              <a:rPr lang="cs-CZ" sz="1800" dirty="0">
                <a:solidFill>
                  <a:schemeClr val="tx1"/>
                </a:solidFill>
              </a:rPr>
              <a:t>            vlastní fotografie </a:t>
            </a:r>
            <a:r>
              <a:rPr lang="cs-CZ" sz="1800" dirty="0" smtClean="0">
                <a:solidFill>
                  <a:schemeClr val="tx1"/>
                </a:solidFill>
              </a:rPr>
              <a:t>autorky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Anotace: Seznámení </a:t>
            </a:r>
            <a:r>
              <a:rPr lang="cs-CZ" sz="1800" smtClean="0">
                <a:solidFill>
                  <a:schemeClr val="tx1"/>
                </a:solidFill>
              </a:rPr>
              <a:t>s učivem.</a:t>
            </a:r>
            <a:endParaRPr lang="cs-CZ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mono">
  <a:themeElements>
    <a:clrScheme name="Kimono 1">
      <a:dk1>
        <a:srgbClr val="2F1311"/>
      </a:dk1>
      <a:lt1>
        <a:srgbClr val="C16059"/>
      </a:lt1>
      <a:dk2>
        <a:srgbClr val="F7D47D"/>
      </a:dk2>
      <a:lt2>
        <a:srgbClr val="000000"/>
      </a:lt2>
      <a:accent1>
        <a:srgbClr val="D5B781"/>
      </a:accent1>
      <a:accent2>
        <a:srgbClr val="79AF7D"/>
      </a:accent2>
      <a:accent3>
        <a:srgbClr val="DDB6B5"/>
      </a:accent3>
      <a:accent4>
        <a:srgbClr val="270E0D"/>
      </a:accent4>
      <a:accent5>
        <a:srgbClr val="E7D8C1"/>
      </a:accent5>
      <a:accent6>
        <a:srgbClr val="6D9E71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40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40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702</TotalTime>
  <Words>291</Words>
  <Application>Microsoft Office PowerPoint</Application>
  <PresentationFormat>Předvádění na obrazovce (4:3)</PresentationFormat>
  <Paragraphs>63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Book Antiqua</vt:lpstr>
      <vt:lpstr>Microsoft YaHei</vt:lpstr>
      <vt:lpstr>Times New Roman</vt:lpstr>
      <vt:lpstr>Kimono</vt:lpstr>
      <vt:lpstr>Snímek 1</vt:lpstr>
      <vt:lpstr>Stromy a keře na jaře</vt:lpstr>
      <vt:lpstr>Snímek 3</vt:lpstr>
      <vt:lpstr>Snímek 4</vt:lpstr>
      <vt:lpstr>Snímek 5</vt:lpstr>
      <vt:lpstr>Na zahrádce</vt:lpstr>
      <vt:lpstr>Snímek 7</vt:lpstr>
      <vt:lpstr>Snímek 8</vt:lpstr>
      <vt:lpstr>Snímek 9</vt:lpstr>
      <vt:lpstr>Vypozorovali jste , co se děje na podzim s listnatými stromy? </vt:lpstr>
      <vt:lpstr>Správné odpovědi</vt:lpstr>
      <vt:lpstr>Sasanky v jarním lese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p. ředitelka</dc:creator>
  <cp:lastModifiedBy>Dum</cp:lastModifiedBy>
  <cp:revision>21</cp:revision>
  <dcterms:created xsi:type="dcterms:W3CDTF">2014-04-27T13:01:29Z</dcterms:created>
  <dcterms:modified xsi:type="dcterms:W3CDTF">2014-07-28T05:58:51Z</dcterms:modified>
</cp:coreProperties>
</file>