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7" r:id="rId1"/>
  </p:sldMasterIdLst>
  <p:notesMasterIdLst>
    <p:notesMasterId r:id="rId12"/>
  </p:notesMasterIdLst>
  <p:sldIdLst>
    <p:sldId id="257" r:id="rId2"/>
    <p:sldId id="268" r:id="rId3"/>
    <p:sldId id="278" r:id="rId4"/>
    <p:sldId id="279" r:id="rId5"/>
    <p:sldId id="273" r:id="rId6"/>
    <p:sldId id="280" r:id="rId7"/>
    <p:sldId id="275" r:id="rId8"/>
    <p:sldId id="276" r:id="rId9"/>
    <p:sldId id="277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23DEB"/>
    <a:srgbClr val="FFFFCC"/>
    <a:srgbClr val="FFFB1D"/>
    <a:srgbClr val="51F3F3"/>
    <a:srgbClr val="E4E420"/>
    <a:srgbClr val="FC0202"/>
    <a:srgbClr val="ED050B"/>
    <a:srgbClr val="05AF1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4" autoAdjust="0"/>
    <p:restoredTop sz="94660"/>
  </p:normalViewPr>
  <p:slideViewPr>
    <p:cSldViewPr>
      <p:cViewPr varScale="1">
        <p:scale>
          <a:sx n="99" d="100"/>
          <a:sy n="99" d="100"/>
        </p:scale>
        <p:origin x="-2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355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7356021-25BF-48E8-83B1-F68FACE8FAD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C33A25-E78F-44EA-8C00-8DA1D3E7B57A}" type="slidenum">
              <a:rPr lang="cs-CZ"/>
              <a:pPr/>
              <a:t>1</a:t>
            </a:fld>
            <a:endParaRPr lang="cs-CZ"/>
          </a:p>
        </p:txBody>
      </p:sp>
      <p:sp>
        <p:nvSpPr>
          <p:cNvPr id="24578" name="Rectangle 6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0165" tIns="40083" rIns="80165" bIns="40083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</a:pPr>
            <a:fld id="{C88C9CD0-9EDD-4975-A5B5-26902FB371FD}" type="slidenum">
              <a:rPr lang="cs-CZ">
                <a:solidFill>
                  <a:schemeClr val="bg1"/>
                </a:solidFill>
                <a:latin typeface="Book Antiqua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t>1</a:t>
            </a:fld>
            <a:endParaRPr lang="cs-CZ">
              <a:solidFill>
                <a:schemeClr val="bg1"/>
              </a:solidFill>
              <a:latin typeface="Book Antiqua" pitchFamily="18" charset="0"/>
              <a:ea typeface="Microsoft YaHei" pitchFamily="34" charset="-122"/>
            </a:endParaRPr>
          </a:p>
        </p:txBody>
      </p:sp>
      <p:sp>
        <p:nvSpPr>
          <p:cNvPr id="24579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78903" tIns="39452" rIns="78903" bIns="39452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</a:pPr>
            <a:fld id="{84152BCA-27E4-4C50-ADAE-086FAE0693A2}" type="slidenum">
              <a:rPr lang="cs-CZ">
                <a:solidFill>
                  <a:srgbClr val="000000"/>
                </a:solidFill>
                <a:latin typeface="Times New Roman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  <a:tabLst>
                  <a:tab pos="723900" algn="l"/>
                  <a:tab pos="1447800" algn="l"/>
                  <a:tab pos="2171700" algn="l"/>
                  <a:tab pos="2894013" algn="l"/>
                  <a:tab pos="2895600" algn="l"/>
                </a:tabLst>
              </a:pPr>
              <a:t>1</a:t>
            </a:fld>
            <a:endParaRPr lang="cs-CZ">
              <a:solidFill>
                <a:srgbClr val="000000"/>
              </a:solidFill>
              <a:latin typeface="Times New Roman" pitchFamily="18" charset="0"/>
              <a:ea typeface="Microsoft YaHei" pitchFamily="34" charset="-122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wrap="none" lIns="0" tIns="0" rIns="0" bIns="0" anchor="ctr"/>
          <a:lstStyle/>
          <a:p>
            <a:pPr defTabSz="447675">
              <a:spcBef>
                <a:spcPct val="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sz="1800"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88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250883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50884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50885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250886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5088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25088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250889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250890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250891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250892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0893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0894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0895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0896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0897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250898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899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0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1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2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3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4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5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250906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50907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8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09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0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1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2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3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4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5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6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7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8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19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20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21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22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23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24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0925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25092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27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28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2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3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3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3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33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3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50935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093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25093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093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50939" name="Rectangle 5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0940" name="Rectangle 6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0941" name="Rectangle 6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971E54B-B255-4E84-B4EB-5810C68159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AA5795-621C-4477-9AAA-B1CD03DC8B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16A7A4-127D-405C-BA4A-B0569CF59D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39C723-1626-40E0-92FB-A5F103D7B4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85A184-498F-40BE-B768-3738BBDEF0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1C637-8D24-4300-84DB-B8DB48EA86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5AE873-88C5-4F01-B75C-FB22E8121B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22A590-64B6-4831-80B2-5EB58EBE73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6ADFAB-90CC-442B-99DE-85D9E6551A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DF568F-6AC6-4028-A75E-017D96A526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4D161B-86B2-41CD-9AF9-4F43A30544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263525" y="1598613"/>
            <a:ext cx="7386638" cy="4497387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301625" y="6242050"/>
            <a:ext cx="178276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257425" y="6248400"/>
            <a:ext cx="3455988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5867400" y="6248400"/>
            <a:ext cx="1755775" cy="474663"/>
          </a:xfrm>
        </p:spPr>
        <p:txBody>
          <a:bodyPr/>
          <a:lstStyle>
            <a:lvl1pPr>
              <a:defRPr/>
            </a:lvl1pPr>
          </a:lstStyle>
          <a:p>
            <a:fld id="{0501FDED-9032-40E8-A84F-BC07688678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032250" y="1598613"/>
            <a:ext cx="3617913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032250" y="3922713"/>
            <a:ext cx="3617913" cy="21732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301625" y="6242050"/>
            <a:ext cx="178276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257425" y="6248400"/>
            <a:ext cx="3455988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5867400" y="6248400"/>
            <a:ext cx="1755775" cy="474663"/>
          </a:xfrm>
        </p:spPr>
        <p:txBody>
          <a:bodyPr/>
          <a:lstStyle>
            <a:lvl1pPr>
              <a:defRPr/>
            </a:lvl1pPr>
          </a:lstStyle>
          <a:p>
            <a:fld id="{9AB8250D-906A-47C7-BD8B-78EFC73AAF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9858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24985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4986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4986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249862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49863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249864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24986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24986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24986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24986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9869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9870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9871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9872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987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249874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75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76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77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78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79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0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1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249882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49883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4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5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6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7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8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89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0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1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2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3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4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5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6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7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8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899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900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9901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24990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0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1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4991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991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249913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9914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991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24991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24991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68EF4272-63C6-44EC-9146-74409F9266A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  <p:sldLayoutId id="2147483870" r:id="rId13"/>
  </p:sldLayoutIdLst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80000"/>
        <a:buBlip>
          <a:blip r:embed="rId18"/>
        </a:buBlip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70000"/>
        <a:buBlip>
          <a:blip r:embed="rId19"/>
        </a:buBlip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7704534" cy="14144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22574" name="Group 46"/>
          <p:cNvGraphicFramePr>
            <a:graphicFrameLocks noGrp="1"/>
          </p:cNvGraphicFramePr>
          <p:nvPr/>
        </p:nvGraphicFramePr>
        <p:xfrm>
          <a:off x="323850" y="1773238"/>
          <a:ext cx="7776542" cy="4891606"/>
        </p:xfrm>
        <a:graphic>
          <a:graphicData uri="http://schemas.openxmlformats.org/drawingml/2006/table">
            <a:tbl>
              <a:tblPr/>
              <a:tblGrid>
                <a:gridCol w="2621834"/>
                <a:gridCol w="5154708"/>
              </a:tblGrid>
              <a:tr h="9636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školy, adresa:</a:t>
                      </a:r>
                    </a:p>
                  </a:txBody>
                  <a:tcPr marL="81641" marR="81641" marT="97675" marB="4214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Kamenný Přívoz 53, Kamenný Přívoz  252 82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CZ.1.07/1.4.00/21.3596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Inovace a zkvalitnění výuky prostřednictvím ICT (III/2)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Číslo materiálu: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VY_32_INOVACE_2PRV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.20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Název materiálu: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Měříme čas 2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jeho svět, 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Třída: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I.(1.,2.)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Autor/ověřující učitel: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Hana Šmídová / Hana Šmídová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21. 2. 2014</a:t>
                      </a:r>
                    </a:p>
                  </a:txBody>
                  <a:tcPr marL="81641" marR="81641" marT="71247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b="1" i="1" u="sng"/>
              <a:t>Měříme čas</a:t>
            </a:r>
          </a:p>
        </p:txBody>
      </p:sp>
      <p:sp>
        <p:nvSpPr>
          <p:cNvPr id="251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525" y="4221163"/>
            <a:ext cx="7386638" cy="23034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>
                <a:solidFill>
                  <a:schemeClr val="tx2"/>
                </a:solidFill>
              </a:rPr>
              <a:t>MĚSÍC</a:t>
            </a:r>
          </a:p>
          <a:p>
            <a:pPr>
              <a:lnSpc>
                <a:spcPct val="90000"/>
              </a:lnSpc>
            </a:pPr>
            <a:r>
              <a:rPr lang="cs-CZ" b="1">
                <a:solidFill>
                  <a:schemeClr val="tx2"/>
                </a:solidFill>
              </a:rPr>
              <a:t>TÝDEN</a:t>
            </a:r>
          </a:p>
          <a:p>
            <a:pPr>
              <a:lnSpc>
                <a:spcPct val="90000"/>
              </a:lnSpc>
            </a:pPr>
            <a:r>
              <a:rPr lang="cs-CZ" b="1">
                <a:solidFill>
                  <a:schemeClr val="tx2"/>
                </a:solidFill>
              </a:rPr>
              <a:t>DEN</a:t>
            </a:r>
          </a:p>
          <a:p>
            <a:pPr>
              <a:lnSpc>
                <a:spcPct val="90000"/>
              </a:lnSpc>
            </a:pPr>
            <a:r>
              <a:rPr lang="cs-CZ" b="1">
                <a:solidFill>
                  <a:schemeClr val="tx2"/>
                </a:solidFill>
              </a:rPr>
              <a:t>HODINA</a:t>
            </a:r>
          </a:p>
        </p:txBody>
      </p:sp>
      <p:pic>
        <p:nvPicPr>
          <p:cNvPr id="251909" name="Picture 5" descr="MM900234769[1]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2852738"/>
            <a:ext cx="1684338" cy="1871662"/>
          </a:xfrm>
          <a:prstGeom prst="rect">
            <a:avLst/>
          </a:prstGeom>
          <a:noFill/>
        </p:spPr>
      </p:pic>
      <p:pic>
        <p:nvPicPr>
          <p:cNvPr id="251910" name="Picture 6" descr="MM900309810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4221163"/>
            <a:ext cx="1944687" cy="1874837"/>
          </a:xfrm>
          <a:prstGeom prst="rect">
            <a:avLst/>
          </a:prstGeom>
          <a:noFill/>
        </p:spPr>
      </p:pic>
      <p:pic>
        <p:nvPicPr>
          <p:cNvPr id="251911" name="Picture 7" descr="MM900234704[1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575" y="1341438"/>
            <a:ext cx="1939925" cy="2089150"/>
          </a:xfrm>
          <a:prstGeom prst="rect">
            <a:avLst/>
          </a:prstGeom>
          <a:noFill/>
        </p:spPr>
      </p:pic>
      <p:pic>
        <p:nvPicPr>
          <p:cNvPr id="251912" name="Picture 8" descr="MM900309797[1]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1628775"/>
            <a:ext cx="1584325" cy="1584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2" name="Rectangle 4"/>
          <p:cNvSpPr>
            <a:spLocks noGrp="1" noChangeArrowheads="1"/>
          </p:cNvSpPr>
          <p:nvPr>
            <p:ph type="title"/>
          </p:nvPr>
        </p:nvSpPr>
        <p:spPr>
          <a:xfrm>
            <a:off x="219075" y="227013"/>
            <a:ext cx="7477125" cy="969962"/>
          </a:xfrm>
        </p:spPr>
        <p:txBody>
          <a:bodyPr/>
          <a:lstStyle/>
          <a:p>
            <a:r>
              <a:rPr lang="cs-CZ" sz="4400" b="1"/>
              <a:t>MĚSÍC </a:t>
            </a:r>
            <a:r>
              <a:rPr lang="cs-CZ" sz="2800" b="1"/>
              <a:t>Dopiš název ve správném pořadí. Ťuknutím zkontroluj.</a:t>
            </a:r>
          </a:p>
        </p:txBody>
      </p:sp>
      <p:graphicFrame>
        <p:nvGraphicFramePr>
          <p:cNvPr id="283682" name="Group 34"/>
          <p:cNvGraphicFramePr>
            <a:graphicFrameLocks noGrp="1"/>
          </p:cNvGraphicFramePr>
          <p:nvPr>
            <p:ph idx="1"/>
          </p:nvPr>
        </p:nvGraphicFramePr>
        <p:xfrm>
          <a:off x="3276600" y="1341438"/>
          <a:ext cx="4229100" cy="5329239"/>
        </p:xfrm>
        <a:graphic>
          <a:graphicData uri="http://schemas.openxmlformats.org/drawingml/2006/table">
            <a:tbl>
              <a:tblPr/>
              <a:tblGrid>
                <a:gridCol w="4229100"/>
              </a:tblGrid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</a:t>
                      </a:r>
                    </a:p>
                  </a:txBody>
                  <a:tcPr horzOverflow="overflow">
                    <a:lnL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88ED2D"/>
                      </a:solidFill>
                      <a:prstDash val="sysDashDot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88C6"/>
                    </a:solidFill>
                  </a:tcPr>
                </a:tc>
              </a:tr>
            </a:tbl>
          </a:graphicData>
        </a:graphic>
      </p:graphicFrame>
      <p:sp>
        <p:nvSpPr>
          <p:cNvPr id="283683" name="Rectangle 35"/>
          <p:cNvSpPr>
            <a:spLocks noChangeArrowheads="1"/>
          </p:cNvSpPr>
          <p:nvPr/>
        </p:nvSpPr>
        <p:spPr bwMode="auto">
          <a:xfrm>
            <a:off x="250825" y="1412875"/>
            <a:ext cx="2363788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LEDEN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ÚNOR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BŘEZEN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DUBEN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KVĚTEN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ČERVEN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ČERVENEC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SRPEN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ZÁŘÍ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ŘÍJEN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LISTOPAD</a:t>
            </a:r>
          </a:p>
          <a:p>
            <a:pPr marL="342900" indent="-342900">
              <a:spcBef>
                <a:spcPct val="20000"/>
              </a:spcBef>
              <a:buFontTx/>
              <a:buBlip>
                <a:blip r:embed="rId2"/>
              </a:buBlip>
            </a:pPr>
            <a:r>
              <a:rPr lang="cs-CZ" sz="2400" b="1"/>
              <a:t>PROSINEC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8569325" cy="898525"/>
          </a:xfrm>
        </p:spPr>
        <p:txBody>
          <a:bodyPr/>
          <a:lstStyle/>
          <a:p>
            <a:r>
              <a:rPr lang="cs-CZ" sz="3600" b="1"/>
              <a:t>MĚSÍC </a:t>
            </a:r>
            <a:r>
              <a:rPr lang="cs-CZ" sz="2000" b="1"/>
              <a:t>Dopiš, kolik dní má měsíc do prostředního sloupce.</a:t>
            </a:r>
          </a:p>
        </p:txBody>
      </p:sp>
      <p:sp>
        <p:nvSpPr>
          <p:cNvPr id="286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63525" y="1052513"/>
            <a:ext cx="3616325" cy="58054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/>
              <a:t>LEDEN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ÚNOR</a:t>
            </a:r>
          </a:p>
          <a:p>
            <a:pPr>
              <a:lnSpc>
                <a:spcPct val="90000"/>
              </a:lnSpc>
            </a:pPr>
            <a:r>
              <a:rPr lang="cs-CZ" sz="2800" b="1"/>
              <a:t>BŘEZEN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DUBEN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KVĚTEN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ČERVEN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ČERVENEC</a:t>
            </a:r>
          </a:p>
          <a:p>
            <a:pPr>
              <a:lnSpc>
                <a:spcPct val="90000"/>
              </a:lnSpc>
            </a:pPr>
            <a:r>
              <a:rPr lang="cs-CZ" sz="2800" b="1"/>
              <a:t>SRPEN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ZÁŘÍ</a:t>
            </a:r>
          </a:p>
          <a:p>
            <a:pPr>
              <a:lnSpc>
                <a:spcPct val="90000"/>
              </a:lnSpc>
            </a:pPr>
            <a:r>
              <a:rPr lang="cs-CZ" sz="2800" b="1"/>
              <a:t>ŘÍJEN</a:t>
            </a:r>
          </a:p>
          <a:p>
            <a:pPr>
              <a:lnSpc>
                <a:spcPct val="90000"/>
              </a:lnSpc>
            </a:pPr>
            <a:r>
              <a:rPr lang="cs-CZ" sz="2800" b="1"/>
              <a:t>LISTOPAD</a:t>
            </a:r>
          </a:p>
          <a:p>
            <a:pPr>
              <a:lnSpc>
                <a:spcPct val="90000"/>
              </a:lnSpc>
            </a:pPr>
            <a:r>
              <a:rPr lang="cs-CZ" sz="2800" b="1"/>
              <a:t>PROSINEC</a:t>
            </a:r>
          </a:p>
        </p:txBody>
      </p:sp>
      <p:graphicFrame>
        <p:nvGraphicFramePr>
          <p:cNvPr id="286799" name="Group 79"/>
          <p:cNvGraphicFramePr>
            <a:graphicFrameLocks noGrp="1"/>
          </p:cNvGraphicFramePr>
          <p:nvPr>
            <p:ph sz="quarter" idx="3"/>
          </p:nvPr>
        </p:nvGraphicFramePr>
        <p:xfrm>
          <a:off x="6156325" y="1125538"/>
          <a:ext cx="1295400" cy="5473068"/>
        </p:xfrm>
        <a:graphic>
          <a:graphicData uri="http://schemas.openxmlformats.org/drawingml/2006/table">
            <a:tbl>
              <a:tblPr/>
              <a:tblGrid>
                <a:gridCol w="1295400"/>
              </a:tblGrid>
              <a:tr h="377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91EE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C0202"/>
                          </a:solidFill>
                          <a:effectLst/>
                          <a:latin typeface="Arial" charset="0"/>
                          <a:cs typeface="Arial" charset="0"/>
                        </a:rPr>
                        <a:t>28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23DEB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5AF15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23DEB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5AF15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23DEB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23DEB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5AF15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23DEB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5AF15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91EE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6796" name="Group 76"/>
          <p:cNvGraphicFramePr>
            <a:graphicFrameLocks noGrp="1"/>
          </p:cNvGraphicFramePr>
          <p:nvPr>
            <p:ph sz="quarter" idx="2"/>
          </p:nvPr>
        </p:nvGraphicFramePr>
        <p:xfrm>
          <a:off x="3563938" y="1125538"/>
          <a:ext cx="1223962" cy="5472114"/>
        </p:xfrm>
        <a:graphic>
          <a:graphicData uri="http://schemas.openxmlformats.org/drawingml/2006/table">
            <a:tbl>
              <a:tblPr/>
              <a:tblGrid>
                <a:gridCol w="1223962"/>
              </a:tblGrid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F16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6800" name="Group 80"/>
          <p:cNvGraphicFramePr>
            <a:graphicFrameLocks noGrp="1"/>
          </p:cNvGraphicFramePr>
          <p:nvPr/>
        </p:nvGraphicFramePr>
        <p:xfrm>
          <a:off x="6156325" y="1125538"/>
          <a:ext cx="1223963" cy="5472114"/>
        </p:xfrm>
        <a:graphic>
          <a:graphicData uri="http://schemas.openxmlformats.org/drawingml/2006/table">
            <a:tbl>
              <a:tblPr/>
              <a:tblGrid>
                <a:gridCol w="1223963"/>
              </a:tblGrid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C020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020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86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2868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22" grpId="0"/>
      <p:bldP spid="2867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211" name="Oval 19"/>
          <p:cNvSpPr>
            <a:spLocks noChangeArrowheads="1"/>
          </p:cNvSpPr>
          <p:nvPr/>
        </p:nvSpPr>
        <p:spPr bwMode="auto">
          <a:xfrm>
            <a:off x="250825" y="4076700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Podzim</a:t>
            </a:r>
          </a:p>
        </p:txBody>
      </p:sp>
      <p:sp>
        <p:nvSpPr>
          <p:cNvPr id="264210" name="Oval 18"/>
          <p:cNvSpPr>
            <a:spLocks noChangeArrowheads="1"/>
          </p:cNvSpPr>
          <p:nvPr/>
        </p:nvSpPr>
        <p:spPr bwMode="auto">
          <a:xfrm>
            <a:off x="971550" y="1628775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Zima</a:t>
            </a:r>
          </a:p>
        </p:txBody>
      </p:sp>
      <p:sp>
        <p:nvSpPr>
          <p:cNvPr id="264209" name="Oval 17"/>
          <p:cNvSpPr>
            <a:spLocks noChangeArrowheads="1"/>
          </p:cNvSpPr>
          <p:nvPr/>
        </p:nvSpPr>
        <p:spPr bwMode="auto">
          <a:xfrm>
            <a:off x="3635375" y="3429000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Jaro</a:t>
            </a:r>
          </a:p>
        </p:txBody>
      </p:sp>
      <p:sp>
        <p:nvSpPr>
          <p:cNvPr id="264212" name="Oval 20"/>
          <p:cNvSpPr>
            <a:spLocks noChangeArrowheads="1"/>
          </p:cNvSpPr>
          <p:nvPr/>
        </p:nvSpPr>
        <p:spPr bwMode="auto">
          <a:xfrm>
            <a:off x="3995738" y="836613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Léto</a:t>
            </a:r>
          </a:p>
        </p:txBody>
      </p:sp>
      <p:sp>
        <p:nvSpPr>
          <p:cNvPr id="264196" name="Text Box 4"/>
          <p:cNvSpPr txBox="1">
            <a:spLocks noChangeArrowheads="1"/>
          </p:cNvSpPr>
          <p:nvPr/>
        </p:nvSpPr>
        <p:spPr bwMode="auto">
          <a:xfrm>
            <a:off x="7127875" y="3573463"/>
            <a:ext cx="2016125" cy="395287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PROSINEC</a:t>
            </a:r>
          </a:p>
        </p:txBody>
      </p:sp>
      <p:sp>
        <p:nvSpPr>
          <p:cNvPr id="264197" name="Text Box 5"/>
          <p:cNvSpPr txBox="1">
            <a:spLocks noChangeArrowheads="1"/>
          </p:cNvSpPr>
          <p:nvPr/>
        </p:nvSpPr>
        <p:spPr bwMode="auto">
          <a:xfrm>
            <a:off x="7127875" y="5229225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LISTOPAD</a:t>
            </a:r>
          </a:p>
        </p:txBody>
      </p:sp>
      <p:sp>
        <p:nvSpPr>
          <p:cNvPr id="264198" name="Text Box 6"/>
          <p:cNvSpPr txBox="1">
            <a:spLocks noChangeArrowheads="1"/>
          </p:cNvSpPr>
          <p:nvPr/>
        </p:nvSpPr>
        <p:spPr bwMode="auto">
          <a:xfrm>
            <a:off x="7127875" y="4724400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LEDEN</a:t>
            </a:r>
          </a:p>
        </p:txBody>
      </p:sp>
      <p:sp>
        <p:nvSpPr>
          <p:cNvPr id="264199" name="Text Box 7"/>
          <p:cNvSpPr txBox="1">
            <a:spLocks noChangeArrowheads="1"/>
          </p:cNvSpPr>
          <p:nvPr/>
        </p:nvSpPr>
        <p:spPr bwMode="auto">
          <a:xfrm>
            <a:off x="7127875" y="4149725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ŘÍJEN</a:t>
            </a:r>
          </a:p>
        </p:txBody>
      </p:sp>
      <p:sp>
        <p:nvSpPr>
          <p:cNvPr id="264200" name="Text Box 8"/>
          <p:cNvSpPr txBox="1">
            <a:spLocks noChangeArrowheads="1"/>
          </p:cNvSpPr>
          <p:nvPr/>
        </p:nvSpPr>
        <p:spPr bwMode="auto">
          <a:xfrm>
            <a:off x="7127875" y="1484313"/>
            <a:ext cx="2016125" cy="395287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ZÁŘÍ</a:t>
            </a:r>
          </a:p>
        </p:txBody>
      </p:sp>
      <p:sp>
        <p:nvSpPr>
          <p:cNvPr id="264201" name="Text Box 9"/>
          <p:cNvSpPr txBox="1">
            <a:spLocks noChangeArrowheads="1"/>
          </p:cNvSpPr>
          <p:nvPr/>
        </p:nvSpPr>
        <p:spPr bwMode="auto">
          <a:xfrm>
            <a:off x="7127875" y="6237288"/>
            <a:ext cx="2016125" cy="395287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SRPEN</a:t>
            </a:r>
          </a:p>
        </p:txBody>
      </p:sp>
      <p:sp>
        <p:nvSpPr>
          <p:cNvPr id="264202" name="Text Box 10"/>
          <p:cNvSpPr txBox="1">
            <a:spLocks noChangeArrowheads="1"/>
          </p:cNvSpPr>
          <p:nvPr/>
        </p:nvSpPr>
        <p:spPr bwMode="auto">
          <a:xfrm>
            <a:off x="7127875" y="476250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ČERVENEC</a:t>
            </a:r>
          </a:p>
        </p:txBody>
      </p:sp>
      <p:sp>
        <p:nvSpPr>
          <p:cNvPr id="264203" name="Text Box 11"/>
          <p:cNvSpPr txBox="1">
            <a:spLocks noChangeArrowheads="1"/>
          </p:cNvSpPr>
          <p:nvPr/>
        </p:nvSpPr>
        <p:spPr bwMode="auto">
          <a:xfrm>
            <a:off x="7127875" y="2060575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ČERVEN</a:t>
            </a:r>
          </a:p>
        </p:txBody>
      </p:sp>
      <p:sp>
        <p:nvSpPr>
          <p:cNvPr id="264204" name="Text Box 12"/>
          <p:cNvSpPr txBox="1">
            <a:spLocks noChangeArrowheads="1"/>
          </p:cNvSpPr>
          <p:nvPr/>
        </p:nvSpPr>
        <p:spPr bwMode="auto">
          <a:xfrm>
            <a:off x="7127875" y="981075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KVĚTEN</a:t>
            </a:r>
          </a:p>
        </p:txBody>
      </p:sp>
      <p:sp>
        <p:nvSpPr>
          <p:cNvPr id="264205" name="Text Box 13"/>
          <p:cNvSpPr txBox="1">
            <a:spLocks noChangeArrowheads="1"/>
          </p:cNvSpPr>
          <p:nvPr/>
        </p:nvSpPr>
        <p:spPr bwMode="auto">
          <a:xfrm>
            <a:off x="7127875" y="3068638"/>
            <a:ext cx="2016125" cy="395287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DUBEN</a:t>
            </a:r>
          </a:p>
        </p:txBody>
      </p:sp>
      <p:sp>
        <p:nvSpPr>
          <p:cNvPr id="264206" name="Text Box 14"/>
          <p:cNvSpPr txBox="1">
            <a:spLocks noChangeArrowheads="1"/>
          </p:cNvSpPr>
          <p:nvPr/>
        </p:nvSpPr>
        <p:spPr bwMode="auto">
          <a:xfrm>
            <a:off x="7127875" y="2565400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BŘEZEN</a:t>
            </a:r>
          </a:p>
        </p:txBody>
      </p:sp>
      <p:sp>
        <p:nvSpPr>
          <p:cNvPr id="264207" name="Text Box 15"/>
          <p:cNvSpPr txBox="1">
            <a:spLocks noChangeArrowheads="1"/>
          </p:cNvSpPr>
          <p:nvPr/>
        </p:nvSpPr>
        <p:spPr bwMode="auto">
          <a:xfrm>
            <a:off x="7127875" y="5661025"/>
            <a:ext cx="2016125" cy="395288"/>
          </a:xfrm>
          <a:prstGeom prst="rect">
            <a:avLst/>
          </a:prstGeom>
          <a:solidFill>
            <a:srgbClr val="88ED2D"/>
          </a:solidFill>
          <a:ln w="28575">
            <a:solidFill>
              <a:srgbClr val="0B351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/>
              <a:t>ÚNOR</a:t>
            </a:r>
          </a:p>
        </p:txBody>
      </p:sp>
      <p:sp>
        <p:nvSpPr>
          <p:cNvPr id="264208" name="Text Box 16"/>
          <p:cNvSpPr txBox="1">
            <a:spLocks noChangeArrowheads="1"/>
          </p:cNvSpPr>
          <p:nvPr/>
        </p:nvSpPr>
        <p:spPr bwMode="auto">
          <a:xfrm>
            <a:off x="323850" y="476250"/>
            <a:ext cx="4319588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/>
              <a:t>„</a:t>
            </a:r>
            <a:r>
              <a:rPr lang="cs-CZ" sz="4000" b="1">
                <a:solidFill>
                  <a:srgbClr val="FFFFFF"/>
                </a:solidFill>
              </a:rPr>
              <a:t>Napřeskáčku</a:t>
            </a:r>
            <a:r>
              <a:rPr lang="cs-CZ" sz="4000"/>
              <a:t>“ </a:t>
            </a:r>
            <a:r>
              <a:rPr lang="cs-CZ" sz="2400"/>
              <a:t>Přiřaď k jednotlivým obdobím měsíce.</a:t>
            </a:r>
          </a:p>
        </p:txBody>
      </p:sp>
      <p:sp>
        <p:nvSpPr>
          <p:cNvPr id="264213" name="Text Box 21"/>
          <p:cNvSpPr txBox="1">
            <a:spLocks noChangeArrowheads="1"/>
          </p:cNvSpPr>
          <p:nvPr/>
        </p:nvSpPr>
        <p:spPr bwMode="auto">
          <a:xfrm>
            <a:off x="3492500" y="6021388"/>
            <a:ext cx="3384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70" name="Oval 2"/>
          <p:cNvSpPr>
            <a:spLocks noChangeArrowheads="1"/>
          </p:cNvSpPr>
          <p:nvPr/>
        </p:nvSpPr>
        <p:spPr bwMode="auto">
          <a:xfrm>
            <a:off x="250825" y="4076700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Podzim</a:t>
            </a:r>
          </a:p>
        </p:txBody>
      </p:sp>
      <p:sp>
        <p:nvSpPr>
          <p:cNvPr id="288771" name="Oval 3"/>
          <p:cNvSpPr>
            <a:spLocks noChangeArrowheads="1"/>
          </p:cNvSpPr>
          <p:nvPr/>
        </p:nvSpPr>
        <p:spPr bwMode="auto">
          <a:xfrm>
            <a:off x="2771775" y="2349500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Zima</a:t>
            </a:r>
          </a:p>
        </p:txBody>
      </p:sp>
      <p:sp>
        <p:nvSpPr>
          <p:cNvPr id="288772" name="Oval 4"/>
          <p:cNvSpPr>
            <a:spLocks noChangeArrowheads="1"/>
          </p:cNvSpPr>
          <p:nvPr/>
        </p:nvSpPr>
        <p:spPr bwMode="auto">
          <a:xfrm>
            <a:off x="6048375" y="3500438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Jaro</a:t>
            </a:r>
          </a:p>
        </p:txBody>
      </p:sp>
      <p:sp>
        <p:nvSpPr>
          <p:cNvPr id="288773" name="Oval 5"/>
          <p:cNvSpPr>
            <a:spLocks noChangeArrowheads="1"/>
          </p:cNvSpPr>
          <p:nvPr/>
        </p:nvSpPr>
        <p:spPr bwMode="auto">
          <a:xfrm>
            <a:off x="5724525" y="476250"/>
            <a:ext cx="3095625" cy="2447925"/>
          </a:xfrm>
          <a:prstGeom prst="ellipse">
            <a:avLst/>
          </a:prstGeom>
          <a:solidFill>
            <a:srgbClr val="623DEB"/>
          </a:solidFill>
          <a:ln w="57150">
            <a:solidFill>
              <a:srgbClr val="FC1446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FFFFFF"/>
                </a:solidFill>
              </a:rPr>
              <a:t>Léto</a:t>
            </a:r>
          </a:p>
        </p:txBody>
      </p:sp>
      <p:sp>
        <p:nvSpPr>
          <p:cNvPr id="288786" name="Text Box 18"/>
          <p:cNvSpPr txBox="1">
            <a:spLocks noChangeArrowheads="1"/>
          </p:cNvSpPr>
          <p:nvPr/>
        </p:nvSpPr>
        <p:spPr bwMode="auto">
          <a:xfrm>
            <a:off x="323850" y="476250"/>
            <a:ext cx="554355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solidFill>
                  <a:srgbClr val="FFFFCC"/>
                </a:solidFill>
              </a:rPr>
              <a:t>„</a:t>
            </a:r>
            <a:r>
              <a:rPr lang="cs-CZ" sz="4000" b="1">
                <a:solidFill>
                  <a:srgbClr val="FFFFCC"/>
                </a:solidFill>
              </a:rPr>
              <a:t>Napřeskáčku</a:t>
            </a:r>
            <a:r>
              <a:rPr lang="cs-CZ" sz="4000">
                <a:solidFill>
                  <a:srgbClr val="FFFFCC"/>
                </a:solidFill>
              </a:rPr>
              <a:t>“ </a:t>
            </a:r>
            <a:r>
              <a:rPr lang="cs-CZ" sz="2400">
                <a:solidFill>
                  <a:srgbClr val="FFFFCC"/>
                </a:solidFill>
              </a:rPr>
              <a:t>Které roční období je první, druhé, atd. Přiřaď k jednotlivým obdobím měsíce.</a:t>
            </a:r>
          </a:p>
        </p:txBody>
      </p:sp>
      <p:sp>
        <p:nvSpPr>
          <p:cNvPr id="288787" name="Text Box 19"/>
          <p:cNvSpPr txBox="1">
            <a:spLocks noChangeArrowheads="1"/>
          </p:cNvSpPr>
          <p:nvPr/>
        </p:nvSpPr>
        <p:spPr bwMode="auto">
          <a:xfrm>
            <a:off x="3492500" y="6021388"/>
            <a:ext cx="3384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Zkontroluj podle obr. 5</a:t>
            </a:r>
          </a:p>
        </p:txBody>
      </p:sp>
      <p:sp>
        <p:nvSpPr>
          <p:cNvPr id="288788" name="Text Box 20"/>
          <p:cNvSpPr txBox="1">
            <a:spLocks noChangeArrowheads="1"/>
          </p:cNvSpPr>
          <p:nvPr/>
        </p:nvSpPr>
        <p:spPr bwMode="auto">
          <a:xfrm>
            <a:off x="6659563" y="4149725"/>
            <a:ext cx="1944687" cy="1552575"/>
          </a:xfrm>
          <a:prstGeom prst="rect">
            <a:avLst/>
          </a:prstGeom>
          <a:solidFill>
            <a:srgbClr val="05AF15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Březen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Duben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Květen</a:t>
            </a:r>
          </a:p>
        </p:txBody>
      </p:sp>
      <p:sp>
        <p:nvSpPr>
          <p:cNvPr id="288789" name="Text Box 21"/>
          <p:cNvSpPr txBox="1">
            <a:spLocks noChangeArrowheads="1"/>
          </p:cNvSpPr>
          <p:nvPr/>
        </p:nvSpPr>
        <p:spPr bwMode="auto">
          <a:xfrm>
            <a:off x="827088" y="4508500"/>
            <a:ext cx="1944687" cy="1552575"/>
          </a:xfrm>
          <a:prstGeom prst="rect">
            <a:avLst/>
          </a:prstGeom>
          <a:solidFill>
            <a:srgbClr val="05AF15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Září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Říjen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Listopad </a:t>
            </a:r>
          </a:p>
        </p:txBody>
      </p:sp>
      <p:sp>
        <p:nvSpPr>
          <p:cNvPr id="288790" name="Text Box 22"/>
          <p:cNvSpPr txBox="1">
            <a:spLocks noChangeArrowheads="1"/>
          </p:cNvSpPr>
          <p:nvPr/>
        </p:nvSpPr>
        <p:spPr bwMode="auto">
          <a:xfrm>
            <a:off x="3348038" y="2852738"/>
            <a:ext cx="1944687" cy="1552575"/>
          </a:xfrm>
          <a:prstGeom prst="rect">
            <a:avLst/>
          </a:prstGeom>
          <a:solidFill>
            <a:srgbClr val="05AF15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Prosinec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Leden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Únor </a:t>
            </a:r>
          </a:p>
        </p:txBody>
      </p:sp>
      <p:sp>
        <p:nvSpPr>
          <p:cNvPr id="288791" name="Text Box 23"/>
          <p:cNvSpPr txBox="1">
            <a:spLocks noChangeArrowheads="1"/>
          </p:cNvSpPr>
          <p:nvPr/>
        </p:nvSpPr>
        <p:spPr bwMode="auto">
          <a:xfrm>
            <a:off x="6372225" y="908050"/>
            <a:ext cx="1944688" cy="1552575"/>
          </a:xfrm>
          <a:prstGeom prst="rect">
            <a:avLst/>
          </a:prstGeom>
          <a:solidFill>
            <a:srgbClr val="05AF15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Červen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Červenec</a:t>
            </a:r>
          </a:p>
          <a:p>
            <a:pPr algn="ctr">
              <a:spcBef>
                <a:spcPct val="50000"/>
              </a:spcBef>
            </a:pPr>
            <a:r>
              <a:rPr lang="cs-CZ" sz="2400" b="1">
                <a:solidFill>
                  <a:srgbClr val="FFFB1D"/>
                </a:solidFill>
              </a:rPr>
              <a:t>Srpen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88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88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88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8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8788" grpId="0" animBg="1"/>
      <p:bldP spid="288789" grpId="0" animBg="1"/>
      <p:bldP spid="288790" grpId="0" animBg="1"/>
      <p:bldP spid="28879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9075" y="227013"/>
            <a:ext cx="2984500" cy="1143000"/>
          </a:xfrm>
        </p:spPr>
        <p:txBody>
          <a:bodyPr/>
          <a:lstStyle/>
          <a:p>
            <a:r>
              <a:rPr lang="cs-CZ" sz="6000" b="1"/>
              <a:t>TÝDEN</a:t>
            </a:r>
          </a:p>
        </p:txBody>
      </p:sp>
      <p:sp>
        <p:nvSpPr>
          <p:cNvPr id="27238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2319338"/>
            <a:ext cx="2411413" cy="4538662"/>
          </a:xfrm>
        </p:spPr>
        <p:txBody>
          <a:bodyPr/>
          <a:lstStyle/>
          <a:p>
            <a:r>
              <a:rPr lang="cs-CZ" sz="2800" b="1"/>
              <a:t>PONDĚLÍ</a:t>
            </a:r>
          </a:p>
          <a:p>
            <a:r>
              <a:rPr lang="cs-CZ" sz="2800" b="1"/>
              <a:t>ÚTERÝ</a:t>
            </a:r>
          </a:p>
          <a:p>
            <a:r>
              <a:rPr lang="cs-CZ" sz="2800" b="1"/>
              <a:t>STŘEDA</a:t>
            </a:r>
          </a:p>
          <a:p>
            <a:r>
              <a:rPr lang="cs-CZ" sz="2800" b="1"/>
              <a:t>ČTVRTEK</a:t>
            </a:r>
          </a:p>
          <a:p>
            <a:r>
              <a:rPr lang="cs-CZ" sz="2800" b="1"/>
              <a:t>PÁTEK</a:t>
            </a:r>
          </a:p>
          <a:p>
            <a:r>
              <a:rPr lang="cs-CZ" sz="2800" b="1"/>
              <a:t>SOBOTA</a:t>
            </a:r>
          </a:p>
          <a:p>
            <a:r>
              <a:rPr lang="cs-CZ" sz="2800" b="1"/>
              <a:t>NEDĚLE</a:t>
            </a:r>
          </a:p>
        </p:txBody>
      </p:sp>
      <p:sp>
        <p:nvSpPr>
          <p:cNvPr id="272388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284663" y="2060575"/>
            <a:ext cx="3889375" cy="4497388"/>
          </a:xfrm>
        </p:spPr>
        <p:txBody>
          <a:bodyPr/>
          <a:lstStyle/>
          <a:p>
            <a:r>
              <a:rPr lang="cs-CZ" sz="2800">
                <a:solidFill>
                  <a:schemeClr val="tx2"/>
                </a:solidFill>
              </a:rPr>
              <a:t>Který je pátý den v týdnu?</a:t>
            </a:r>
          </a:p>
          <a:p>
            <a:r>
              <a:rPr lang="cs-CZ" sz="2800">
                <a:solidFill>
                  <a:schemeClr val="tx2"/>
                </a:solidFill>
              </a:rPr>
              <a:t>Který je poslední den?</a:t>
            </a:r>
          </a:p>
          <a:p>
            <a:r>
              <a:rPr lang="cs-CZ" sz="2800">
                <a:solidFill>
                  <a:schemeClr val="tx2"/>
                </a:solidFill>
              </a:rPr>
              <a:t>Který je první?</a:t>
            </a:r>
          </a:p>
          <a:p>
            <a:r>
              <a:rPr lang="cs-CZ" sz="2800">
                <a:solidFill>
                  <a:schemeClr val="tx2"/>
                </a:solidFill>
              </a:rPr>
              <a:t>Který den je hned po středě?</a:t>
            </a:r>
          </a:p>
          <a:p>
            <a:r>
              <a:rPr lang="cs-CZ" sz="2800">
                <a:solidFill>
                  <a:schemeClr val="tx2"/>
                </a:solidFill>
              </a:rPr>
              <a:t>Který den je před nedělí?</a:t>
            </a:r>
          </a:p>
        </p:txBody>
      </p:sp>
      <p:graphicFrame>
        <p:nvGraphicFramePr>
          <p:cNvPr id="272408" name="Group 24"/>
          <p:cNvGraphicFramePr>
            <a:graphicFrameLocks noGrp="1"/>
          </p:cNvGraphicFramePr>
          <p:nvPr>
            <p:ph idx="1"/>
          </p:nvPr>
        </p:nvGraphicFramePr>
        <p:xfrm>
          <a:off x="2195513" y="2276475"/>
          <a:ext cx="1944687" cy="3744916"/>
        </p:xfrm>
        <a:graphic>
          <a:graphicData uri="http://schemas.openxmlformats.org/drawingml/2006/table">
            <a:tbl>
              <a:tblPr/>
              <a:tblGrid>
                <a:gridCol w="1944687"/>
              </a:tblGrid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1446"/>
                    </a:solidFill>
                  </a:tcPr>
                </a:tc>
              </a:tr>
            </a:tbl>
          </a:graphicData>
        </a:graphic>
      </p:graphicFrame>
      <p:sp>
        <p:nvSpPr>
          <p:cNvPr id="272409" name="Text Box 25"/>
          <p:cNvSpPr txBox="1">
            <a:spLocks noChangeArrowheads="1"/>
          </p:cNvSpPr>
          <p:nvPr/>
        </p:nvSpPr>
        <p:spPr bwMode="auto">
          <a:xfrm>
            <a:off x="2916238" y="260350"/>
            <a:ext cx="48958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/>
              <a:t>Vyjmenuj dny v týdnu. </a:t>
            </a:r>
            <a:r>
              <a:rPr lang="cs-CZ" sz="1600" b="1"/>
              <a:t>Zkus je vyjmenovat tak rychle, než se obdélník vrátí na své místo.</a:t>
            </a:r>
          </a:p>
          <a:p>
            <a:pPr>
              <a:spcBef>
                <a:spcPct val="50000"/>
              </a:spcBef>
            </a:pPr>
            <a:r>
              <a:rPr lang="cs-CZ" sz="2000" b="1"/>
              <a:t>Odpověz na otázky. </a:t>
            </a:r>
          </a:p>
          <a:p>
            <a:pPr>
              <a:spcBef>
                <a:spcPct val="50000"/>
              </a:spcBef>
            </a:pPr>
            <a:r>
              <a:rPr lang="cs-CZ" sz="2000" b="1"/>
              <a:t>Zkus vymyslet otázky na zbylé dny.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5000" fill="hold"/>
                                        <p:tgtEl>
                                          <p:spTgt spid="2724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autoRev="1" fill="hold"/>
                                        <p:tgtEl>
                                          <p:spTgt spid="272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autoRev="1" fill="hold"/>
                                        <p:tgtEl>
                                          <p:spTgt spid="272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autoRev="1" fill="hold"/>
                                        <p:tgtEl>
                                          <p:spTgt spid="272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272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autoRev="1" fill="hold"/>
                                        <p:tgtEl>
                                          <p:spTgt spid="272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autoRev="1" fill="hold"/>
                                        <p:tgtEl>
                                          <p:spTgt spid="272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autoRev="1" fill="hold"/>
                                        <p:tgtEl>
                                          <p:spTgt spid="272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272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272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272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272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72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autoRev="1" fill="hold"/>
                                        <p:tgtEl>
                                          <p:spTgt spid="272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autoRev="1" fill="hold"/>
                                        <p:tgtEl>
                                          <p:spTgt spid="272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autoRev="1" fill="hold"/>
                                        <p:tgtEl>
                                          <p:spTgt spid="272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272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autoRev="1" fill="hold"/>
                                        <p:tgtEl>
                                          <p:spTgt spid="272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autoRev="1" fill="hold"/>
                                        <p:tgtEl>
                                          <p:spTgt spid="272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autoRev="1" fill="hold"/>
                                        <p:tgtEl>
                                          <p:spTgt spid="272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272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24" name="Oval 20"/>
          <p:cNvSpPr>
            <a:spLocks noChangeArrowheads="1"/>
          </p:cNvSpPr>
          <p:nvPr/>
        </p:nvSpPr>
        <p:spPr bwMode="auto">
          <a:xfrm>
            <a:off x="1187450" y="836613"/>
            <a:ext cx="5761038" cy="53292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7508" name="Rectangle 4"/>
          <p:cNvSpPr>
            <a:spLocks noGrp="1" noChangeArrowheads="1"/>
          </p:cNvSpPr>
          <p:nvPr>
            <p:ph type="title"/>
          </p:nvPr>
        </p:nvSpPr>
        <p:spPr>
          <a:xfrm>
            <a:off x="219075" y="227013"/>
            <a:ext cx="1905000" cy="1143000"/>
          </a:xfrm>
        </p:spPr>
        <p:txBody>
          <a:bodyPr/>
          <a:lstStyle/>
          <a:p>
            <a:r>
              <a:rPr lang="cs-CZ" sz="6000" b="1"/>
              <a:t>DEN</a:t>
            </a:r>
          </a:p>
        </p:txBody>
      </p:sp>
      <p:sp>
        <p:nvSpPr>
          <p:cNvPr id="277511" name="Oval 7"/>
          <p:cNvSpPr>
            <a:spLocks noChangeArrowheads="1"/>
          </p:cNvSpPr>
          <p:nvPr/>
        </p:nvSpPr>
        <p:spPr bwMode="auto">
          <a:xfrm>
            <a:off x="1258888" y="170021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2" name="Oval 8"/>
          <p:cNvSpPr>
            <a:spLocks noChangeArrowheads="1"/>
          </p:cNvSpPr>
          <p:nvPr/>
        </p:nvSpPr>
        <p:spPr bwMode="auto">
          <a:xfrm>
            <a:off x="2124075" y="83661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3" name="Oval 9"/>
          <p:cNvSpPr>
            <a:spLocks noChangeArrowheads="1"/>
          </p:cNvSpPr>
          <p:nvPr/>
        </p:nvSpPr>
        <p:spPr bwMode="auto">
          <a:xfrm>
            <a:off x="827088" y="2852738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4" name="Oval 10"/>
          <p:cNvSpPr>
            <a:spLocks noChangeArrowheads="1"/>
          </p:cNvSpPr>
          <p:nvPr/>
        </p:nvSpPr>
        <p:spPr bwMode="auto">
          <a:xfrm>
            <a:off x="1187450" y="400526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5" name="Oval 11"/>
          <p:cNvSpPr>
            <a:spLocks noChangeArrowheads="1"/>
          </p:cNvSpPr>
          <p:nvPr/>
        </p:nvSpPr>
        <p:spPr bwMode="auto">
          <a:xfrm>
            <a:off x="2124075" y="486886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6" name="Oval 12"/>
          <p:cNvSpPr>
            <a:spLocks noChangeArrowheads="1"/>
          </p:cNvSpPr>
          <p:nvPr/>
        </p:nvSpPr>
        <p:spPr bwMode="auto">
          <a:xfrm>
            <a:off x="4643438" y="486886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7" name="Oval 13"/>
          <p:cNvSpPr>
            <a:spLocks noChangeArrowheads="1"/>
          </p:cNvSpPr>
          <p:nvPr/>
        </p:nvSpPr>
        <p:spPr bwMode="auto">
          <a:xfrm>
            <a:off x="5508625" y="400526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18" name="Oval 14"/>
          <p:cNvSpPr>
            <a:spLocks noChangeArrowheads="1"/>
          </p:cNvSpPr>
          <p:nvPr/>
        </p:nvSpPr>
        <p:spPr bwMode="auto">
          <a:xfrm>
            <a:off x="5580063" y="170021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>
                <a:solidFill>
                  <a:srgbClr val="191EE1"/>
                </a:solidFill>
              </a:rPr>
              <a:t>3</a:t>
            </a:r>
          </a:p>
        </p:txBody>
      </p:sp>
      <p:sp>
        <p:nvSpPr>
          <p:cNvPr id="277519" name="Oval 15"/>
          <p:cNvSpPr>
            <a:spLocks noChangeArrowheads="1"/>
          </p:cNvSpPr>
          <p:nvPr/>
        </p:nvSpPr>
        <p:spPr bwMode="auto">
          <a:xfrm>
            <a:off x="4643438" y="83661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>
                <a:solidFill>
                  <a:srgbClr val="191EE1"/>
                </a:solidFill>
              </a:rPr>
              <a:t>2</a:t>
            </a:r>
          </a:p>
        </p:txBody>
      </p:sp>
      <p:sp>
        <p:nvSpPr>
          <p:cNvPr id="277520" name="Oval 16"/>
          <p:cNvSpPr>
            <a:spLocks noChangeArrowheads="1"/>
          </p:cNvSpPr>
          <p:nvPr/>
        </p:nvSpPr>
        <p:spPr bwMode="auto">
          <a:xfrm>
            <a:off x="5940425" y="2924175"/>
            <a:ext cx="1295400" cy="1223963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21" name="Oval 17"/>
          <p:cNvSpPr>
            <a:spLocks noChangeArrowheads="1"/>
          </p:cNvSpPr>
          <p:nvPr/>
        </p:nvSpPr>
        <p:spPr bwMode="auto">
          <a:xfrm>
            <a:off x="3419475" y="5084763"/>
            <a:ext cx="1295400" cy="1223962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>
              <a:solidFill>
                <a:srgbClr val="191EE1"/>
              </a:solidFill>
            </a:endParaRPr>
          </a:p>
        </p:txBody>
      </p:sp>
      <p:sp>
        <p:nvSpPr>
          <p:cNvPr id="277522" name="Oval 18"/>
          <p:cNvSpPr>
            <a:spLocks noChangeArrowheads="1"/>
          </p:cNvSpPr>
          <p:nvPr/>
        </p:nvSpPr>
        <p:spPr bwMode="auto">
          <a:xfrm>
            <a:off x="3348038" y="549275"/>
            <a:ext cx="1295400" cy="1223963"/>
          </a:xfrm>
          <a:prstGeom prst="ellipse">
            <a:avLst/>
          </a:prstGeom>
          <a:solidFill>
            <a:srgbClr val="191EE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5400">
                <a:solidFill>
                  <a:srgbClr val="191EE1"/>
                </a:solidFill>
              </a:rPr>
              <a:t>1</a:t>
            </a:r>
          </a:p>
        </p:txBody>
      </p:sp>
      <p:sp>
        <p:nvSpPr>
          <p:cNvPr id="277523" name="Oval 19"/>
          <p:cNvSpPr>
            <a:spLocks noChangeArrowheads="1"/>
          </p:cNvSpPr>
          <p:nvPr/>
        </p:nvSpPr>
        <p:spPr bwMode="auto">
          <a:xfrm>
            <a:off x="3419475" y="2852738"/>
            <a:ext cx="1295400" cy="1223962"/>
          </a:xfrm>
          <a:prstGeom prst="ellipse">
            <a:avLst/>
          </a:prstGeom>
          <a:solidFill>
            <a:srgbClr val="51F3F3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6000" b="1">
                <a:solidFill>
                  <a:srgbClr val="191EE1"/>
                </a:solidFill>
              </a:rPr>
              <a:t>24</a:t>
            </a:r>
          </a:p>
        </p:txBody>
      </p:sp>
      <p:sp>
        <p:nvSpPr>
          <p:cNvPr id="277526" name="AutoShape 22"/>
          <p:cNvSpPr>
            <a:spLocks noChangeArrowheads="1"/>
          </p:cNvSpPr>
          <p:nvPr/>
        </p:nvSpPr>
        <p:spPr bwMode="auto">
          <a:xfrm>
            <a:off x="3419475" y="549275"/>
            <a:ext cx="1214438" cy="1214438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12</a:t>
            </a:r>
          </a:p>
        </p:txBody>
      </p:sp>
      <p:sp>
        <p:nvSpPr>
          <p:cNvPr id="277527" name="AutoShape 23"/>
          <p:cNvSpPr>
            <a:spLocks noChangeArrowheads="1"/>
          </p:cNvSpPr>
          <p:nvPr/>
        </p:nvSpPr>
        <p:spPr bwMode="auto">
          <a:xfrm>
            <a:off x="4716463" y="908050"/>
            <a:ext cx="1214437" cy="1214438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1</a:t>
            </a:r>
          </a:p>
        </p:txBody>
      </p:sp>
      <p:sp>
        <p:nvSpPr>
          <p:cNvPr id="277528" name="AutoShape 24"/>
          <p:cNvSpPr>
            <a:spLocks noChangeArrowheads="1"/>
          </p:cNvSpPr>
          <p:nvPr/>
        </p:nvSpPr>
        <p:spPr bwMode="auto">
          <a:xfrm>
            <a:off x="5651500" y="1700213"/>
            <a:ext cx="1214438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2</a:t>
            </a:r>
          </a:p>
        </p:txBody>
      </p:sp>
      <p:sp>
        <p:nvSpPr>
          <p:cNvPr id="277529" name="AutoShape 25"/>
          <p:cNvSpPr>
            <a:spLocks noChangeArrowheads="1"/>
          </p:cNvSpPr>
          <p:nvPr/>
        </p:nvSpPr>
        <p:spPr bwMode="auto">
          <a:xfrm>
            <a:off x="5940425" y="2924175"/>
            <a:ext cx="1214438" cy="1214438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3</a:t>
            </a:r>
          </a:p>
        </p:txBody>
      </p:sp>
      <p:sp>
        <p:nvSpPr>
          <p:cNvPr id="277530" name="AutoShape 26"/>
          <p:cNvSpPr>
            <a:spLocks noChangeArrowheads="1"/>
          </p:cNvSpPr>
          <p:nvPr/>
        </p:nvSpPr>
        <p:spPr bwMode="auto">
          <a:xfrm>
            <a:off x="5580063" y="4005263"/>
            <a:ext cx="1214437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4</a:t>
            </a:r>
          </a:p>
        </p:txBody>
      </p:sp>
      <p:sp>
        <p:nvSpPr>
          <p:cNvPr id="277531" name="AutoShape 27"/>
          <p:cNvSpPr>
            <a:spLocks noChangeArrowheads="1"/>
          </p:cNvSpPr>
          <p:nvPr/>
        </p:nvSpPr>
        <p:spPr bwMode="auto">
          <a:xfrm>
            <a:off x="4716463" y="4868863"/>
            <a:ext cx="1214437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5</a:t>
            </a:r>
          </a:p>
        </p:txBody>
      </p:sp>
      <p:sp>
        <p:nvSpPr>
          <p:cNvPr id="277532" name="AutoShape 28"/>
          <p:cNvSpPr>
            <a:spLocks noChangeArrowheads="1"/>
          </p:cNvSpPr>
          <p:nvPr/>
        </p:nvSpPr>
        <p:spPr bwMode="auto">
          <a:xfrm>
            <a:off x="3492500" y="5084763"/>
            <a:ext cx="1214438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6</a:t>
            </a:r>
          </a:p>
        </p:txBody>
      </p:sp>
      <p:sp>
        <p:nvSpPr>
          <p:cNvPr id="277533" name="AutoShape 29"/>
          <p:cNvSpPr>
            <a:spLocks noChangeArrowheads="1"/>
          </p:cNvSpPr>
          <p:nvPr/>
        </p:nvSpPr>
        <p:spPr bwMode="auto">
          <a:xfrm>
            <a:off x="2124075" y="4868863"/>
            <a:ext cx="1214438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7</a:t>
            </a:r>
          </a:p>
        </p:txBody>
      </p:sp>
      <p:sp>
        <p:nvSpPr>
          <p:cNvPr id="277534" name="AutoShape 30"/>
          <p:cNvSpPr>
            <a:spLocks noChangeArrowheads="1"/>
          </p:cNvSpPr>
          <p:nvPr/>
        </p:nvSpPr>
        <p:spPr bwMode="auto">
          <a:xfrm>
            <a:off x="1187450" y="4005263"/>
            <a:ext cx="1214438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8</a:t>
            </a:r>
          </a:p>
        </p:txBody>
      </p:sp>
      <p:sp>
        <p:nvSpPr>
          <p:cNvPr id="277535" name="AutoShape 31"/>
          <p:cNvSpPr>
            <a:spLocks noChangeArrowheads="1"/>
          </p:cNvSpPr>
          <p:nvPr/>
        </p:nvSpPr>
        <p:spPr bwMode="auto">
          <a:xfrm>
            <a:off x="827088" y="2852738"/>
            <a:ext cx="1214437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9</a:t>
            </a:r>
          </a:p>
        </p:txBody>
      </p:sp>
      <p:sp>
        <p:nvSpPr>
          <p:cNvPr id="277536" name="AutoShape 32"/>
          <p:cNvSpPr>
            <a:spLocks noChangeArrowheads="1"/>
          </p:cNvSpPr>
          <p:nvPr/>
        </p:nvSpPr>
        <p:spPr bwMode="auto">
          <a:xfrm>
            <a:off x="1258888" y="1700213"/>
            <a:ext cx="1214437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10</a:t>
            </a:r>
          </a:p>
        </p:txBody>
      </p:sp>
      <p:sp>
        <p:nvSpPr>
          <p:cNvPr id="277537" name="AutoShape 33"/>
          <p:cNvSpPr>
            <a:spLocks noChangeArrowheads="1"/>
          </p:cNvSpPr>
          <p:nvPr/>
        </p:nvSpPr>
        <p:spPr bwMode="auto">
          <a:xfrm>
            <a:off x="2124075" y="836613"/>
            <a:ext cx="1214438" cy="1214437"/>
          </a:xfrm>
          <a:prstGeom prst="diamond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11</a:t>
            </a:r>
          </a:p>
        </p:txBody>
      </p:sp>
      <p:sp>
        <p:nvSpPr>
          <p:cNvPr id="277538" name="Oval 34"/>
          <p:cNvSpPr>
            <a:spLocks noChangeArrowheads="1"/>
          </p:cNvSpPr>
          <p:nvPr/>
        </p:nvSpPr>
        <p:spPr bwMode="auto">
          <a:xfrm>
            <a:off x="4500563" y="4365625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17</a:t>
            </a:r>
          </a:p>
        </p:txBody>
      </p:sp>
      <p:sp>
        <p:nvSpPr>
          <p:cNvPr id="277539" name="Oval 35"/>
          <p:cNvSpPr>
            <a:spLocks noChangeArrowheads="1"/>
          </p:cNvSpPr>
          <p:nvPr/>
        </p:nvSpPr>
        <p:spPr bwMode="auto">
          <a:xfrm>
            <a:off x="5076825" y="3789363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16</a:t>
            </a:r>
          </a:p>
        </p:txBody>
      </p:sp>
      <p:sp>
        <p:nvSpPr>
          <p:cNvPr id="277540" name="Oval 36"/>
          <p:cNvSpPr>
            <a:spLocks noChangeArrowheads="1"/>
          </p:cNvSpPr>
          <p:nvPr/>
        </p:nvSpPr>
        <p:spPr bwMode="auto">
          <a:xfrm>
            <a:off x="5219700" y="3068638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15</a:t>
            </a:r>
          </a:p>
        </p:txBody>
      </p:sp>
      <p:sp>
        <p:nvSpPr>
          <p:cNvPr id="277541" name="Oval 37"/>
          <p:cNvSpPr>
            <a:spLocks noChangeArrowheads="1"/>
          </p:cNvSpPr>
          <p:nvPr/>
        </p:nvSpPr>
        <p:spPr bwMode="auto">
          <a:xfrm>
            <a:off x="5003800" y="2349500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14</a:t>
            </a:r>
          </a:p>
        </p:txBody>
      </p:sp>
      <p:sp>
        <p:nvSpPr>
          <p:cNvPr id="277542" name="Oval 38"/>
          <p:cNvSpPr>
            <a:spLocks noChangeArrowheads="1"/>
          </p:cNvSpPr>
          <p:nvPr/>
        </p:nvSpPr>
        <p:spPr bwMode="auto">
          <a:xfrm>
            <a:off x="4427538" y="1844675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13</a:t>
            </a:r>
          </a:p>
        </p:txBody>
      </p:sp>
      <p:sp>
        <p:nvSpPr>
          <p:cNvPr id="277543" name="Oval 39"/>
          <p:cNvSpPr>
            <a:spLocks noChangeArrowheads="1"/>
          </p:cNvSpPr>
          <p:nvPr/>
        </p:nvSpPr>
        <p:spPr bwMode="auto">
          <a:xfrm>
            <a:off x="3708400" y="1773238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24</a:t>
            </a:r>
          </a:p>
        </p:txBody>
      </p:sp>
      <p:sp>
        <p:nvSpPr>
          <p:cNvPr id="277544" name="Oval 40"/>
          <p:cNvSpPr>
            <a:spLocks noChangeArrowheads="1"/>
          </p:cNvSpPr>
          <p:nvPr/>
        </p:nvSpPr>
        <p:spPr bwMode="auto">
          <a:xfrm>
            <a:off x="3708400" y="4437063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18</a:t>
            </a:r>
          </a:p>
        </p:txBody>
      </p:sp>
      <p:sp>
        <p:nvSpPr>
          <p:cNvPr id="277545" name="Oval 41"/>
          <p:cNvSpPr>
            <a:spLocks noChangeArrowheads="1"/>
          </p:cNvSpPr>
          <p:nvPr/>
        </p:nvSpPr>
        <p:spPr bwMode="auto">
          <a:xfrm>
            <a:off x="2987675" y="4365625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19</a:t>
            </a:r>
          </a:p>
        </p:txBody>
      </p:sp>
      <p:sp>
        <p:nvSpPr>
          <p:cNvPr id="277546" name="Oval 42"/>
          <p:cNvSpPr>
            <a:spLocks noChangeArrowheads="1"/>
          </p:cNvSpPr>
          <p:nvPr/>
        </p:nvSpPr>
        <p:spPr bwMode="auto">
          <a:xfrm>
            <a:off x="2411413" y="3860800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20</a:t>
            </a:r>
          </a:p>
        </p:txBody>
      </p:sp>
      <p:sp>
        <p:nvSpPr>
          <p:cNvPr id="277547" name="Oval 43"/>
          <p:cNvSpPr>
            <a:spLocks noChangeArrowheads="1"/>
          </p:cNvSpPr>
          <p:nvPr/>
        </p:nvSpPr>
        <p:spPr bwMode="auto">
          <a:xfrm>
            <a:off x="2124075" y="3141663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21</a:t>
            </a:r>
          </a:p>
        </p:txBody>
      </p:sp>
      <p:sp>
        <p:nvSpPr>
          <p:cNvPr id="277548" name="Oval 44"/>
          <p:cNvSpPr>
            <a:spLocks noChangeArrowheads="1"/>
          </p:cNvSpPr>
          <p:nvPr/>
        </p:nvSpPr>
        <p:spPr bwMode="auto">
          <a:xfrm>
            <a:off x="2411413" y="2420938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22</a:t>
            </a:r>
          </a:p>
        </p:txBody>
      </p:sp>
      <p:sp>
        <p:nvSpPr>
          <p:cNvPr id="277549" name="Oval 45"/>
          <p:cNvSpPr>
            <a:spLocks noChangeArrowheads="1"/>
          </p:cNvSpPr>
          <p:nvPr/>
        </p:nvSpPr>
        <p:spPr bwMode="auto">
          <a:xfrm>
            <a:off x="2987675" y="1916113"/>
            <a:ext cx="647700" cy="647700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C144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FC0202"/>
                </a:solidFill>
              </a:rPr>
              <a:t>23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775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2775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523" grpId="0" animBg="1"/>
      <p:bldP spid="277538" grpId="0" animBg="1"/>
      <p:bldP spid="277539" grpId="0" animBg="1"/>
      <p:bldP spid="277540" grpId="0" animBg="1"/>
      <p:bldP spid="277541" grpId="0" animBg="1"/>
      <p:bldP spid="277542" grpId="0" animBg="1"/>
      <p:bldP spid="277543" grpId="0" animBg="1"/>
      <p:bldP spid="277543" grpId="1" animBg="1"/>
      <p:bldP spid="277544" grpId="0" animBg="1"/>
      <p:bldP spid="277545" grpId="0" animBg="1"/>
      <p:bldP spid="277546" grpId="0" animBg="1"/>
      <p:bldP spid="277547" grpId="0" animBg="1"/>
      <p:bldP spid="277548" grpId="0" animBg="1"/>
      <p:bldP spid="27754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7" name="Rectangle 5"/>
          <p:cNvSpPr>
            <a:spLocks noGrp="1" noChangeArrowheads="1"/>
          </p:cNvSpPr>
          <p:nvPr>
            <p:ph type="title"/>
          </p:nvPr>
        </p:nvSpPr>
        <p:spPr>
          <a:xfrm>
            <a:off x="179388" y="188913"/>
            <a:ext cx="2336800" cy="1143000"/>
          </a:xfrm>
          <a:noFill/>
          <a:ln/>
        </p:spPr>
        <p:txBody>
          <a:bodyPr/>
          <a:lstStyle/>
          <a:p>
            <a:r>
              <a:rPr lang="cs-CZ" b="1"/>
              <a:t>HODINA</a:t>
            </a:r>
          </a:p>
        </p:txBody>
      </p:sp>
      <p:sp>
        <p:nvSpPr>
          <p:cNvPr id="279559" name="AutoShape 7"/>
          <p:cNvSpPr>
            <a:spLocks noChangeArrowheads="1"/>
          </p:cNvSpPr>
          <p:nvPr/>
        </p:nvSpPr>
        <p:spPr bwMode="auto">
          <a:xfrm>
            <a:off x="755650" y="765175"/>
            <a:ext cx="6408738" cy="5832475"/>
          </a:xfrm>
          <a:custGeom>
            <a:avLst/>
            <a:gdLst>
              <a:gd name="G0" fmla="+- 5400 0 0"/>
              <a:gd name="G1" fmla="+- 21600 0 5400"/>
              <a:gd name="G2" fmla="+- 21600 0 540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FFCC"/>
          </a:solidFill>
          <a:ln w="9525">
            <a:solidFill>
              <a:srgbClr val="FC020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9560" name="AutoShape 8"/>
          <p:cNvSpPr>
            <a:spLocks noChangeArrowheads="1"/>
          </p:cNvSpPr>
          <p:nvPr/>
        </p:nvSpPr>
        <p:spPr bwMode="auto">
          <a:xfrm>
            <a:off x="4643438" y="4762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55</a:t>
            </a:r>
          </a:p>
        </p:txBody>
      </p:sp>
      <p:sp>
        <p:nvSpPr>
          <p:cNvPr id="279561" name="AutoShape 9"/>
          <p:cNvSpPr>
            <a:spLocks noChangeArrowheads="1"/>
          </p:cNvSpPr>
          <p:nvPr/>
        </p:nvSpPr>
        <p:spPr bwMode="auto">
          <a:xfrm>
            <a:off x="3276600" y="6353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279562" name="AutoShape 10"/>
          <p:cNvSpPr>
            <a:spLocks noChangeArrowheads="1"/>
          </p:cNvSpPr>
          <p:nvPr/>
        </p:nvSpPr>
        <p:spPr bwMode="auto">
          <a:xfrm>
            <a:off x="3708400" y="6353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279563" name="AutoShape 11"/>
          <p:cNvSpPr>
            <a:spLocks noChangeArrowheads="1"/>
          </p:cNvSpPr>
          <p:nvPr/>
        </p:nvSpPr>
        <p:spPr bwMode="auto">
          <a:xfrm>
            <a:off x="4140200" y="6353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279564" name="AutoShape 12"/>
          <p:cNvSpPr>
            <a:spLocks noChangeArrowheads="1"/>
          </p:cNvSpPr>
          <p:nvPr/>
        </p:nvSpPr>
        <p:spPr bwMode="auto">
          <a:xfrm>
            <a:off x="4500563" y="6353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279565" name="AutoShape 13"/>
          <p:cNvSpPr>
            <a:spLocks noChangeArrowheads="1"/>
          </p:cNvSpPr>
          <p:nvPr/>
        </p:nvSpPr>
        <p:spPr bwMode="auto">
          <a:xfrm>
            <a:off x="4356100" y="40481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54</a:t>
            </a:r>
          </a:p>
        </p:txBody>
      </p:sp>
      <p:sp>
        <p:nvSpPr>
          <p:cNvPr id="279566" name="AutoShape 14"/>
          <p:cNvSpPr>
            <a:spLocks noChangeArrowheads="1"/>
          </p:cNvSpPr>
          <p:nvPr/>
        </p:nvSpPr>
        <p:spPr bwMode="auto">
          <a:xfrm>
            <a:off x="1116013" y="16287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44</a:t>
            </a:r>
          </a:p>
        </p:txBody>
      </p:sp>
      <p:sp>
        <p:nvSpPr>
          <p:cNvPr id="279567" name="AutoShape 15"/>
          <p:cNvSpPr>
            <a:spLocks noChangeArrowheads="1"/>
          </p:cNvSpPr>
          <p:nvPr/>
        </p:nvSpPr>
        <p:spPr bwMode="auto">
          <a:xfrm>
            <a:off x="684213" y="21336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42</a:t>
            </a:r>
          </a:p>
        </p:txBody>
      </p:sp>
      <p:sp>
        <p:nvSpPr>
          <p:cNvPr id="279568" name="AutoShape 16"/>
          <p:cNvSpPr>
            <a:spLocks noChangeArrowheads="1"/>
          </p:cNvSpPr>
          <p:nvPr/>
        </p:nvSpPr>
        <p:spPr bwMode="auto">
          <a:xfrm>
            <a:off x="900113" y="18446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43</a:t>
            </a:r>
          </a:p>
        </p:txBody>
      </p:sp>
      <p:sp>
        <p:nvSpPr>
          <p:cNvPr id="279571" name="AutoShape 19"/>
          <p:cNvSpPr>
            <a:spLocks noChangeArrowheads="1"/>
          </p:cNvSpPr>
          <p:nvPr/>
        </p:nvSpPr>
        <p:spPr bwMode="auto">
          <a:xfrm>
            <a:off x="5940425" y="11255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60</a:t>
            </a:r>
          </a:p>
        </p:txBody>
      </p:sp>
      <p:sp>
        <p:nvSpPr>
          <p:cNvPr id="279572" name="AutoShape 20"/>
          <p:cNvSpPr>
            <a:spLocks noChangeArrowheads="1"/>
          </p:cNvSpPr>
          <p:nvPr/>
        </p:nvSpPr>
        <p:spPr bwMode="auto">
          <a:xfrm>
            <a:off x="5651500" y="9080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59</a:t>
            </a:r>
          </a:p>
        </p:txBody>
      </p:sp>
      <p:sp>
        <p:nvSpPr>
          <p:cNvPr id="279573" name="AutoShape 21"/>
          <p:cNvSpPr>
            <a:spLocks noChangeArrowheads="1"/>
          </p:cNvSpPr>
          <p:nvPr/>
        </p:nvSpPr>
        <p:spPr bwMode="auto">
          <a:xfrm>
            <a:off x="5435600" y="765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58</a:t>
            </a:r>
          </a:p>
        </p:txBody>
      </p:sp>
      <p:sp>
        <p:nvSpPr>
          <p:cNvPr id="279574" name="AutoShape 22"/>
          <p:cNvSpPr>
            <a:spLocks noChangeArrowheads="1"/>
          </p:cNvSpPr>
          <p:nvPr/>
        </p:nvSpPr>
        <p:spPr bwMode="auto">
          <a:xfrm>
            <a:off x="5219700" y="6921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57</a:t>
            </a:r>
          </a:p>
        </p:txBody>
      </p:sp>
      <p:sp>
        <p:nvSpPr>
          <p:cNvPr id="279575" name="AutoShape 23"/>
          <p:cNvSpPr>
            <a:spLocks noChangeArrowheads="1"/>
          </p:cNvSpPr>
          <p:nvPr/>
        </p:nvSpPr>
        <p:spPr bwMode="auto">
          <a:xfrm>
            <a:off x="468313" y="32131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38</a:t>
            </a:r>
          </a:p>
        </p:txBody>
      </p:sp>
      <p:sp>
        <p:nvSpPr>
          <p:cNvPr id="279576" name="AutoShape 24"/>
          <p:cNvSpPr>
            <a:spLocks noChangeArrowheads="1"/>
          </p:cNvSpPr>
          <p:nvPr/>
        </p:nvSpPr>
        <p:spPr bwMode="auto">
          <a:xfrm>
            <a:off x="468313" y="357346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37</a:t>
            </a:r>
          </a:p>
        </p:txBody>
      </p:sp>
      <p:sp>
        <p:nvSpPr>
          <p:cNvPr id="279577" name="AutoShape 25"/>
          <p:cNvSpPr>
            <a:spLocks noChangeArrowheads="1"/>
          </p:cNvSpPr>
          <p:nvPr/>
        </p:nvSpPr>
        <p:spPr bwMode="auto">
          <a:xfrm>
            <a:off x="539750" y="38608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36</a:t>
            </a:r>
          </a:p>
        </p:txBody>
      </p:sp>
      <p:sp>
        <p:nvSpPr>
          <p:cNvPr id="279578" name="AutoShape 26"/>
          <p:cNvSpPr>
            <a:spLocks noChangeArrowheads="1"/>
          </p:cNvSpPr>
          <p:nvPr/>
        </p:nvSpPr>
        <p:spPr bwMode="auto">
          <a:xfrm>
            <a:off x="539750" y="41497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35</a:t>
            </a:r>
          </a:p>
        </p:txBody>
      </p:sp>
      <p:sp>
        <p:nvSpPr>
          <p:cNvPr id="279579" name="AutoShape 27"/>
          <p:cNvSpPr>
            <a:spLocks noChangeArrowheads="1"/>
          </p:cNvSpPr>
          <p:nvPr/>
        </p:nvSpPr>
        <p:spPr bwMode="auto">
          <a:xfrm>
            <a:off x="684213" y="443706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34</a:t>
            </a:r>
          </a:p>
        </p:txBody>
      </p:sp>
      <p:sp>
        <p:nvSpPr>
          <p:cNvPr id="279580" name="AutoShape 28"/>
          <p:cNvSpPr>
            <a:spLocks noChangeArrowheads="1"/>
          </p:cNvSpPr>
          <p:nvPr/>
        </p:nvSpPr>
        <p:spPr bwMode="auto">
          <a:xfrm>
            <a:off x="827088" y="47244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33</a:t>
            </a:r>
          </a:p>
        </p:txBody>
      </p:sp>
      <p:sp>
        <p:nvSpPr>
          <p:cNvPr id="279581" name="AutoShape 29"/>
          <p:cNvSpPr>
            <a:spLocks noChangeArrowheads="1"/>
          </p:cNvSpPr>
          <p:nvPr/>
        </p:nvSpPr>
        <p:spPr bwMode="auto">
          <a:xfrm>
            <a:off x="971550" y="50133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32</a:t>
            </a:r>
          </a:p>
        </p:txBody>
      </p:sp>
      <p:sp>
        <p:nvSpPr>
          <p:cNvPr id="279582" name="AutoShape 30"/>
          <p:cNvSpPr>
            <a:spLocks noChangeArrowheads="1"/>
          </p:cNvSpPr>
          <p:nvPr/>
        </p:nvSpPr>
        <p:spPr bwMode="auto">
          <a:xfrm>
            <a:off x="1187450" y="530066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31</a:t>
            </a:r>
          </a:p>
        </p:txBody>
      </p:sp>
      <p:sp>
        <p:nvSpPr>
          <p:cNvPr id="279583" name="AutoShape 31"/>
          <p:cNvSpPr>
            <a:spLocks noChangeArrowheads="1"/>
          </p:cNvSpPr>
          <p:nvPr/>
        </p:nvSpPr>
        <p:spPr bwMode="auto">
          <a:xfrm>
            <a:off x="4932363" y="61658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279584" name="AutoShape 32"/>
          <p:cNvSpPr>
            <a:spLocks noChangeArrowheads="1"/>
          </p:cNvSpPr>
          <p:nvPr/>
        </p:nvSpPr>
        <p:spPr bwMode="auto">
          <a:xfrm>
            <a:off x="5219700" y="602138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279585" name="AutoShape 33"/>
          <p:cNvSpPr>
            <a:spLocks noChangeArrowheads="1"/>
          </p:cNvSpPr>
          <p:nvPr/>
        </p:nvSpPr>
        <p:spPr bwMode="auto">
          <a:xfrm>
            <a:off x="5651500" y="58769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279586" name="AutoShape 34"/>
          <p:cNvSpPr>
            <a:spLocks noChangeArrowheads="1"/>
          </p:cNvSpPr>
          <p:nvPr/>
        </p:nvSpPr>
        <p:spPr bwMode="auto">
          <a:xfrm>
            <a:off x="5795963" y="56610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279587" name="AutoShape 35"/>
          <p:cNvSpPr>
            <a:spLocks noChangeArrowheads="1"/>
          </p:cNvSpPr>
          <p:nvPr/>
        </p:nvSpPr>
        <p:spPr bwMode="auto">
          <a:xfrm>
            <a:off x="6084888" y="54451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279588" name="AutoShape 36"/>
          <p:cNvSpPr>
            <a:spLocks noChangeArrowheads="1"/>
          </p:cNvSpPr>
          <p:nvPr/>
        </p:nvSpPr>
        <p:spPr bwMode="auto">
          <a:xfrm>
            <a:off x="1331913" y="13414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45</a:t>
            </a:r>
          </a:p>
        </p:txBody>
      </p:sp>
      <p:sp>
        <p:nvSpPr>
          <p:cNvPr id="279589" name="AutoShape 37"/>
          <p:cNvSpPr>
            <a:spLocks noChangeArrowheads="1"/>
          </p:cNvSpPr>
          <p:nvPr/>
        </p:nvSpPr>
        <p:spPr bwMode="auto">
          <a:xfrm>
            <a:off x="1692275" y="11255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46</a:t>
            </a:r>
          </a:p>
        </p:txBody>
      </p:sp>
      <p:sp>
        <p:nvSpPr>
          <p:cNvPr id="279590" name="AutoShape 38"/>
          <p:cNvSpPr>
            <a:spLocks noChangeArrowheads="1"/>
          </p:cNvSpPr>
          <p:nvPr/>
        </p:nvSpPr>
        <p:spPr bwMode="auto">
          <a:xfrm>
            <a:off x="1979613" y="9080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47</a:t>
            </a:r>
          </a:p>
        </p:txBody>
      </p:sp>
      <p:sp>
        <p:nvSpPr>
          <p:cNvPr id="279591" name="AutoShape 39"/>
          <p:cNvSpPr>
            <a:spLocks noChangeArrowheads="1"/>
          </p:cNvSpPr>
          <p:nvPr/>
        </p:nvSpPr>
        <p:spPr bwMode="auto">
          <a:xfrm>
            <a:off x="2339975" y="6921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48</a:t>
            </a:r>
          </a:p>
        </p:txBody>
      </p:sp>
      <p:sp>
        <p:nvSpPr>
          <p:cNvPr id="279592" name="AutoShape 40"/>
          <p:cNvSpPr>
            <a:spLocks noChangeArrowheads="1"/>
          </p:cNvSpPr>
          <p:nvPr/>
        </p:nvSpPr>
        <p:spPr bwMode="auto">
          <a:xfrm>
            <a:off x="4932363" y="5492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56</a:t>
            </a:r>
          </a:p>
        </p:txBody>
      </p:sp>
      <p:sp>
        <p:nvSpPr>
          <p:cNvPr id="279593" name="AutoShape 41"/>
          <p:cNvSpPr>
            <a:spLocks noChangeArrowheads="1"/>
          </p:cNvSpPr>
          <p:nvPr/>
        </p:nvSpPr>
        <p:spPr bwMode="auto">
          <a:xfrm>
            <a:off x="2700338" y="5492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49</a:t>
            </a:r>
          </a:p>
        </p:txBody>
      </p:sp>
      <p:sp>
        <p:nvSpPr>
          <p:cNvPr id="279594" name="AutoShape 42"/>
          <p:cNvSpPr>
            <a:spLocks noChangeArrowheads="1"/>
          </p:cNvSpPr>
          <p:nvPr/>
        </p:nvSpPr>
        <p:spPr bwMode="auto">
          <a:xfrm>
            <a:off x="3059113" y="4762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50</a:t>
            </a:r>
          </a:p>
        </p:txBody>
      </p:sp>
      <p:sp>
        <p:nvSpPr>
          <p:cNvPr id="279595" name="AutoShape 43"/>
          <p:cNvSpPr>
            <a:spLocks noChangeArrowheads="1"/>
          </p:cNvSpPr>
          <p:nvPr/>
        </p:nvSpPr>
        <p:spPr bwMode="auto">
          <a:xfrm>
            <a:off x="3779838" y="40481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52</a:t>
            </a:r>
          </a:p>
        </p:txBody>
      </p:sp>
      <p:sp>
        <p:nvSpPr>
          <p:cNvPr id="279596" name="AutoShape 44"/>
          <p:cNvSpPr>
            <a:spLocks noChangeArrowheads="1"/>
          </p:cNvSpPr>
          <p:nvPr/>
        </p:nvSpPr>
        <p:spPr bwMode="auto">
          <a:xfrm>
            <a:off x="3419475" y="40481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51</a:t>
            </a:r>
          </a:p>
        </p:txBody>
      </p:sp>
      <p:sp>
        <p:nvSpPr>
          <p:cNvPr id="279597" name="AutoShape 45"/>
          <p:cNvSpPr>
            <a:spLocks noChangeArrowheads="1"/>
          </p:cNvSpPr>
          <p:nvPr/>
        </p:nvSpPr>
        <p:spPr bwMode="auto">
          <a:xfrm>
            <a:off x="4067175" y="40481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53</a:t>
            </a:r>
          </a:p>
        </p:txBody>
      </p:sp>
      <p:sp>
        <p:nvSpPr>
          <p:cNvPr id="279598" name="AutoShape 46"/>
          <p:cNvSpPr>
            <a:spLocks noChangeArrowheads="1"/>
          </p:cNvSpPr>
          <p:nvPr/>
        </p:nvSpPr>
        <p:spPr bwMode="auto">
          <a:xfrm>
            <a:off x="6300788" y="530066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279599" name="AutoShape 47"/>
          <p:cNvSpPr>
            <a:spLocks noChangeArrowheads="1"/>
          </p:cNvSpPr>
          <p:nvPr/>
        </p:nvSpPr>
        <p:spPr bwMode="auto">
          <a:xfrm>
            <a:off x="6372225" y="50133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279600" name="AutoShape 48"/>
          <p:cNvSpPr>
            <a:spLocks noChangeArrowheads="1"/>
          </p:cNvSpPr>
          <p:nvPr/>
        </p:nvSpPr>
        <p:spPr bwMode="auto">
          <a:xfrm>
            <a:off x="6588125" y="47244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279601" name="AutoShape 49"/>
          <p:cNvSpPr>
            <a:spLocks noChangeArrowheads="1"/>
          </p:cNvSpPr>
          <p:nvPr/>
        </p:nvSpPr>
        <p:spPr bwMode="auto">
          <a:xfrm>
            <a:off x="6732588" y="436562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279602" name="AutoShape 50"/>
          <p:cNvSpPr>
            <a:spLocks noChangeArrowheads="1"/>
          </p:cNvSpPr>
          <p:nvPr/>
        </p:nvSpPr>
        <p:spPr bwMode="auto">
          <a:xfrm>
            <a:off x="6804025" y="40767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279603" name="AutoShape 51"/>
          <p:cNvSpPr>
            <a:spLocks noChangeArrowheads="1"/>
          </p:cNvSpPr>
          <p:nvPr/>
        </p:nvSpPr>
        <p:spPr bwMode="auto">
          <a:xfrm>
            <a:off x="6877050" y="378936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279604" name="AutoShape 52"/>
          <p:cNvSpPr>
            <a:spLocks noChangeArrowheads="1"/>
          </p:cNvSpPr>
          <p:nvPr/>
        </p:nvSpPr>
        <p:spPr bwMode="auto">
          <a:xfrm>
            <a:off x="6877050" y="35004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279605" name="AutoShape 53"/>
          <p:cNvSpPr>
            <a:spLocks noChangeArrowheads="1"/>
          </p:cNvSpPr>
          <p:nvPr/>
        </p:nvSpPr>
        <p:spPr bwMode="auto">
          <a:xfrm>
            <a:off x="6948488" y="32131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279606" name="AutoShape 54"/>
          <p:cNvSpPr>
            <a:spLocks noChangeArrowheads="1"/>
          </p:cNvSpPr>
          <p:nvPr/>
        </p:nvSpPr>
        <p:spPr bwMode="auto">
          <a:xfrm>
            <a:off x="6877050" y="28527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279607" name="AutoShape 55"/>
          <p:cNvSpPr>
            <a:spLocks noChangeArrowheads="1"/>
          </p:cNvSpPr>
          <p:nvPr/>
        </p:nvSpPr>
        <p:spPr bwMode="auto">
          <a:xfrm>
            <a:off x="6877050" y="25654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279608" name="AutoShape 56"/>
          <p:cNvSpPr>
            <a:spLocks noChangeArrowheads="1"/>
          </p:cNvSpPr>
          <p:nvPr/>
        </p:nvSpPr>
        <p:spPr bwMode="auto">
          <a:xfrm>
            <a:off x="6804025" y="23495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279609" name="AutoShape 57"/>
          <p:cNvSpPr>
            <a:spLocks noChangeArrowheads="1"/>
          </p:cNvSpPr>
          <p:nvPr/>
        </p:nvSpPr>
        <p:spPr bwMode="auto">
          <a:xfrm>
            <a:off x="6659563" y="20605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279610" name="AutoShape 58"/>
          <p:cNvSpPr>
            <a:spLocks noChangeArrowheads="1"/>
          </p:cNvSpPr>
          <p:nvPr/>
        </p:nvSpPr>
        <p:spPr bwMode="auto">
          <a:xfrm>
            <a:off x="6516688" y="17732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279611" name="AutoShape 59"/>
          <p:cNvSpPr>
            <a:spLocks noChangeArrowheads="1"/>
          </p:cNvSpPr>
          <p:nvPr/>
        </p:nvSpPr>
        <p:spPr bwMode="auto">
          <a:xfrm>
            <a:off x="6300788" y="15573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279612" name="AutoShape 60"/>
          <p:cNvSpPr>
            <a:spLocks noChangeArrowheads="1"/>
          </p:cNvSpPr>
          <p:nvPr/>
        </p:nvSpPr>
        <p:spPr bwMode="auto">
          <a:xfrm>
            <a:off x="6156325" y="13414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279613" name="AutoShape 61"/>
          <p:cNvSpPr>
            <a:spLocks noChangeArrowheads="1"/>
          </p:cNvSpPr>
          <p:nvPr/>
        </p:nvSpPr>
        <p:spPr bwMode="auto">
          <a:xfrm>
            <a:off x="611188" y="23495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41</a:t>
            </a:r>
          </a:p>
        </p:txBody>
      </p:sp>
      <p:sp>
        <p:nvSpPr>
          <p:cNvPr id="279614" name="AutoShape 62"/>
          <p:cNvSpPr>
            <a:spLocks noChangeArrowheads="1"/>
          </p:cNvSpPr>
          <p:nvPr/>
        </p:nvSpPr>
        <p:spPr bwMode="auto">
          <a:xfrm>
            <a:off x="468313" y="256540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40</a:t>
            </a:r>
          </a:p>
        </p:txBody>
      </p:sp>
      <p:sp>
        <p:nvSpPr>
          <p:cNvPr id="279615" name="AutoShape 63"/>
          <p:cNvSpPr>
            <a:spLocks noChangeArrowheads="1"/>
          </p:cNvSpPr>
          <p:nvPr/>
        </p:nvSpPr>
        <p:spPr bwMode="auto">
          <a:xfrm>
            <a:off x="468313" y="2852738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39</a:t>
            </a:r>
          </a:p>
        </p:txBody>
      </p:sp>
      <p:sp>
        <p:nvSpPr>
          <p:cNvPr id="279616" name="AutoShape 64"/>
          <p:cNvSpPr>
            <a:spLocks noChangeArrowheads="1"/>
          </p:cNvSpPr>
          <p:nvPr/>
        </p:nvSpPr>
        <p:spPr bwMode="auto">
          <a:xfrm>
            <a:off x="1403350" y="5516563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30</a:t>
            </a:r>
          </a:p>
        </p:txBody>
      </p:sp>
      <p:sp>
        <p:nvSpPr>
          <p:cNvPr id="279617" name="AutoShape 65"/>
          <p:cNvSpPr>
            <a:spLocks noChangeArrowheads="1"/>
          </p:cNvSpPr>
          <p:nvPr/>
        </p:nvSpPr>
        <p:spPr bwMode="auto">
          <a:xfrm>
            <a:off x="1692275" y="57340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29</a:t>
            </a:r>
          </a:p>
        </p:txBody>
      </p:sp>
      <p:sp>
        <p:nvSpPr>
          <p:cNvPr id="279618" name="AutoShape 66"/>
          <p:cNvSpPr>
            <a:spLocks noChangeArrowheads="1"/>
          </p:cNvSpPr>
          <p:nvPr/>
        </p:nvSpPr>
        <p:spPr bwMode="auto">
          <a:xfrm>
            <a:off x="1979613" y="59499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279619" name="AutoShape 67"/>
          <p:cNvSpPr>
            <a:spLocks noChangeArrowheads="1"/>
          </p:cNvSpPr>
          <p:nvPr/>
        </p:nvSpPr>
        <p:spPr bwMode="auto">
          <a:xfrm>
            <a:off x="2268538" y="6165850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279620" name="AutoShape 68"/>
          <p:cNvSpPr>
            <a:spLocks noChangeArrowheads="1"/>
          </p:cNvSpPr>
          <p:nvPr/>
        </p:nvSpPr>
        <p:spPr bwMode="auto">
          <a:xfrm>
            <a:off x="2555875" y="6353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279621" name="AutoShape 69"/>
          <p:cNvSpPr>
            <a:spLocks noChangeArrowheads="1"/>
          </p:cNvSpPr>
          <p:nvPr/>
        </p:nvSpPr>
        <p:spPr bwMode="auto">
          <a:xfrm>
            <a:off x="2916238" y="6353175"/>
            <a:ext cx="647700" cy="504825"/>
          </a:xfrm>
          <a:prstGeom prst="star5">
            <a:avLst/>
          </a:prstGeom>
          <a:solidFill>
            <a:srgbClr val="FFFB1D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279622" name="AutoShape 70"/>
          <p:cNvSpPr>
            <a:spLocks noChangeArrowheads="1"/>
          </p:cNvSpPr>
          <p:nvPr/>
        </p:nvSpPr>
        <p:spPr bwMode="auto">
          <a:xfrm>
            <a:off x="2484438" y="2492375"/>
            <a:ext cx="3024187" cy="2449513"/>
          </a:xfrm>
          <a:prstGeom prst="hexagon">
            <a:avLst>
              <a:gd name="adj" fmla="val 30865"/>
              <a:gd name="vf" fmla="val 115470"/>
            </a:avLst>
          </a:prstGeom>
          <a:solidFill>
            <a:srgbClr val="FFFB1D"/>
          </a:solidFill>
          <a:ln w="9525">
            <a:solidFill>
              <a:srgbClr val="FC020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800" b="1">
                <a:solidFill>
                  <a:srgbClr val="ED050B"/>
                </a:solidFill>
              </a:rPr>
              <a:t>60</a:t>
            </a:r>
            <a:r>
              <a:rPr lang="cs-CZ" sz="4000">
                <a:solidFill>
                  <a:srgbClr val="ED050B"/>
                </a:solidFill>
              </a:rPr>
              <a:t> </a:t>
            </a:r>
          </a:p>
          <a:p>
            <a:pPr algn="ctr"/>
            <a:r>
              <a:rPr lang="cs-CZ" sz="3200">
                <a:solidFill>
                  <a:srgbClr val="ED050B"/>
                </a:solidFill>
              </a:rPr>
              <a:t>minut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971550" y="5445125"/>
            <a:ext cx="590550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Zdroje: </a:t>
            </a:r>
            <a:r>
              <a:rPr lang="cs-CZ" sz="2800" dirty="0">
                <a:hlinkClick r:id="rId2"/>
              </a:rPr>
              <a:t>http://office.</a:t>
            </a:r>
            <a:r>
              <a:rPr lang="cs-CZ" sz="2800" dirty="0" err="1">
                <a:hlinkClick r:id="rId2"/>
              </a:rPr>
              <a:t>microsoft.com</a:t>
            </a:r>
            <a:r>
              <a:rPr lang="cs-CZ" sz="2800" dirty="0" smtClean="0">
                <a:hlinkClick r:id="rId2"/>
              </a:rPr>
              <a:t>/</a:t>
            </a:r>
            <a:endParaRPr lang="cs-CZ" sz="2800" dirty="0" smtClean="0"/>
          </a:p>
          <a:p>
            <a:r>
              <a:rPr lang="cs-CZ" sz="2800" dirty="0" smtClean="0"/>
              <a:t>Anotace: </a:t>
            </a:r>
            <a:r>
              <a:rPr lang="cs-CZ" sz="2800" smtClean="0"/>
              <a:t>Procvičování učiva.</a:t>
            </a:r>
            <a:endParaRPr lang="cs-CZ" sz="2800"/>
          </a:p>
          <a:p>
            <a:r>
              <a:rPr lang="cs-CZ" sz="2800" dirty="0"/>
              <a:t>            </a:t>
            </a:r>
            <a:endParaRPr lang="cs-CZ" dirty="0">
              <a:latin typeface="Times New Roman" pitchFamily="18" charset="0"/>
            </a:endParaRPr>
          </a:p>
        </p:txBody>
      </p:sp>
      <p:pic>
        <p:nvPicPr>
          <p:cNvPr id="34822" name="Picture 6" descr="MM910001161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908050"/>
            <a:ext cx="2940050" cy="352901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Kimono</Template>
  <TotalTime>2048</TotalTime>
  <Words>411</Words>
  <Application>Microsoft Office PowerPoint</Application>
  <PresentationFormat>Předvádění na obrazovce (4:3)</PresentationFormat>
  <Paragraphs>223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Times New Roman</vt:lpstr>
      <vt:lpstr>Book Antiqua</vt:lpstr>
      <vt:lpstr>Microsoft YaHei</vt:lpstr>
      <vt:lpstr>Kimono</vt:lpstr>
      <vt:lpstr>Snímek 1</vt:lpstr>
      <vt:lpstr>Měříme čas</vt:lpstr>
      <vt:lpstr>MĚSÍC Dopiš název ve správném pořadí. Ťuknutím zkontroluj.</vt:lpstr>
      <vt:lpstr>MĚSÍC Dopiš, kolik dní má měsíc do prostředního sloupce.</vt:lpstr>
      <vt:lpstr>Snímek 5</vt:lpstr>
      <vt:lpstr>Snímek 6</vt:lpstr>
      <vt:lpstr>TÝDEN</vt:lpstr>
      <vt:lpstr>DEN</vt:lpstr>
      <vt:lpstr>HODINA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p. ředitelka</dc:creator>
  <cp:lastModifiedBy>Dum</cp:lastModifiedBy>
  <cp:revision>24</cp:revision>
  <dcterms:created xsi:type="dcterms:W3CDTF">2013-11-03T13:18:22Z</dcterms:created>
  <dcterms:modified xsi:type="dcterms:W3CDTF">2014-07-28T05:54:49Z</dcterms:modified>
</cp:coreProperties>
</file>