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92F7A-47A2-4838-9F46-8183835D8E79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AF78C-8F52-4DE2-B67D-9EDB7D60C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10AC7-D6B3-46BF-A95E-F69610F01E3F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DF8E2-5241-45C5-96BF-64D96BE251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48281-7CF1-4FD5-87DA-76A425D65BA0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DAA98-FE13-4D85-9812-40028A858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63691-0262-4426-9B9C-6BB0C2D17B4A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3DF83-5C21-4599-8718-79B6558C7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D0A8A-97B3-46FB-A872-A0757215505C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4D836-A080-4B75-AE56-FFAB2E003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66BD5-AAB3-4AB2-BF70-E61641C6C3AB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AD270-AEDB-4F62-A279-C4915816D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1EE43-5104-4122-8715-FF03AB2ED7B1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5A9D9-39C6-4A96-9D23-169C36E07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5395D-876B-452A-9208-E313CE68C86A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4B852-2F2E-4E00-B235-6F837C5B8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AD2EC-BCE5-4C29-8B6F-B52BBF6A84CF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FA9BF-4FA0-4858-9C02-75B789B88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6AE2F-5610-4BF7-9984-04C079E7B2C4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132B-B67B-4290-B358-7106C150E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07A2B-DA63-47C4-BED6-38710C8551DC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9E72F-1806-490D-80C5-E40E8B40B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06DF11-34D7-459C-8FFB-9CA8BF8A6086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7AAE03-A67B-42E9-A3AC-792637977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336059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1876425"/>
            <a:ext cx="8280400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VY_52_INOVACE_F7.Vl.50_</a:t>
            </a:r>
            <a:r>
              <a:rPr lang="cs-CZ" altLang="cs-CZ" b="1" dirty="0" err="1">
                <a:solidFill>
                  <a:srgbClr val="000000"/>
                </a:solidFill>
              </a:rPr>
              <a:t>Vztlakova</a:t>
            </a:r>
            <a:r>
              <a:rPr lang="cs-CZ" altLang="cs-CZ" b="1" dirty="0">
                <a:solidFill>
                  <a:srgbClr val="000000"/>
                </a:solidFill>
              </a:rPr>
              <a:t>_sila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14.1.2014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Sedmý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Vztlaková síla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jako učební materiál o vztlakové síle. Žáci se seznámí s tím, co to je vztlaková síla, kde se s ní můžeme setkat, na čem závisí její velikost a jak se vypočítá.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l" eaLnBrk="1" hangingPunct="1"/>
            <a:r>
              <a:rPr lang="cs-CZ" sz="4000" b="1" smtClean="0">
                <a:latin typeface="Comic Sans MS" pitchFamily="66" charset="0"/>
              </a:rPr>
              <a:t>Vztlaková síla</a:t>
            </a:r>
          </a:p>
        </p:txBody>
      </p:sp>
      <p:pic>
        <p:nvPicPr>
          <p:cNvPr id="14338" name="Picture 5" descr="FVZ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43663" y="188913"/>
            <a:ext cx="1628775" cy="1924050"/>
          </a:xfrm>
        </p:spPr>
      </p:pic>
      <p:pic>
        <p:nvPicPr>
          <p:cNvPr id="14339" name="Picture 7" descr="Nadlehčování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2133600"/>
            <a:ext cx="2232025" cy="2057400"/>
          </a:xfrm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79388" y="1196975"/>
            <a:ext cx="5400675" cy="59055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Když těleso ponoříme do kapaliny, působí na něj síla směrem vzhůru. Tato síla se nazývá </a:t>
            </a:r>
            <a:r>
              <a:rPr lang="cs-CZ" sz="1600" b="1">
                <a:solidFill>
                  <a:srgbClr val="FF3300"/>
                </a:solidFill>
                <a:latin typeface="Comic Sans MS" pitchFamily="66" charset="0"/>
              </a:rPr>
              <a:t>vztlaková</a:t>
            </a:r>
            <a:r>
              <a:rPr lang="cs-CZ" sz="1600" b="1">
                <a:latin typeface="Comic Sans MS" pitchFamily="66" charset="0"/>
              </a:rPr>
              <a:t>.</a:t>
            </a:r>
          </a:p>
        </p:txBody>
      </p:sp>
      <p:sp>
        <p:nvSpPr>
          <p:cNvPr id="14341" name="Text Box 9"/>
          <p:cNvSpPr txBox="1">
            <a:spLocks noChangeArrowheads="1"/>
          </p:cNvSpPr>
          <p:nvPr/>
        </p:nvSpPr>
        <p:spPr bwMode="auto">
          <a:xfrm>
            <a:off x="179388" y="2349500"/>
            <a:ext cx="4681537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Ponořené těleso je nadlehčováni směrem vzhůru</a:t>
            </a:r>
          </a:p>
        </p:txBody>
      </p:sp>
      <p:sp>
        <p:nvSpPr>
          <p:cNvPr id="14342" name="Text Box 10"/>
          <p:cNvSpPr txBox="1">
            <a:spLocks noChangeArrowheads="1"/>
          </p:cNvSpPr>
          <p:nvPr/>
        </p:nvSpPr>
        <p:spPr bwMode="auto">
          <a:xfrm>
            <a:off x="1476375" y="3429000"/>
            <a:ext cx="2519363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Jak velká je vztlaková síla</a:t>
            </a:r>
          </a:p>
        </p:txBody>
      </p:sp>
      <p:pic>
        <p:nvPicPr>
          <p:cNvPr id="14343" name="Picture 11" descr="Velká F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95288" y="3860800"/>
            <a:ext cx="4038600" cy="2071688"/>
          </a:xfrm>
        </p:spPr>
      </p:pic>
      <p:sp>
        <p:nvSpPr>
          <p:cNvPr id="14344" name="Text Box 13"/>
          <p:cNvSpPr txBox="1">
            <a:spLocks noChangeArrowheads="1"/>
          </p:cNvSpPr>
          <p:nvPr/>
        </p:nvSpPr>
        <p:spPr bwMode="auto">
          <a:xfrm>
            <a:off x="4572000" y="4581525"/>
            <a:ext cx="1366838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>
                <a:latin typeface="Comic Sans MS" pitchFamily="66" charset="0"/>
              </a:rPr>
              <a:t>Vztlaková síla</a:t>
            </a:r>
          </a:p>
        </p:txBody>
      </p:sp>
      <p:sp>
        <p:nvSpPr>
          <p:cNvPr id="14345" name="Text Box 14"/>
          <p:cNvSpPr txBox="1">
            <a:spLocks noChangeArrowheads="1"/>
          </p:cNvSpPr>
          <p:nvPr/>
        </p:nvSpPr>
        <p:spPr bwMode="auto">
          <a:xfrm>
            <a:off x="1116013" y="6165850"/>
            <a:ext cx="647700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>
                <a:latin typeface="Comic Sans MS" pitchFamily="66" charset="0"/>
              </a:rPr>
              <a:t>Tíha</a:t>
            </a:r>
          </a:p>
        </p:txBody>
      </p:sp>
      <p:sp>
        <p:nvSpPr>
          <p:cNvPr id="14346" name="Text Box 15"/>
          <p:cNvSpPr txBox="1">
            <a:spLocks noChangeArrowheads="1"/>
          </p:cNvSpPr>
          <p:nvPr/>
        </p:nvSpPr>
        <p:spPr bwMode="auto">
          <a:xfrm>
            <a:off x="2555875" y="5949950"/>
            <a:ext cx="1366838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>
                <a:latin typeface="Comic Sans MS" pitchFamily="66" charset="0"/>
              </a:rPr>
              <a:t>Vztlaková síla</a:t>
            </a:r>
          </a:p>
        </p:txBody>
      </p:sp>
      <p:sp>
        <p:nvSpPr>
          <p:cNvPr id="14347" name="Text Box 16"/>
          <p:cNvSpPr txBox="1">
            <a:spLocks noChangeArrowheads="1"/>
          </p:cNvSpPr>
          <p:nvPr/>
        </p:nvSpPr>
        <p:spPr bwMode="auto">
          <a:xfrm>
            <a:off x="2195513" y="6308725"/>
            <a:ext cx="647700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>
                <a:latin typeface="Comic Sans MS" pitchFamily="66" charset="0"/>
              </a:rPr>
              <a:t>Tíha</a:t>
            </a:r>
          </a:p>
        </p:txBody>
      </p:sp>
      <p:sp>
        <p:nvSpPr>
          <p:cNvPr id="14348" name="Line 17"/>
          <p:cNvSpPr>
            <a:spLocks noChangeShapeType="1"/>
          </p:cNvSpPr>
          <p:nvPr/>
        </p:nvSpPr>
        <p:spPr bwMode="auto">
          <a:xfrm flipH="1" flipV="1">
            <a:off x="1042988" y="5589588"/>
            <a:ext cx="360362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9" name="Line 18"/>
          <p:cNvSpPr>
            <a:spLocks noChangeShapeType="1"/>
          </p:cNvSpPr>
          <p:nvPr/>
        </p:nvSpPr>
        <p:spPr bwMode="auto">
          <a:xfrm flipH="1" flipV="1">
            <a:off x="2195513" y="5516563"/>
            <a:ext cx="73025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50" name="Line 19"/>
          <p:cNvSpPr>
            <a:spLocks noChangeShapeType="1"/>
          </p:cNvSpPr>
          <p:nvPr/>
        </p:nvSpPr>
        <p:spPr bwMode="auto">
          <a:xfrm flipH="1" flipV="1">
            <a:off x="2195513" y="4868863"/>
            <a:ext cx="8636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51" name="Line 20"/>
          <p:cNvSpPr>
            <a:spLocks noChangeShapeType="1"/>
          </p:cNvSpPr>
          <p:nvPr/>
        </p:nvSpPr>
        <p:spPr bwMode="auto">
          <a:xfrm flipH="1">
            <a:off x="3708400" y="4581525"/>
            <a:ext cx="9350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3" descr="různo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3789363"/>
            <a:ext cx="5653087" cy="291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000" b="1">
                <a:latin typeface="Comic Sans MS" pitchFamily="66" charset="0"/>
              </a:rPr>
              <a:t>Vztlaková síla</a:t>
            </a:r>
            <a:r>
              <a:rPr lang="cs-CZ" sz="4000" b="1"/>
              <a:t> </a:t>
            </a:r>
            <a:r>
              <a:rPr lang="cs-CZ" sz="4000" b="1">
                <a:latin typeface="Comic Sans MS" pitchFamily="66" charset="0"/>
              </a:rPr>
              <a:t>– na čem závisí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1844675"/>
            <a:ext cx="3384550" cy="16557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Rectangle 6"/>
          <p:cNvSpPr>
            <a:spLocks noChangeArrowheads="1"/>
          </p:cNvSpPr>
          <p:nvPr/>
        </p:nvSpPr>
        <p:spPr bwMode="auto">
          <a:xfrm>
            <a:off x="611188" y="2492375"/>
            <a:ext cx="3384550" cy="1008063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AutoShape 7"/>
          <p:cNvSpPr>
            <a:spLocks noChangeArrowheads="1"/>
          </p:cNvSpPr>
          <p:nvPr/>
        </p:nvSpPr>
        <p:spPr bwMode="auto">
          <a:xfrm>
            <a:off x="900113" y="2276475"/>
            <a:ext cx="1439862" cy="215900"/>
          </a:xfrm>
          <a:custGeom>
            <a:avLst/>
            <a:gdLst>
              <a:gd name="T0" fmla="*/ 83983887 w 21600"/>
              <a:gd name="T1" fmla="*/ 1079000 h 21600"/>
              <a:gd name="T2" fmla="*/ 47990800 w 21600"/>
              <a:gd name="T3" fmla="*/ 2158000 h 21600"/>
              <a:gd name="T4" fmla="*/ 11997717 w 21600"/>
              <a:gd name="T5" fmla="*/ 1079000 h 21600"/>
              <a:gd name="T6" fmla="*/ 479908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6" name="Rectangle 8"/>
          <p:cNvSpPr>
            <a:spLocks noChangeArrowheads="1"/>
          </p:cNvSpPr>
          <p:nvPr/>
        </p:nvSpPr>
        <p:spPr bwMode="auto">
          <a:xfrm>
            <a:off x="4787900" y="1844675"/>
            <a:ext cx="3384550" cy="16557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7" name="Rectangle 9"/>
          <p:cNvSpPr>
            <a:spLocks noChangeArrowheads="1"/>
          </p:cNvSpPr>
          <p:nvPr/>
        </p:nvSpPr>
        <p:spPr bwMode="auto">
          <a:xfrm>
            <a:off x="4787900" y="2492375"/>
            <a:ext cx="3384550" cy="1008063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8" name="Oval 10"/>
          <p:cNvSpPr>
            <a:spLocks noChangeArrowheads="1"/>
          </p:cNvSpPr>
          <p:nvPr/>
        </p:nvSpPr>
        <p:spPr bwMode="auto">
          <a:xfrm>
            <a:off x="5219700" y="2997200"/>
            <a:ext cx="574675" cy="50482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9" name="Line 11"/>
          <p:cNvSpPr>
            <a:spLocks noChangeShapeType="1"/>
          </p:cNvSpPr>
          <p:nvPr/>
        </p:nvSpPr>
        <p:spPr bwMode="auto">
          <a:xfrm flipV="1">
            <a:off x="1547813" y="26368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0" name="Line 12"/>
          <p:cNvSpPr>
            <a:spLocks noChangeShapeType="1"/>
          </p:cNvSpPr>
          <p:nvPr/>
        </p:nvSpPr>
        <p:spPr bwMode="auto">
          <a:xfrm flipV="1">
            <a:off x="6011863" y="321310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1" name="Text Box 14"/>
          <p:cNvSpPr txBox="1">
            <a:spLocks noChangeArrowheads="1"/>
          </p:cNvSpPr>
          <p:nvPr/>
        </p:nvSpPr>
        <p:spPr bwMode="auto">
          <a:xfrm>
            <a:off x="827088" y="1412875"/>
            <a:ext cx="2736850" cy="320675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Loďka z modelíny</a:t>
            </a:r>
          </a:p>
        </p:txBody>
      </p:sp>
      <p:sp>
        <p:nvSpPr>
          <p:cNvPr id="15372" name="Text Box 15"/>
          <p:cNvSpPr txBox="1">
            <a:spLocks noChangeArrowheads="1"/>
          </p:cNvSpPr>
          <p:nvPr/>
        </p:nvSpPr>
        <p:spPr bwMode="auto">
          <a:xfrm>
            <a:off x="5219700" y="981075"/>
            <a:ext cx="2736850" cy="7493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Koule z modelíny o stejné hmotnosti, ale menším objemu, než loďka</a:t>
            </a:r>
          </a:p>
        </p:txBody>
      </p:sp>
      <p:sp>
        <p:nvSpPr>
          <p:cNvPr id="15373" name="Text Box 16"/>
          <p:cNvSpPr txBox="1">
            <a:spLocks noChangeArrowheads="1"/>
          </p:cNvSpPr>
          <p:nvPr/>
        </p:nvSpPr>
        <p:spPr bwMode="auto">
          <a:xfrm>
            <a:off x="5867400" y="3933825"/>
            <a:ext cx="3025775" cy="23161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1,</a:t>
            </a:r>
            <a:r>
              <a:rPr lang="cs-CZ">
                <a:latin typeface="Comic Sans MS" pitchFamily="66" charset="0"/>
              </a:rPr>
              <a:t> 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objemu tělesa</a:t>
            </a:r>
            <a:r>
              <a:rPr lang="cs-CZ">
                <a:latin typeface="Comic Sans MS" pitchFamily="66" charset="0"/>
              </a:rPr>
              <a:t> – čím větší objem, tím větší vztlaková síla.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2,</a:t>
            </a:r>
            <a:r>
              <a:rPr lang="cs-CZ">
                <a:latin typeface="Comic Sans MS" pitchFamily="66" charset="0"/>
              </a:rPr>
              <a:t> 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hustotě kapaliny</a:t>
            </a:r>
            <a:r>
              <a:rPr lang="cs-CZ">
                <a:latin typeface="Comic Sans MS" pitchFamily="66" charset="0"/>
              </a:rPr>
              <a:t> – čím větší hustota, tím větší vztlaková síla.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3,</a:t>
            </a:r>
            <a:r>
              <a:rPr lang="cs-CZ">
                <a:latin typeface="Comic Sans MS" pitchFamily="66" charset="0"/>
              </a:rPr>
              <a:t> 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gravitaci.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Comic Sans MS" pitchFamily="66" charset="0"/>
              </a:rPr>
              <a:t>Výpočet vztlakové síly</a:t>
            </a:r>
          </a:p>
        </p:txBody>
      </p:sp>
      <p:sp>
        <p:nvSpPr>
          <p:cNvPr id="16386" name="Text Box 5"/>
          <p:cNvSpPr txBox="1">
            <a:spLocks noChangeArrowheads="1"/>
          </p:cNvSpPr>
          <p:nvPr/>
        </p:nvSpPr>
        <p:spPr bwMode="auto">
          <a:xfrm>
            <a:off x="1979613" y="1268413"/>
            <a:ext cx="46799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Vztlakovou sílu vypočteme podle vztahu: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1547813" y="1700213"/>
            <a:ext cx="39608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FF3300"/>
                </a:solidFill>
                <a:latin typeface="Comic Sans MS" pitchFamily="66" charset="0"/>
              </a:rPr>
              <a:t>F</a:t>
            </a:r>
            <a:r>
              <a:rPr lang="cs-CZ" sz="3600" b="1" baseline="-25000">
                <a:solidFill>
                  <a:srgbClr val="FF3300"/>
                </a:solidFill>
                <a:latin typeface="Comic Sans MS" pitchFamily="66" charset="0"/>
              </a:rPr>
              <a:t>vz</a:t>
            </a:r>
            <a:r>
              <a:rPr lang="cs-CZ" sz="3600" b="1">
                <a:solidFill>
                  <a:srgbClr val="FF3300"/>
                </a:solidFill>
                <a:latin typeface="Comic Sans MS" pitchFamily="66" charset="0"/>
              </a:rPr>
              <a:t> = V . </a:t>
            </a:r>
            <a:r>
              <a:rPr lang="cs-CZ" sz="3600" b="1" i="1">
                <a:solidFill>
                  <a:srgbClr val="FF3300"/>
                </a:solidFill>
              </a:rPr>
              <a:t>ρ</a:t>
            </a:r>
            <a:r>
              <a:rPr lang="cs-CZ" sz="3600">
                <a:solidFill>
                  <a:srgbClr val="FF3300"/>
                </a:solidFill>
              </a:rPr>
              <a:t> </a:t>
            </a:r>
            <a:r>
              <a:rPr lang="cs-CZ" sz="3600" b="1" i="1">
                <a:solidFill>
                  <a:srgbClr val="FF3300"/>
                </a:solidFill>
                <a:latin typeface="Comic Sans MS" pitchFamily="66" charset="0"/>
              </a:rPr>
              <a:t> . g</a:t>
            </a:r>
            <a:endParaRPr lang="el-GR" sz="3600" b="1" i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6388" name="Text Box 8"/>
          <p:cNvSpPr txBox="1">
            <a:spLocks noChangeArrowheads="1"/>
          </p:cNvSpPr>
          <p:nvPr/>
        </p:nvSpPr>
        <p:spPr bwMode="auto">
          <a:xfrm>
            <a:off x="250825" y="2636838"/>
            <a:ext cx="2016125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Vztlaková síla (N)</a:t>
            </a:r>
          </a:p>
        </p:txBody>
      </p:sp>
      <p:sp>
        <p:nvSpPr>
          <p:cNvPr id="16389" name="Text Box 9"/>
          <p:cNvSpPr txBox="1">
            <a:spLocks noChangeArrowheads="1"/>
          </p:cNvSpPr>
          <p:nvPr/>
        </p:nvSpPr>
        <p:spPr bwMode="auto">
          <a:xfrm>
            <a:off x="2700338" y="2781300"/>
            <a:ext cx="23050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Objem tělesa  (m</a:t>
            </a:r>
            <a:r>
              <a:rPr lang="cs-CZ" sz="1600" b="1" baseline="30000">
                <a:latin typeface="Comic Sans MS" pitchFamily="66" charset="0"/>
              </a:rPr>
              <a:t>3</a:t>
            </a:r>
            <a:r>
              <a:rPr 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16390" name="Text Box 10"/>
          <p:cNvSpPr txBox="1">
            <a:spLocks noChangeArrowheads="1"/>
          </p:cNvSpPr>
          <p:nvPr/>
        </p:nvSpPr>
        <p:spPr bwMode="auto">
          <a:xfrm>
            <a:off x="5435600" y="2636838"/>
            <a:ext cx="18732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Hustota (kg/m</a:t>
            </a:r>
            <a:r>
              <a:rPr lang="cs-CZ" sz="1600" b="1" baseline="30000">
                <a:latin typeface="Comic Sans MS" pitchFamily="66" charset="0"/>
              </a:rPr>
              <a:t>3</a:t>
            </a:r>
            <a:r>
              <a:rPr 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16391" name="Text Box 12"/>
          <p:cNvSpPr txBox="1">
            <a:spLocks noChangeArrowheads="1"/>
          </p:cNvSpPr>
          <p:nvPr/>
        </p:nvSpPr>
        <p:spPr bwMode="auto">
          <a:xfrm>
            <a:off x="5580063" y="1773238"/>
            <a:ext cx="33845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Gravitační konstanta (10 N/kg)</a:t>
            </a:r>
          </a:p>
        </p:txBody>
      </p:sp>
      <p:sp>
        <p:nvSpPr>
          <p:cNvPr id="16392" name="Line 13"/>
          <p:cNvSpPr>
            <a:spLocks noChangeShapeType="1"/>
          </p:cNvSpPr>
          <p:nvPr/>
        </p:nvSpPr>
        <p:spPr bwMode="auto">
          <a:xfrm flipV="1">
            <a:off x="900113" y="2205038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3" name="Line 14"/>
          <p:cNvSpPr>
            <a:spLocks noChangeShapeType="1"/>
          </p:cNvSpPr>
          <p:nvPr/>
        </p:nvSpPr>
        <p:spPr bwMode="auto">
          <a:xfrm flipH="1" flipV="1">
            <a:off x="3132138" y="2205038"/>
            <a:ext cx="2159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4" name="Line 15"/>
          <p:cNvSpPr>
            <a:spLocks noChangeShapeType="1"/>
          </p:cNvSpPr>
          <p:nvPr/>
        </p:nvSpPr>
        <p:spPr bwMode="auto">
          <a:xfrm flipH="1" flipV="1">
            <a:off x="3924300" y="2276475"/>
            <a:ext cx="15843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5" name="Line 16"/>
          <p:cNvSpPr>
            <a:spLocks noChangeShapeType="1"/>
          </p:cNvSpPr>
          <p:nvPr/>
        </p:nvSpPr>
        <p:spPr bwMode="auto">
          <a:xfrm flipH="1">
            <a:off x="5148263" y="2133600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6" name="Rectangle 17"/>
          <p:cNvSpPr>
            <a:spLocks noChangeArrowheads="1"/>
          </p:cNvSpPr>
          <p:nvPr/>
        </p:nvSpPr>
        <p:spPr bwMode="auto">
          <a:xfrm>
            <a:off x="3635375" y="3933825"/>
            <a:ext cx="5184775" cy="958850"/>
          </a:xfrm>
          <a:prstGeom prst="rect">
            <a:avLst/>
          </a:prstGeom>
          <a:solidFill>
            <a:srgbClr val="FFFF99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V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sz="1400" b="1">
                <a:latin typeface="Comic Sans MS" pitchFamily="66" charset="0"/>
              </a:rPr>
              <a:t>0,5 m</a:t>
            </a:r>
            <a:r>
              <a:rPr lang="cs-CZ" sz="1400" b="1" baseline="30000">
                <a:latin typeface="Comic Sans MS" pitchFamily="66" charset="0"/>
              </a:rPr>
              <a:t>3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		</a:t>
            </a:r>
            <a:r>
              <a:rPr lang="cs-CZ" sz="1400" b="1">
                <a:latin typeface="Comic Sans MS" pitchFamily="66" charset="0"/>
              </a:rPr>
              <a:t>F</a:t>
            </a:r>
            <a:r>
              <a:rPr lang="cs-CZ" sz="1400" b="1" baseline="-25000">
                <a:latin typeface="Comic Sans MS" pitchFamily="66" charset="0"/>
              </a:rPr>
              <a:t>vz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sz="1400" b="1">
                <a:latin typeface="Comic Sans MS" pitchFamily="66" charset="0"/>
              </a:rPr>
              <a:t>V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 . ρ . g</a:t>
            </a:r>
            <a:endParaRPr lang="cs-CZ" sz="1400" b="1">
              <a:latin typeface="Comic Sans MS" pitchFamily="66" charset="0"/>
            </a:endParaRPr>
          </a:p>
          <a:p>
            <a:pPr eaLnBrk="0" hangingPunct="0"/>
            <a:r>
              <a:rPr lang="cs-CZ" sz="1400" b="1">
                <a:latin typeface="Comic Sans MS" pitchFamily="66" charset="0"/>
                <a:cs typeface="Times New Roman" pitchFamily="18" charset="0"/>
              </a:rPr>
              <a:t>ρ = 1000 kg/m</a:t>
            </a:r>
            <a:r>
              <a:rPr lang="cs-CZ" sz="1400" b="1" baseline="30000">
                <a:latin typeface="Comic Sans MS" pitchFamily="66" charset="0"/>
                <a:cs typeface="Times New Roman" pitchFamily="18" charset="0"/>
              </a:rPr>
              <a:t>3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		</a:t>
            </a:r>
            <a:r>
              <a:rPr lang="cs-CZ" sz="1400" b="1">
                <a:latin typeface="Comic Sans MS" pitchFamily="66" charset="0"/>
              </a:rPr>
              <a:t>F</a:t>
            </a:r>
            <a:r>
              <a:rPr lang="cs-CZ" sz="1400" b="1" baseline="-25000">
                <a:latin typeface="Comic Sans MS" pitchFamily="66" charset="0"/>
              </a:rPr>
              <a:t>vz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sz="1400" b="1">
                <a:latin typeface="Comic Sans MS" pitchFamily="66" charset="0"/>
              </a:rPr>
              <a:t>0,5</a:t>
            </a:r>
            <a:r>
              <a:rPr lang="cs-CZ" sz="1400" b="1">
                <a:latin typeface="Comic Sans MS" pitchFamily="66" charset="0"/>
                <a:cs typeface="Times New Roman" pitchFamily="18" charset="0"/>
              </a:rPr>
              <a:t> .</a:t>
            </a:r>
            <a:r>
              <a:rPr lang="cs-CZ" sz="1400" b="1">
                <a:latin typeface="Comic Sans MS" pitchFamily="66" charset="0"/>
              </a:rPr>
              <a:t> 1000 . 10</a:t>
            </a:r>
          </a:p>
          <a:p>
            <a:pPr eaLnBrk="0" hangingPunct="0"/>
            <a:r>
              <a:rPr lang="cs-CZ" sz="1400" b="1">
                <a:latin typeface="Comic Sans MS" pitchFamily="66" charset="0"/>
                <a:cs typeface="Times New Roman" pitchFamily="18" charset="0"/>
              </a:rPr>
              <a:t>g = 10 N/kg		</a:t>
            </a:r>
            <a:r>
              <a:rPr lang="cs-CZ" sz="1400" b="1" u="sng">
                <a:solidFill>
                  <a:srgbClr val="FF3300"/>
                </a:solidFill>
                <a:latin typeface="Comic Sans MS" pitchFamily="66" charset="0"/>
              </a:rPr>
              <a:t>Fvz = 5000 N</a:t>
            </a:r>
          </a:p>
          <a:p>
            <a:pPr eaLnBrk="0" hangingPunct="0"/>
            <a:r>
              <a:rPr lang="cs-CZ" sz="1400" b="1">
                <a:latin typeface="Comic Sans MS" pitchFamily="66" charset="0"/>
              </a:rPr>
              <a:t>F</a:t>
            </a:r>
            <a:r>
              <a:rPr lang="cs-CZ" sz="1400" b="1" baseline="-25000">
                <a:latin typeface="Comic Sans MS" pitchFamily="66" charset="0"/>
              </a:rPr>
              <a:t>vz</a:t>
            </a:r>
            <a:r>
              <a:rPr lang="cs-CZ" sz="1400" b="1">
                <a:latin typeface="Comic Sans MS" pitchFamily="66" charset="0"/>
              </a:rPr>
              <a:t>= ? N</a:t>
            </a:r>
          </a:p>
        </p:txBody>
      </p:sp>
      <p:sp>
        <p:nvSpPr>
          <p:cNvPr id="16397" name="Text Box 18"/>
          <p:cNvSpPr txBox="1">
            <a:spLocks noChangeArrowheads="1"/>
          </p:cNvSpPr>
          <p:nvPr/>
        </p:nvSpPr>
        <p:spPr bwMode="auto">
          <a:xfrm>
            <a:off x="395288" y="3933825"/>
            <a:ext cx="3313112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Jak velká vztlaková síla působí na těleso o objemu 0,5 m</a:t>
            </a:r>
            <a:r>
              <a:rPr lang="cs-CZ" sz="1600" b="1" baseline="30000">
                <a:latin typeface="Comic Sans MS" pitchFamily="66" charset="0"/>
              </a:rPr>
              <a:t>3</a:t>
            </a:r>
            <a:r>
              <a:rPr lang="cs-CZ" sz="1600" b="1">
                <a:latin typeface="Comic Sans MS" pitchFamily="66" charset="0"/>
              </a:rPr>
              <a:t>, které je celé ponořeno pod hladinou vody?</a:t>
            </a:r>
          </a:p>
        </p:txBody>
      </p:sp>
      <p:sp>
        <p:nvSpPr>
          <p:cNvPr id="16398" name="Text Box 19"/>
          <p:cNvSpPr txBox="1">
            <a:spLocks noChangeArrowheads="1"/>
          </p:cNvSpPr>
          <p:nvPr/>
        </p:nvSpPr>
        <p:spPr bwMode="auto">
          <a:xfrm>
            <a:off x="4067175" y="5084763"/>
            <a:ext cx="4681538" cy="66675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Vztlaková síla závisí na: </a:t>
            </a:r>
            <a:r>
              <a:rPr lang="cs-CZ" b="1" dirty="0">
                <a:solidFill>
                  <a:srgbClr val="FF3300"/>
                </a:solidFill>
              </a:rPr>
              <a:t>o</a:t>
            </a:r>
            <a:r>
              <a:rPr lang="cs-CZ" b="1" dirty="0" smtClean="0">
                <a:solidFill>
                  <a:srgbClr val="FF3300"/>
                </a:solidFill>
              </a:rPr>
              <a:t>bjemu </a:t>
            </a:r>
            <a:r>
              <a:rPr lang="cs-CZ" b="1" dirty="0">
                <a:solidFill>
                  <a:srgbClr val="FF3300"/>
                </a:solidFill>
              </a:rPr>
              <a:t>tělesa, hustotě kapaliny a na gravitaci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539750" y="476250"/>
            <a:ext cx="7993063" cy="66675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Těleso o objemu 100 cm</a:t>
            </a:r>
            <a:r>
              <a:rPr lang="cs-CZ" b="1" baseline="30000">
                <a:latin typeface="Comic Sans MS" pitchFamily="66" charset="0"/>
              </a:rPr>
              <a:t>3</a:t>
            </a:r>
            <a:r>
              <a:rPr lang="cs-CZ" b="1">
                <a:latin typeface="Comic Sans MS" pitchFamily="66" charset="0"/>
              </a:rPr>
              <a:t> je ponořeno ze ¾ svého objemu pod hladinou vody. Jak velká vztlaková síla na něj působí?</a:t>
            </a:r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611188" y="1412875"/>
            <a:ext cx="1584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Řešení:</a:t>
            </a:r>
            <a:r>
              <a:rPr lang="cs-CZ"/>
              <a:t> 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684213" y="2060575"/>
            <a:ext cx="5040312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V = ¾ ze 100 cm</a:t>
            </a:r>
            <a:r>
              <a:rPr lang="cs-CZ" b="1" baseline="30000"/>
              <a:t>3 </a:t>
            </a:r>
            <a:r>
              <a:rPr lang="cs-CZ" b="1"/>
              <a:t>tj. 75 cm</a:t>
            </a:r>
            <a:r>
              <a:rPr lang="cs-CZ" b="1" baseline="30000"/>
              <a:t>3 </a:t>
            </a:r>
            <a:r>
              <a:rPr lang="cs-CZ" b="1"/>
              <a:t>=</a:t>
            </a:r>
            <a:r>
              <a:rPr lang="cs-CZ" b="1" baseline="30000"/>
              <a:t> </a:t>
            </a:r>
            <a:r>
              <a:rPr lang="cs-CZ" b="1"/>
              <a:t>0,000075 m</a:t>
            </a:r>
            <a:r>
              <a:rPr lang="cs-CZ" b="1" baseline="30000"/>
              <a:t>3</a:t>
            </a:r>
          </a:p>
          <a:p>
            <a:pPr>
              <a:spcBef>
                <a:spcPct val="50000"/>
              </a:spcBef>
            </a:pPr>
            <a:r>
              <a:rPr lang="el-GR" b="1"/>
              <a:t>ρ</a:t>
            </a:r>
            <a:r>
              <a:rPr lang="cs-CZ" b="1"/>
              <a:t> = 1000 kg/m</a:t>
            </a:r>
            <a:r>
              <a:rPr lang="cs-CZ" b="1" baseline="30000"/>
              <a:t>3</a:t>
            </a:r>
          </a:p>
          <a:p>
            <a:pPr>
              <a:spcBef>
                <a:spcPct val="50000"/>
              </a:spcBef>
            </a:pPr>
            <a:r>
              <a:rPr lang="cs-CZ" b="1"/>
              <a:t>g = 10 N/kg</a:t>
            </a:r>
          </a:p>
          <a:p>
            <a:pPr>
              <a:spcBef>
                <a:spcPct val="50000"/>
              </a:spcBef>
            </a:pPr>
            <a:r>
              <a:rPr lang="cs-CZ" b="1"/>
              <a:t>F</a:t>
            </a:r>
            <a:r>
              <a:rPr lang="cs-CZ" b="1" baseline="-25000"/>
              <a:t>vz</a:t>
            </a:r>
            <a:r>
              <a:rPr lang="cs-CZ" b="1"/>
              <a:t> = ? N</a:t>
            </a:r>
            <a:endParaRPr lang="el-GR" b="1"/>
          </a:p>
        </p:txBody>
      </p:sp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3995738" y="2636838"/>
            <a:ext cx="3527425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Fvz = V . </a:t>
            </a:r>
            <a:r>
              <a:rPr lang="el-GR" b="1"/>
              <a:t>ρ</a:t>
            </a:r>
            <a:r>
              <a:rPr lang="cs-CZ" b="1"/>
              <a:t> . g</a:t>
            </a:r>
          </a:p>
          <a:p>
            <a:pPr>
              <a:spcBef>
                <a:spcPct val="50000"/>
              </a:spcBef>
            </a:pPr>
            <a:r>
              <a:rPr lang="cs-CZ" b="1"/>
              <a:t>Fvz = 0,000075 . 1000 . 10</a:t>
            </a:r>
          </a:p>
          <a:p>
            <a:pPr>
              <a:spcBef>
                <a:spcPct val="50000"/>
              </a:spcBef>
            </a:pPr>
            <a:r>
              <a:rPr lang="cs-CZ" b="1" u="sng"/>
              <a:t>Fvz = 0,75</a:t>
            </a:r>
            <a:r>
              <a:rPr lang="cs-CZ" u="sng"/>
              <a:t> </a:t>
            </a:r>
            <a:r>
              <a:rPr lang="cs-CZ" b="1" u="sng"/>
              <a:t>N</a:t>
            </a:r>
          </a:p>
          <a:p>
            <a:pPr>
              <a:spcBef>
                <a:spcPct val="50000"/>
              </a:spcBef>
            </a:pPr>
            <a:endParaRPr lang="el-GR" b="1"/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684213" y="4797425"/>
            <a:ext cx="72723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Na těleso působí vztlaková síla o velikosti 0,75 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2" grpId="0"/>
      <p:bldP spid="174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2"/>
          <p:cNvSpPr txBox="1">
            <a:spLocks noChangeArrowheads="1"/>
          </p:cNvSpPr>
          <p:nvPr/>
        </p:nvSpPr>
        <p:spPr bwMode="auto">
          <a:xfrm>
            <a:off x="395288" y="404813"/>
            <a:ext cx="5113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18434" name="Rectangle 5"/>
          <p:cNvSpPr>
            <a:spLocks noChangeArrowheads="1"/>
          </p:cNvSpPr>
          <p:nvPr/>
        </p:nvSpPr>
        <p:spPr bwMode="auto">
          <a:xfrm>
            <a:off x="468313" y="1130300"/>
            <a:ext cx="82613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Comic Sans MS" pitchFamily="66" charset="0"/>
              </a:rPr>
              <a:t>František Jáchym a Jiří Tesař, fyzika pro 7. ročník základní školy, SPN 2000</a:t>
            </a:r>
          </a:p>
          <a:p>
            <a:endParaRPr lang="cs-CZ" altLang="cs-CZ">
              <a:latin typeface="Comic Sans MS" pitchFamily="66" charset="0"/>
            </a:endParaRPr>
          </a:p>
          <a:p>
            <a:r>
              <a:rPr lang="cs-CZ" altLang="cs-CZ">
                <a:latin typeface="Comic Sans MS" pitchFamily="66" charset="0"/>
              </a:rPr>
              <a:t>Obrázky jsou vloženy pomocí automatických tvarů.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284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1_Motiv systému Office</vt:lpstr>
      <vt:lpstr>Snímek 1</vt:lpstr>
      <vt:lpstr>Vztlaková síla</vt:lpstr>
      <vt:lpstr>Snímek 3</vt:lpstr>
      <vt:lpstr>Výpočet vztlakové síly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Dum</cp:lastModifiedBy>
  <cp:revision>9</cp:revision>
  <dcterms:created xsi:type="dcterms:W3CDTF">2014-01-14T13:37:26Z</dcterms:created>
  <dcterms:modified xsi:type="dcterms:W3CDTF">2014-07-31T08:18:01Z</dcterms:modified>
</cp:coreProperties>
</file>