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1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978CE-1718-4544-AE93-E8446546C5F5}" type="datetimeFigureOut">
              <a:rPr lang="cs-CZ"/>
              <a:pPr>
                <a:defRPr/>
              </a:pPr>
              <a:t>31.7.2014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9DAEC-2FEB-4F2F-BCB0-E3BCB52CA2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382E7-C9B9-4F60-8438-79C7B67B6DBF}" type="datetimeFigureOut">
              <a:rPr lang="cs-CZ"/>
              <a:pPr>
                <a:defRPr/>
              </a:pPr>
              <a:t>31.7.2014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72D22-1C53-4A6B-9F8D-01996D8948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A0463-9A2A-4315-821B-09931716E231}" type="datetimeFigureOut">
              <a:rPr lang="cs-CZ"/>
              <a:pPr>
                <a:defRPr/>
              </a:pPr>
              <a:t>31.7.2014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F1A21-F804-41EF-A274-4FE803193A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A9F66-A5AE-40E3-811C-102F13AE9D44}" type="datetimeFigureOut">
              <a:rPr lang="cs-CZ"/>
              <a:pPr>
                <a:defRPr/>
              </a:pPr>
              <a:t>31.7.2014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79E39-8A57-4590-A2AE-E372C15107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00789-2A22-4D61-8337-38C7BC1FC5CB}" type="datetimeFigureOut">
              <a:rPr lang="cs-CZ"/>
              <a:pPr>
                <a:defRPr/>
              </a:pPr>
              <a:t>31.7.2014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45D81-848A-41DC-8704-483B68BF12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79944-60B9-4779-91C9-E0739299C22B}" type="datetimeFigureOut">
              <a:rPr lang="cs-CZ"/>
              <a:pPr>
                <a:defRPr/>
              </a:pPr>
              <a:t>31.7.2014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8AFE8-DAC5-4DEE-8441-723C460B18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43589-9836-49F8-BF10-AE4AFEA9CE1D}" type="datetimeFigureOut">
              <a:rPr lang="cs-CZ"/>
              <a:pPr>
                <a:defRPr/>
              </a:pPr>
              <a:t>31.7.2014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A504C-692A-471A-A880-F8A380693B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049B4-4259-40B9-B9FF-5E39A5B0B8D9}" type="datetimeFigureOut">
              <a:rPr lang="cs-CZ"/>
              <a:pPr>
                <a:defRPr/>
              </a:pPr>
              <a:t>31.7.2014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A5C4F-71D5-4161-B73D-3894CB5B5D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EC1D8-7C2B-4E64-8BC6-5D43C358A7D2}" type="datetimeFigureOut">
              <a:rPr lang="cs-CZ"/>
              <a:pPr>
                <a:defRPr/>
              </a:pPr>
              <a:t>31.7.2014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24013-E66A-4450-B3F4-55841FDAC4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146BF-582C-4CFA-9AAA-BB13161A8270}" type="datetimeFigureOut">
              <a:rPr lang="cs-CZ"/>
              <a:pPr>
                <a:defRPr/>
              </a:pPr>
              <a:t>31.7.2014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0D14B-4C9A-4594-A502-496FA76276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CF086-3E90-470E-992C-7DBA1CF334A3}" type="datetimeFigureOut">
              <a:rPr lang="cs-CZ"/>
              <a:pPr>
                <a:defRPr/>
              </a:pPr>
              <a:t>31.7.2014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89026-7117-4570-B2D2-2777239181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68D998-AB6C-46E0-8403-E8CE18B77797}" type="datetimeFigureOut">
              <a:rPr lang="cs-CZ"/>
              <a:pPr>
                <a:defRPr/>
              </a:pPr>
              <a:t>31.7.2014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24A4ED-24C7-4F1D-B633-307B2DBDC5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8/Methane-3D-balls.pn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hyperlink" Target="//upload.wikimedia.org/wikipedia/commons/3/3c/Ethane-A-3D-balls.png" TargetMode="Externa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1.png"/><Relationship Id="rId2" Type="http://schemas.openxmlformats.org/officeDocument/2006/relationships/hyperlink" Target="//upload.wikimedia.org/wikipedia/commons/0/03/Natural_gas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8/88/Oxid_uhli%C4%8Dit%C3%BD.PNG" TargetMode="External"/><Relationship Id="rId5" Type="http://schemas.openxmlformats.org/officeDocument/2006/relationships/image" Target="../media/image10.jpeg"/><Relationship Id="rId4" Type="http://schemas.openxmlformats.org/officeDocument/2006/relationships/hyperlink" Target="//upload.wikimedia.org/wikipedia/commons/e/ee/Focul_viu2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Ethane-A-3D-balls.png" TargetMode="External"/><Relationship Id="rId7" Type="http://schemas.openxmlformats.org/officeDocument/2006/relationships/hyperlink" Target="http://www.office.microsoft.com/" TargetMode="External"/><Relationship Id="rId2" Type="http://schemas.openxmlformats.org/officeDocument/2006/relationships/hyperlink" Target="http://commons.wikimedia.org/wiki/File:Methane-3D-balls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ommons.wikimedia.org/wiki/File:Oxid_uhli%C4%8Dit%C3%BD.PNG" TargetMode="External"/><Relationship Id="rId5" Type="http://schemas.openxmlformats.org/officeDocument/2006/relationships/hyperlink" Target="http://commons.wikimedia.org/wiki/File:Focul_viu2.jpg" TargetMode="External"/><Relationship Id="rId4" Type="http://schemas.openxmlformats.org/officeDocument/2006/relationships/hyperlink" Target="http://upload.wikimedia.org/wikipedia/commons/2/28/N-butane_3D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333375"/>
            <a:ext cx="6840115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3314" name="Rectangle 5"/>
          <p:cNvSpPr>
            <a:spLocks noChangeArrowheads="1"/>
          </p:cNvSpPr>
          <p:nvPr/>
        </p:nvSpPr>
        <p:spPr bwMode="auto">
          <a:xfrm>
            <a:off x="468313" y="1982788"/>
            <a:ext cx="8064500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altLang="cs-CZ" dirty="0"/>
              <a:t>Název školy: </a:t>
            </a:r>
            <a:r>
              <a:rPr lang="cs-CZ" altLang="cs-CZ" b="1" dirty="0"/>
              <a:t> Základní škola a Mateřská škola Kladno, Norská 2633</a:t>
            </a:r>
            <a:r>
              <a:rPr lang="cs-CZ" altLang="cs-CZ" dirty="0"/>
              <a:t/>
            </a:r>
            <a:br>
              <a:rPr lang="cs-CZ" altLang="cs-CZ" dirty="0"/>
            </a:br>
            <a:r>
              <a:rPr lang="cs-CZ" altLang="cs-CZ" dirty="0"/>
              <a:t>Autor: </a:t>
            </a:r>
            <a:r>
              <a:rPr lang="cs-CZ" altLang="cs-CZ" b="1" dirty="0"/>
              <a:t>Bc. František Vlasák, </a:t>
            </a:r>
            <a:r>
              <a:rPr lang="cs-CZ" altLang="cs-CZ" b="1" dirty="0" err="1"/>
              <a:t>DiS</a:t>
            </a:r>
            <a:r>
              <a:rPr lang="cs-CZ" altLang="cs-CZ" b="1" dirty="0"/>
              <a:t>.</a:t>
            </a:r>
          </a:p>
          <a:p>
            <a:r>
              <a:rPr lang="cs-CZ" altLang="cs-CZ" dirty="0"/>
              <a:t>Název materiálu: </a:t>
            </a:r>
            <a:r>
              <a:rPr lang="cs-CZ" altLang="cs-CZ" b="1" dirty="0"/>
              <a:t>VY_52_INOVACE_F7.Vl.49_Vlastnosti_plynnych_latek</a:t>
            </a:r>
            <a:r>
              <a:rPr lang="cs-CZ" altLang="cs-CZ" dirty="0"/>
              <a:t> </a:t>
            </a:r>
            <a:br>
              <a:rPr lang="cs-CZ" altLang="cs-CZ" dirty="0"/>
            </a:br>
            <a:endParaRPr lang="cs-CZ" altLang="cs-CZ" dirty="0"/>
          </a:p>
          <a:p>
            <a:r>
              <a:rPr lang="cs-CZ" altLang="cs-CZ" dirty="0"/>
              <a:t>Datum: </a:t>
            </a:r>
            <a:r>
              <a:rPr lang="cs-CZ" altLang="cs-CZ" b="1" dirty="0"/>
              <a:t>30.11.2013</a:t>
            </a:r>
          </a:p>
          <a:p>
            <a:r>
              <a:rPr lang="cs-CZ" altLang="cs-CZ" dirty="0"/>
              <a:t>Ročník: </a:t>
            </a:r>
            <a:r>
              <a:rPr lang="cs-CZ" altLang="cs-CZ" b="1" dirty="0"/>
              <a:t>Sedmý</a:t>
            </a:r>
          </a:p>
          <a:p>
            <a:r>
              <a:rPr lang="cs-CZ" altLang="cs-CZ" dirty="0"/>
              <a:t>Vzdělávací oblast: </a:t>
            </a:r>
            <a:r>
              <a:rPr lang="cs-CZ" altLang="cs-CZ" b="1" dirty="0"/>
              <a:t>Člověk a příroda</a:t>
            </a:r>
          </a:p>
          <a:p>
            <a:r>
              <a:rPr lang="cs-CZ" altLang="cs-CZ" dirty="0"/>
              <a:t>Vzdělávací obor: </a:t>
            </a:r>
            <a:r>
              <a:rPr lang="cs-CZ" altLang="cs-CZ" b="1" dirty="0"/>
              <a:t>Fyzika </a:t>
            </a:r>
            <a:br>
              <a:rPr lang="cs-CZ" altLang="cs-CZ" b="1" dirty="0"/>
            </a:br>
            <a:r>
              <a:rPr lang="cs-CZ" altLang="cs-CZ" dirty="0"/>
              <a:t>Název: </a:t>
            </a:r>
            <a:r>
              <a:rPr lang="cs-CZ" altLang="cs-CZ" b="1" dirty="0" smtClean="0"/>
              <a:t>Vlastnosti </a:t>
            </a:r>
            <a:r>
              <a:rPr lang="cs-CZ" altLang="cs-CZ" b="1" dirty="0"/>
              <a:t>plynných látek</a:t>
            </a:r>
            <a:br>
              <a:rPr lang="cs-CZ" altLang="cs-CZ" b="1" dirty="0"/>
            </a:br>
            <a:r>
              <a:rPr lang="cs-CZ" altLang="cs-CZ" dirty="0"/>
              <a:t>Číslo operačního programu: </a:t>
            </a:r>
            <a:r>
              <a:rPr lang="cs-CZ" altLang="cs-CZ" b="1" dirty="0"/>
              <a:t>CZ.1.07/1.4.00/21.3489</a:t>
            </a:r>
            <a:endParaRPr lang="cs-CZ" altLang="cs-CZ" dirty="0"/>
          </a:p>
          <a:p>
            <a:r>
              <a:rPr lang="cs-CZ" altLang="cs-CZ" dirty="0"/>
              <a:t>Název projektu: </a:t>
            </a:r>
            <a:r>
              <a:rPr lang="cs-CZ" altLang="cs-CZ" b="1" dirty="0"/>
              <a:t>UČÍME SE S RADOSTÍ</a:t>
            </a:r>
          </a:p>
          <a:p>
            <a:endParaRPr lang="cs-CZ" altLang="cs-CZ" b="1" dirty="0"/>
          </a:p>
          <a:p>
            <a:r>
              <a:rPr lang="cs-CZ" altLang="cs-CZ" b="1" dirty="0"/>
              <a:t>Anotace: </a:t>
            </a:r>
            <a:r>
              <a:rPr lang="cs-CZ" b="1" dirty="0"/>
              <a:t>Materiál slouží k výuce na interaktivní tabuli. Žáci se seznámí s tím, co to jsou to plynné látky a jaké jsou jejich základní vlastnosti.</a:t>
            </a:r>
            <a:endParaRPr lang="cs-CZ" alt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ovéPole 5"/>
          <p:cNvSpPr txBox="1">
            <a:spLocks noChangeArrowheads="1"/>
          </p:cNvSpPr>
          <p:nvPr/>
        </p:nvSpPr>
        <p:spPr bwMode="auto">
          <a:xfrm>
            <a:off x="323850" y="260350"/>
            <a:ext cx="84963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cs-CZ" altLang="cs-CZ" sz="4800" b="1">
                <a:latin typeface="Comic Sans MS" pitchFamily="66" charset="0"/>
              </a:rPr>
              <a:t>Vlastnosti plynných látek</a:t>
            </a:r>
          </a:p>
        </p:txBody>
      </p:sp>
      <p:pic>
        <p:nvPicPr>
          <p:cNvPr id="14341" name="Picture 5" descr="MC900014755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628775"/>
            <a:ext cx="858837" cy="1865313"/>
          </a:xfrm>
          <a:prstGeom prst="rect">
            <a:avLst/>
          </a:prstGeom>
          <a:noFill/>
        </p:spPr>
      </p:pic>
      <p:pic>
        <p:nvPicPr>
          <p:cNvPr id="14342" name="Picture 6" descr="MC90044173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1268413"/>
            <a:ext cx="2743200" cy="2743200"/>
          </a:xfrm>
          <a:prstGeom prst="rect">
            <a:avLst/>
          </a:prstGeom>
          <a:noFill/>
        </p:spPr>
      </p:pic>
      <p:pic>
        <p:nvPicPr>
          <p:cNvPr id="14343" name="Picture 7" descr="MC900371302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713" y="1773238"/>
            <a:ext cx="1816100" cy="3973512"/>
          </a:xfrm>
          <a:prstGeom prst="rect">
            <a:avLst/>
          </a:prstGeom>
          <a:noFill/>
        </p:spPr>
      </p:pic>
      <p:pic>
        <p:nvPicPr>
          <p:cNvPr id="14346" name="Picture 10" descr="MC900370726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175" y="2852738"/>
            <a:ext cx="1579563" cy="3432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539750" y="5084763"/>
            <a:ext cx="360363" cy="71437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468313" y="2924175"/>
            <a:ext cx="360362" cy="71438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5364" name="TextovéPole 5"/>
          <p:cNvSpPr txBox="1">
            <a:spLocks noChangeArrowheads="1"/>
          </p:cNvSpPr>
          <p:nvPr/>
        </p:nvSpPr>
        <p:spPr bwMode="auto">
          <a:xfrm>
            <a:off x="468313" y="476250"/>
            <a:ext cx="4535487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cs-CZ" altLang="cs-CZ" sz="4800" b="1">
                <a:latin typeface="Comic Sans MS" pitchFamily="66" charset="0"/>
              </a:rPr>
              <a:t>Plynné látky</a:t>
            </a:r>
          </a:p>
        </p:txBody>
      </p:sp>
      <p:sp>
        <p:nvSpPr>
          <p:cNvPr id="15365" name="Text Box 9"/>
          <p:cNvSpPr txBox="1">
            <a:spLocks noChangeArrowheads="1"/>
          </p:cNvSpPr>
          <p:nvPr/>
        </p:nvSpPr>
        <p:spPr bwMode="auto">
          <a:xfrm>
            <a:off x="468313" y="1628775"/>
            <a:ext cx="65516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>
                <a:latin typeface="Comic Sans MS" pitchFamily="66" charset="0"/>
              </a:rPr>
              <a:t>Jak se plyny liší od kapalných látek?</a:t>
            </a: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755650" y="2636838"/>
            <a:ext cx="3024188" cy="64770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4500563" y="2565400"/>
            <a:ext cx="71437" cy="792163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827088" y="4797425"/>
            <a:ext cx="3024187" cy="64770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5373" name="Rectangle 13"/>
          <p:cNvSpPr>
            <a:spLocks noChangeArrowheads="1"/>
          </p:cNvSpPr>
          <p:nvPr/>
        </p:nvSpPr>
        <p:spPr bwMode="auto">
          <a:xfrm>
            <a:off x="5724525" y="4724400"/>
            <a:ext cx="71438" cy="792163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1258888" y="2708275"/>
            <a:ext cx="3240087" cy="50482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5375" name="Line 15"/>
          <p:cNvSpPr>
            <a:spLocks noChangeShapeType="1"/>
          </p:cNvSpPr>
          <p:nvPr/>
        </p:nvSpPr>
        <p:spPr bwMode="auto">
          <a:xfrm>
            <a:off x="3779838" y="2708275"/>
            <a:ext cx="0" cy="504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5376" name="Line 16"/>
          <p:cNvSpPr>
            <a:spLocks noChangeShapeType="1"/>
          </p:cNvSpPr>
          <p:nvPr/>
        </p:nvSpPr>
        <p:spPr bwMode="auto">
          <a:xfrm>
            <a:off x="1258888" y="2924175"/>
            <a:ext cx="32416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3203575" y="4868863"/>
            <a:ext cx="2519363" cy="50482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5377" name="Line 17"/>
          <p:cNvSpPr>
            <a:spLocks noChangeShapeType="1"/>
          </p:cNvSpPr>
          <p:nvPr/>
        </p:nvSpPr>
        <p:spPr bwMode="auto">
          <a:xfrm>
            <a:off x="3851275" y="4868863"/>
            <a:ext cx="0" cy="5762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5378" name="Line 18"/>
          <p:cNvSpPr>
            <a:spLocks noChangeShapeType="1"/>
          </p:cNvSpPr>
          <p:nvPr/>
        </p:nvSpPr>
        <p:spPr bwMode="auto">
          <a:xfrm>
            <a:off x="3203575" y="5084763"/>
            <a:ext cx="25209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5379" name="Line 19"/>
          <p:cNvSpPr>
            <a:spLocks noChangeShapeType="1"/>
          </p:cNvSpPr>
          <p:nvPr/>
        </p:nvSpPr>
        <p:spPr bwMode="auto">
          <a:xfrm flipV="1">
            <a:off x="3203575" y="4797425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5380" name="Rectangle 20"/>
          <p:cNvSpPr>
            <a:spLocks noChangeArrowheads="1"/>
          </p:cNvSpPr>
          <p:nvPr/>
        </p:nvSpPr>
        <p:spPr bwMode="auto">
          <a:xfrm>
            <a:off x="827088" y="4797425"/>
            <a:ext cx="2376487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5381" name="Line 21"/>
          <p:cNvSpPr>
            <a:spLocks noChangeShapeType="1"/>
          </p:cNvSpPr>
          <p:nvPr/>
        </p:nvSpPr>
        <p:spPr bwMode="auto">
          <a:xfrm flipH="1">
            <a:off x="4716463" y="2997200"/>
            <a:ext cx="1439862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5382" name="Line 22"/>
          <p:cNvSpPr>
            <a:spLocks noChangeShapeType="1"/>
          </p:cNvSpPr>
          <p:nvPr/>
        </p:nvSpPr>
        <p:spPr bwMode="auto">
          <a:xfrm flipH="1">
            <a:off x="5940425" y="5084763"/>
            <a:ext cx="1439863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5383" name="Text Box 5"/>
          <p:cNvSpPr txBox="1">
            <a:spLocks noChangeArrowheads="1"/>
          </p:cNvSpPr>
          <p:nvPr/>
        </p:nvSpPr>
        <p:spPr bwMode="auto">
          <a:xfrm>
            <a:off x="1403350" y="3716338"/>
            <a:ext cx="2663825" cy="392112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cs-CZ" altLang="cs-CZ" b="1">
                <a:latin typeface="Comic Sans MS" pitchFamily="66" charset="0"/>
              </a:rPr>
              <a:t>Plyny jsou stlačitelné</a:t>
            </a:r>
          </a:p>
        </p:txBody>
      </p:sp>
      <p:sp>
        <p:nvSpPr>
          <p:cNvPr id="15384" name="Text Box 5"/>
          <p:cNvSpPr txBox="1">
            <a:spLocks noChangeArrowheads="1"/>
          </p:cNvSpPr>
          <p:nvPr/>
        </p:nvSpPr>
        <p:spPr bwMode="auto">
          <a:xfrm>
            <a:off x="1331913" y="6021388"/>
            <a:ext cx="4679950" cy="392112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cs-CZ" altLang="cs-CZ" b="1">
                <a:latin typeface="Comic Sans MS" pitchFamily="66" charset="0"/>
              </a:rPr>
              <a:t>Kapaliny jsou prakticky nestlačitelné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6" name="Picture 12" descr="N-butane_3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3286125"/>
            <a:ext cx="4762500" cy="3571875"/>
          </a:xfrm>
          <a:prstGeom prst="rect">
            <a:avLst/>
          </a:prstGeom>
          <a:noFill/>
        </p:spPr>
      </p:pic>
      <p:sp>
        <p:nvSpPr>
          <p:cNvPr id="16388" name="TextovéPole 5"/>
          <p:cNvSpPr txBox="1">
            <a:spLocks noChangeArrowheads="1"/>
          </p:cNvSpPr>
          <p:nvPr/>
        </p:nvSpPr>
        <p:spPr bwMode="auto">
          <a:xfrm>
            <a:off x="468313" y="476250"/>
            <a:ext cx="58324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cs-CZ" altLang="cs-CZ" sz="2800" b="1">
                <a:latin typeface="Comic Sans MS" pitchFamily="66" charset="0"/>
              </a:rPr>
              <a:t>Základní vlastnosti</a:t>
            </a:r>
          </a:p>
        </p:txBody>
      </p:sp>
      <p:sp>
        <p:nvSpPr>
          <p:cNvPr id="16389" name="TextovéPole 3"/>
          <p:cNvSpPr txBox="1">
            <a:spLocks noChangeArrowheads="1"/>
          </p:cNvSpPr>
          <p:nvPr/>
        </p:nvSpPr>
        <p:spPr bwMode="auto">
          <a:xfrm>
            <a:off x="468313" y="1196975"/>
            <a:ext cx="77755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Comic Sans MS" pitchFamily="66" charset="0"/>
              </a:rPr>
              <a:t>Plynné látky jsou např. vzduch, oxid uhličitý, propan-butan, vodík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684213" y="1916113"/>
            <a:ext cx="6696075" cy="1754326"/>
          </a:xfrm>
          <a:prstGeom prst="rect">
            <a:avLst/>
          </a:prstGeom>
          <a:solidFill>
            <a:srgbClr val="FFFF99"/>
          </a:solidFill>
          <a:ln w="3175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cs-CZ" dirty="0" smtClean="0">
                <a:latin typeface="Comic Sans MS" pitchFamily="66" charset="0"/>
              </a:rPr>
              <a:t>Plynné látky 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nemají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>
                <a:latin typeface="Comic Sans MS" pitchFamily="66" charset="0"/>
              </a:rPr>
              <a:t>svůj </a:t>
            </a:r>
            <a:r>
              <a:rPr lang="cs-CZ" dirty="0">
                <a:solidFill>
                  <a:srgbClr val="FF0000"/>
                </a:solidFill>
                <a:latin typeface="Comic Sans MS" pitchFamily="66" charset="0"/>
              </a:rPr>
              <a:t>tvar</a:t>
            </a:r>
            <a:r>
              <a:rPr lang="cs-CZ" dirty="0">
                <a:latin typeface="Comic Sans MS" pitchFamily="66" charset="0"/>
              </a:rPr>
              <a:t>, ale jejich tvar odpovídá </a:t>
            </a:r>
            <a:r>
              <a:rPr lang="cs-CZ" dirty="0">
                <a:solidFill>
                  <a:srgbClr val="FF0000"/>
                </a:solidFill>
                <a:latin typeface="Comic Sans MS" pitchFamily="66" charset="0"/>
              </a:rPr>
              <a:t>tvaru nádoby</a:t>
            </a:r>
          </a:p>
          <a:p>
            <a:pPr>
              <a:buFontTx/>
              <a:buChar char="•"/>
            </a:pPr>
            <a:r>
              <a:rPr lang="cs-CZ" dirty="0">
                <a:latin typeface="Comic Sans MS" pitchFamily="66" charset="0"/>
              </a:rPr>
              <a:t>plynná tělesa </a:t>
            </a:r>
            <a:r>
              <a:rPr lang="cs-CZ" dirty="0">
                <a:solidFill>
                  <a:srgbClr val="FF0000"/>
                </a:solidFill>
                <a:latin typeface="Comic Sans MS" pitchFamily="66" charset="0"/>
              </a:rPr>
              <a:t>nemají vlastní objem</a:t>
            </a:r>
            <a:r>
              <a:rPr lang="cs-CZ" dirty="0">
                <a:latin typeface="Comic Sans MS" pitchFamily="66" charset="0"/>
              </a:rPr>
              <a:t>, ale vyplňují vždy celý </a:t>
            </a:r>
            <a:r>
              <a:rPr lang="cs-CZ" dirty="0">
                <a:solidFill>
                  <a:srgbClr val="FF0000"/>
                </a:solidFill>
                <a:latin typeface="Comic Sans MS" pitchFamily="66" charset="0"/>
              </a:rPr>
              <a:t>objem nádoby</a:t>
            </a:r>
          </a:p>
          <a:p>
            <a:pPr>
              <a:buFontTx/>
              <a:buChar char="•"/>
            </a:pPr>
            <a:r>
              <a:rPr lang="cs-CZ" dirty="0">
                <a:latin typeface="Comic Sans MS" pitchFamily="66" charset="0"/>
              </a:rPr>
              <a:t>plynná tělesa </a:t>
            </a:r>
            <a:r>
              <a:rPr lang="cs-CZ" dirty="0">
                <a:solidFill>
                  <a:srgbClr val="FF0000"/>
                </a:solidFill>
                <a:latin typeface="Comic Sans MS" pitchFamily="66" charset="0"/>
              </a:rPr>
              <a:t>nemají volný povrch</a:t>
            </a:r>
            <a:r>
              <a:rPr lang="cs-CZ" dirty="0">
                <a:latin typeface="Comic Sans MS" pitchFamily="66" charset="0"/>
              </a:rPr>
              <a:t> (hladinu)</a:t>
            </a:r>
          </a:p>
          <a:p>
            <a:pPr>
              <a:buFontTx/>
              <a:buChar char="•"/>
            </a:pPr>
            <a:r>
              <a:rPr lang="cs-CZ" dirty="0">
                <a:latin typeface="Comic Sans MS" pitchFamily="66" charset="0"/>
              </a:rPr>
              <a:t>plyny jsou </a:t>
            </a:r>
            <a:r>
              <a:rPr lang="cs-CZ" dirty="0">
                <a:solidFill>
                  <a:srgbClr val="FF0000"/>
                </a:solidFill>
                <a:latin typeface="Comic Sans MS" pitchFamily="66" charset="0"/>
              </a:rPr>
              <a:t>stlačitelné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6392" name="Picture 8" descr="File:Methane-3D-balls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3860800"/>
            <a:ext cx="2740025" cy="2763838"/>
          </a:xfrm>
          <a:prstGeom prst="rect">
            <a:avLst/>
          </a:prstGeom>
          <a:noFill/>
        </p:spPr>
      </p:pic>
      <p:pic>
        <p:nvPicPr>
          <p:cNvPr id="16394" name="Picture 10" descr="File:Ethane-A-3D-balls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86436">
            <a:off x="6877050" y="2852738"/>
            <a:ext cx="1879600" cy="24336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Obdélník 1"/>
          <p:cNvSpPr>
            <a:spLocks noChangeArrowheads="1"/>
          </p:cNvSpPr>
          <p:nvPr/>
        </p:nvSpPr>
        <p:spPr bwMode="auto">
          <a:xfrm>
            <a:off x="539750" y="333375"/>
            <a:ext cx="27924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800" b="1">
                <a:solidFill>
                  <a:srgbClr val="000000"/>
                </a:solidFill>
                <a:latin typeface="Comic Sans MS" pitchFamily="66" charset="0"/>
              </a:rPr>
              <a:t>Další vlastnosti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6443663" y="1341438"/>
            <a:ext cx="1081087" cy="392112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cs-CZ" altLang="cs-CZ" b="1">
                <a:latin typeface="Comic Sans MS" pitchFamily="66" charset="0"/>
              </a:rPr>
              <a:t>Zápach</a:t>
            </a:r>
            <a:endParaRPr lang="cs-CZ" altLang="cs-CZ" b="1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9464" name="Picture 8" descr="File:Natural ga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063" y="1844675"/>
            <a:ext cx="2906712" cy="1647825"/>
          </a:xfrm>
          <a:prstGeom prst="rect">
            <a:avLst/>
          </a:prstGeom>
          <a:noFill/>
        </p:spPr>
      </p:pic>
      <p:sp>
        <p:nvSpPr>
          <p:cNvPr id="19465" name="TextovéPole 6"/>
          <p:cNvSpPr txBox="1">
            <a:spLocks noChangeArrowheads="1"/>
          </p:cNvSpPr>
          <p:nvPr/>
        </p:nvSpPr>
        <p:spPr bwMode="auto">
          <a:xfrm>
            <a:off x="6227763" y="3573463"/>
            <a:ext cx="16557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omic Sans MS" pitchFamily="66" charset="0"/>
              </a:rPr>
              <a:t>Zemní plyn</a:t>
            </a:r>
          </a:p>
        </p:txBody>
      </p:sp>
      <p:sp>
        <p:nvSpPr>
          <p:cNvPr id="19466" name="Text Box 5"/>
          <p:cNvSpPr txBox="1">
            <a:spLocks noChangeArrowheads="1"/>
          </p:cNvSpPr>
          <p:nvPr/>
        </p:nvSpPr>
        <p:spPr bwMode="auto">
          <a:xfrm>
            <a:off x="1187450" y="1412875"/>
            <a:ext cx="1584325" cy="392113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cs-CZ" altLang="cs-CZ" b="1">
                <a:latin typeface="Comic Sans MS" pitchFamily="66" charset="0"/>
              </a:rPr>
              <a:t>Hořlavost</a:t>
            </a:r>
            <a:endParaRPr lang="cs-CZ" altLang="cs-CZ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9467" name="TextovéPole 6"/>
          <p:cNvSpPr txBox="1">
            <a:spLocks noChangeArrowheads="1"/>
          </p:cNvSpPr>
          <p:nvPr/>
        </p:nvSpPr>
        <p:spPr bwMode="auto">
          <a:xfrm>
            <a:off x="1187450" y="4221163"/>
            <a:ext cx="16557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omic Sans MS" pitchFamily="66" charset="0"/>
              </a:rPr>
              <a:t>Zemní plyn</a:t>
            </a:r>
          </a:p>
        </p:txBody>
      </p:sp>
      <p:pic>
        <p:nvPicPr>
          <p:cNvPr id="19469" name="Picture 13" descr="File:Focul viu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1916113"/>
            <a:ext cx="3082925" cy="2173287"/>
          </a:xfrm>
          <a:prstGeom prst="rect">
            <a:avLst/>
          </a:prstGeom>
          <a:noFill/>
        </p:spPr>
      </p:pic>
      <p:sp>
        <p:nvSpPr>
          <p:cNvPr id="19470" name="Text Box 5"/>
          <p:cNvSpPr txBox="1">
            <a:spLocks noChangeArrowheads="1"/>
          </p:cNvSpPr>
          <p:nvPr/>
        </p:nvSpPr>
        <p:spPr bwMode="auto">
          <a:xfrm>
            <a:off x="4643438" y="4581525"/>
            <a:ext cx="3744912" cy="392113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cs-CZ" altLang="cs-CZ" b="1">
                <a:latin typeface="Comic Sans MS" pitchFamily="66" charset="0"/>
              </a:rPr>
              <a:t>Plyn bez barvy, chuti, zápachu</a:t>
            </a:r>
            <a:endParaRPr lang="cs-CZ" altLang="cs-CZ" b="1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9473" name="Picture 17" descr="File:Oxid uhličitý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00338" y="5389563"/>
            <a:ext cx="5622925" cy="1468437"/>
          </a:xfrm>
          <a:prstGeom prst="rect">
            <a:avLst/>
          </a:prstGeom>
          <a:noFill/>
        </p:spPr>
      </p:pic>
      <p:sp>
        <p:nvSpPr>
          <p:cNvPr id="19474" name="TextovéPole 6"/>
          <p:cNvSpPr txBox="1">
            <a:spLocks noChangeArrowheads="1"/>
          </p:cNvSpPr>
          <p:nvPr/>
        </p:nvSpPr>
        <p:spPr bwMode="auto">
          <a:xfrm>
            <a:off x="971550" y="5949950"/>
            <a:ext cx="16557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omic Sans MS" pitchFamily="66" charset="0"/>
              </a:rPr>
              <a:t>Oxid uhličitý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95288" y="333375"/>
            <a:ext cx="4032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Použité zdroje: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468313" y="836613"/>
            <a:ext cx="82804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omic Sans MS" pitchFamily="66" charset="0"/>
              </a:rPr>
              <a:t>RNDr. Martin Macháček, CSc., Fyzika pro základní školy a víceletá gymnázia, Prometheus, 1999</a:t>
            </a:r>
          </a:p>
          <a:p>
            <a:endParaRPr lang="cs-CZ">
              <a:latin typeface="Comic Sans MS" pitchFamily="66" charset="0"/>
            </a:endParaRPr>
          </a:p>
          <a:p>
            <a:r>
              <a:rPr lang="cs-CZ">
                <a:latin typeface="Comic Sans MS" pitchFamily="66" charset="0"/>
              </a:rPr>
              <a:t>František Jáchym a Jiří Tesař, Fyzika pro 7. ročník základní školy, SPN, 2001</a:t>
            </a:r>
          </a:p>
          <a:p>
            <a:endParaRPr lang="cs-CZ">
              <a:latin typeface="Comic Sans MS" pitchFamily="66" charset="0"/>
            </a:endParaRPr>
          </a:p>
          <a:p>
            <a:r>
              <a:rPr lang="cs-CZ">
                <a:latin typeface="Comic Sans MS" pitchFamily="66" charset="0"/>
              </a:rPr>
              <a:t>Obrázky jsou vytvořeny pomocí automatických tvarů a textových polí v programu word.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539750" y="3644900"/>
            <a:ext cx="7853432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/>
              <a:t>Internetové odkazy:</a:t>
            </a:r>
          </a:p>
          <a:p>
            <a:endParaRPr lang="cs-CZ" dirty="0"/>
          </a:p>
          <a:p>
            <a:r>
              <a:rPr lang="cs-CZ" dirty="0">
                <a:hlinkClick r:id="rId2"/>
              </a:rPr>
              <a:t>http://commons.wikimedia.org/wiki/File:Methane-3D-balls.png</a:t>
            </a:r>
            <a:endParaRPr lang="cs-CZ" dirty="0"/>
          </a:p>
          <a:p>
            <a:r>
              <a:rPr lang="cs-CZ" dirty="0">
                <a:hlinkClick r:id="rId3"/>
              </a:rPr>
              <a:t>http://commons.wikimedia.org/wiki/File:Ethane-A-3D-balls.png</a:t>
            </a:r>
            <a:endParaRPr lang="cs-CZ" dirty="0"/>
          </a:p>
          <a:p>
            <a:r>
              <a:rPr lang="cs-CZ" dirty="0">
                <a:hlinkClick r:id="rId4"/>
              </a:rPr>
              <a:t>http://upload.wikimedia.org/wikipedia/commons/2/28/N-butane_3D.png</a:t>
            </a:r>
            <a:endParaRPr lang="cs-CZ" dirty="0"/>
          </a:p>
          <a:p>
            <a:r>
              <a:rPr lang="cs-CZ" dirty="0">
                <a:hlinkClick r:id="rId5"/>
              </a:rPr>
              <a:t>http://commons.wikimedia.org/wiki/File:Focul_viu2.jpg</a:t>
            </a:r>
            <a:endParaRPr lang="cs-CZ" dirty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commons.wikimedia.org/wiki/File:Oxid_uhli%C4%8Dit%C3%BD.PNG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www.office.</a:t>
            </a:r>
            <a:r>
              <a:rPr lang="cs-CZ" dirty="0" err="1" smtClean="0">
                <a:hlinkClick r:id="rId7"/>
              </a:rPr>
              <a:t>microsoft.com</a:t>
            </a:r>
            <a:endParaRPr lang="cs-CZ" smtClean="0"/>
          </a:p>
          <a:p>
            <a:endParaRPr lang="cs-CZ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169</Words>
  <Application>Microsoft Office PowerPoint</Application>
  <PresentationFormat>Předvádění na obrazovce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a MŠ Kladno, Norská 2633 - Vlasák</dc:creator>
  <cp:lastModifiedBy>Dum</cp:lastModifiedBy>
  <cp:revision>5</cp:revision>
  <dcterms:created xsi:type="dcterms:W3CDTF">2014-01-14T13:33:28Z</dcterms:created>
  <dcterms:modified xsi:type="dcterms:W3CDTF">2014-07-31T08:23:10Z</dcterms:modified>
</cp:coreProperties>
</file>