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01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EF17B-0C40-4067-BA69-39E40E8DAFC7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33AB3A-A7D2-4D16-8470-EC261FCE8D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DF78B8-8798-45A9-BA51-4BA700BDE88B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41FB1-0CF9-4C01-B4D2-A48E47AEAC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CD0831-5E65-433E-8B7D-E85FD38B7F23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653467-0D72-48B9-8AFB-3A9C5FFCE6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BE1DC0-9773-4E41-B49E-C1965ED56F1B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83A22-254A-4D2F-B201-6B36005FF0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2FDB75-3BEE-4F2C-9021-8FC846C913AA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5B2DF-53DC-4F44-8F02-1D9D739B99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629F36-7728-48F3-A415-24AD87763CF4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0445E-7211-4A64-A3BE-DEF8EC2011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65AA0A-CCBF-46D2-AEA7-E5BEF3319C37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6C3A7F-6C98-439D-89E2-61FFBDD6ED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3F5B06-7722-4193-AE73-8C803051AC79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8EEAA4-5D70-4A9E-8BEC-4F3E262247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CD0E4-5359-42CE-AEBE-35E481244BE2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059F8-59DA-443B-8E0C-CC17DDAE5E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D89A4-9983-4E0F-A157-9FE7EDA36D88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18E66E-A453-4C1D-BBEF-39B2E042CB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55C59B-1AEC-48B3-BFB7-66DF6D479922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7F7EFE-74D7-4C2E-A413-B3C3059882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896995-AD1E-4501-9568-2365B40C17EE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35B4FA9-D118-4BDF-9677-6479DE1233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8.jpeg"/><Relationship Id="rId7" Type="http://schemas.openxmlformats.org/officeDocument/2006/relationships/image" Target="../media/image11.wmf"/><Relationship Id="rId2" Type="http://schemas.openxmlformats.org/officeDocument/2006/relationships/hyperlink" Target="file:///\\upload.wikimedia.org\wikipedia\commons\0\0f\Ethanol_Flasch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5" Type="http://schemas.openxmlformats.org/officeDocument/2006/relationships/image" Target="../media/image9.wmf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Ethanol_Flasche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5"/>
          <p:cNvSpPr>
            <a:spLocks noChangeArrowheads="1"/>
          </p:cNvSpPr>
          <p:nvPr/>
        </p:nvSpPr>
        <p:spPr bwMode="auto">
          <a:xfrm>
            <a:off x="468313" y="1982788"/>
            <a:ext cx="8064500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dirty="0"/>
              <a:t>Název školy: </a:t>
            </a:r>
            <a:r>
              <a:rPr lang="cs-CZ" altLang="cs-CZ" b="1" dirty="0"/>
              <a:t> Základní škola a Mateřská škola Kladno, Norská 2633</a:t>
            </a:r>
            <a:r>
              <a:rPr lang="cs-CZ" altLang="cs-CZ" dirty="0"/>
              <a:t/>
            </a:r>
            <a:br>
              <a:rPr lang="cs-CZ" altLang="cs-CZ" dirty="0"/>
            </a:br>
            <a:r>
              <a:rPr lang="cs-CZ" altLang="cs-CZ" dirty="0"/>
              <a:t>Autor: </a:t>
            </a:r>
            <a:r>
              <a:rPr lang="cs-CZ" altLang="cs-CZ" b="1" dirty="0"/>
              <a:t>Bc. František Vlasák, </a:t>
            </a:r>
            <a:r>
              <a:rPr lang="cs-CZ" altLang="cs-CZ" b="1" dirty="0" err="1"/>
              <a:t>DiS</a:t>
            </a:r>
            <a:r>
              <a:rPr lang="cs-CZ" altLang="cs-CZ" b="1" dirty="0"/>
              <a:t>.</a:t>
            </a:r>
          </a:p>
          <a:p>
            <a:r>
              <a:rPr lang="cs-CZ" altLang="cs-CZ" dirty="0"/>
              <a:t>Název materiálu: </a:t>
            </a:r>
            <a:r>
              <a:rPr lang="cs-CZ" altLang="cs-CZ" b="1" dirty="0"/>
              <a:t>VY_52_INOVACE_F7.Vl.48_Vlastnosti_kapalin</a:t>
            </a:r>
            <a:r>
              <a:rPr lang="cs-CZ" altLang="cs-CZ" dirty="0"/>
              <a:t/>
            </a:r>
            <a:br>
              <a:rPr lang="cs-CZ" altLang="cs-CZ" dirty="0"/>
            </a:br>
            <a:endParaRPr lang="cs-CZ" altLang="cs-CZ" dirty="0"/>
          </a:p>
          <a:p>
            <a:r>
              <a:rPr lang="cs-CZ" altLang="cs-CZ" dirty="0"/>
              <a:t>Datum: </a:t>
            </a:r>
            <a:r>
              <a:rPr lang="cs-CZ" altLang="cs-CZ" b="1" dirty="0"/>
              <a:t>28.11.2013</a:t>
            </a:r>
          </a:p>
          <a:p>
            <a:r>
              <a:rPr lang="cs-CZ" altLang="cs-CZ" dirty="0"/>
              <a:t>Ročník: </a:t>
            </a:r>
            <a:r>
              <a:rPr lang="cs-CZ" altLang="cs-CZ" b="1" dirty="0"/>
              <a:t>Sedmý</a:t>
            </a:r>
          </a:p>
          <a:p>
            <a:r>
              <a:rPr lang="cs-CZ" altLang="cs-CZ" dirty="0"/>
              <a:t>Vzdělávací oblast: </a:t>
            </a:r>
            <a:r>
              <a:rPr lang="cs-CZ" altLang="cs-CZ" b="1" dirty="0"/>
              <a:t>Člověk a příroda</a:t>
            </a:r>
          </a:p>
          <a:p>
            <a:r>
              <a:rPr lang="cs-CZ" altLang="cs-CZ" dirty="0"/>
              <a:t>Vzdělávací obor: </a:t>
            </a:r>
            <a:r>
              <a:rPr lang="cs-CZ" altLang="cs-CZ" b="1" dirty="0"/>
              <a:t>Fyzika </a:t>
            </a:r>
            <a:br>
              <a:rPr lang="cs-CZ" altLang="cs-CZ" b="1" dirty="0"/>
            </a:br>
            <a:r>
              <a:rPr lang="cs-CZ" altLang="cs-CZ" dirty="0"/>
              <a:t>Název: </a:t>
            </a:r>
            <a:r>
              <a:rPr lang="cs-CZ" altLang="cs-CZ" b="1" dirty="0"/>
              <a:t>Vlastnosti kapalin</a:t>
            </a:r>
            <a:br>
              <a:rPr lang="cs-CZ" altLang="cs-CZ" b="1" dirty="0"/>
            </a:br>
            <a:r>
              <a:rPr lang="cs-CZ" altLang="cs-CZ" dirty="0"/>
              <a:t>Číslo operačního programu: </a:t>
            </a:r>
            <a:r>
              <a:rPr lang="cs-CZ" altLang="cs-CZ" b="1" dirty="0"/>
              <a:t>CZ.1.07/1.4.00/21.3489</a:t>
            </a:r>
            <a:endParaRPr lang="cs-CZ" altLang="cs-CZ" dirty="0"/>
          </a:p>
          <a:p>
            <a:r>
              <a:rPr lang="cs-CZ" altLang="cs-CZ" dirty="0"/>
              <a:t>Název projektu: </a:t>
            </a:r>
            <a:r>
              <a:rPr lang="cs-CZ" altLang="cs-CZ" b="1" dirty="0"/>
              <a:t>UČÍME SE S RADOSTÍ</a:t>
            </a:r>
          </a:p>
          <a:p>
            <a:endParaRPr lang="cs-CZ" altLang="cs-CZ" b="1" dirty="0"/>
          </a:p>
          <a:p>
            <a:r>
              <a:rPr lang="cs-CZ" altLang="cs-CZ" b="1" dirty="0"/>
              <a:t>Anotace: </a:t>
            </a:r>
            <a:r>
              <a:rPr lang="cs-CZ" b="1" dirty="0"/>
              <a:t>Materiál slouží k výuce na interaktivní tabuli. Žáci se seznámí s tím, co to jsou to kapalné látky a jaké jsou jejich základní vlastnosti.</a:t>
            </a:r>
            <a:endParaRPr lang="cs-CZ" altLang="cs-CZ" b="1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333375"/>
            <a:ext cx="648007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5"/>
          <p:cNvSpPr txBox="1">
            <a:spLocks noChangeArrowheads="1"/>
          </p:cNvSpPr>
          <p:nvPr/>
        </p:nvSpPr>
        <p:spPr bwMode="auto">
          <a:xfrm>
            <a:off x="323850" y="260350"/>
            <a:ext cx="849630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sz="4800" b="1">
                <a:latin typeface="Comic Sans MS" pitchFamily="66" charset="0"/>
              </a:rPr>
              <a:t>Vlastnosti kapalných látek</a:t>
            </a:r>
          </a:p>
        </p:txBody>
      </p:sp>
      <p:pic>
        <p:nvPicPr>
          <p:cNvPr id="14338" name="Picture 5" descr="MC900441753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40425" y="1341438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6" descr="MC900441752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1341438"/>
            <a:ext cx="2092325" cy="209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7" descr="MC900398183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59113" y="1268413"/>
            <a:ext cx="284797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8" descr="MC900311264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04025" y="4437063"/>
            <a:ext cx="1668463" cy="185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9" descr="MC900326640[1]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68313" y="4005263"/>
            <a:ext cx="2630487" cy="2389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Picture 11" descr="MC900411884[1]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492500" y="3500438"/>
            <a:ext cx="2652713" cy="305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5"/>
          <p:cNvSpPr txBox="1">
            <a:spLocks noChangeArrowheads="1"/>
          </p:cNvSpPr>
          <p:nvPr/>
        </p:nvSpPr>
        <p:spPr bwMode="auto">
          <a:xfrm>
            <a:off x="468313" y="476250"/>
            <a:ext cx="45354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sz="4800" b="1">
                <a:latin typeface="Comic Sans MS" pitchFamily="66" charset="0"/>
              </a:rPr>
              <a:t>Kapalné látky</a:t>
            </a:r>
          </a:p>
        </p:txBody>
      </p:sp>
      <p:sp>
        <p:nvSpPr>
          <p:cNvPr id="15362" name="Text Box 9"/>
          <p:cNvSpPr txBox="1">
            <a:spLocks noChangeArrowheads="1"/>
          </p:cNvSpPr>
          <p:nvPr/>
        </p:nvSpPr>
        <p:spPr bwMode="auto">
          <a:xfrm>
            <a:off x="468313" y="1628775"/>
            <a:ext cx="655161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Jak se kapaliny liší od pevných látek?</a:t>
            </a:r>
          </a:p>
        </p:txBody>
      </p:sp>
      <p:sp>
        <p:nvSpPr>
          <p:cNvPr id="15363" name="AutoShape 6"/>
          <p:cNvSpPr>
            <a:spLocks noChangeArrowheads="1"/>
          </p:cNvSpPr>
          <p:nvPr/>
        </p:nvSpPr>
        <p:spPr bwMode="auto">
          <a:xfrm>
            <a:off x="611188" y="2349500"/>
            <a:ext cx="720725" cy="1368425"/>
          </a:xfrm>
          <a:prstGeom prst="can">
            <a:avLst>
              <a:gd name="adj" fmla="val 47467"/>
            </a:avLst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4" name="AutoShape 7"/>
          <p:cNvSpPr>
            <a:spLocks noChangeArrowheads="1"/>
          </p:cNvSpPr>
          <p:nvPr/>
        </p:nvSpPr>
        <p:spPr bwMode="auto">
          <a:xfrm rot="2414816">
            <a:off x="1908175" y="2420938"/>
            <a:ext cx="720725" cy="1368425"/>
          </a:xfrm>
          <a:prstGeom prst="can">
            <a:avLst>
              <a:gd name="adj" fmla="val 47467"/>
            </a:avLst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5" name="AutoShape 9"/>
          <p:cNvSpPr>
            <a:spLocks noChangeArrowheads="1"/>
          </p:cNvSpPr>
          <p:nvPr/>
        </p:nvSpPr>
        <p:spPr bwMode="auto">
          <a:xfrm>
            <a:off x="755650" y="3429000"/>
            <a:ext cx="287338" cy="215900"/>
          </a:xfrm>
          <a:prstGeom prst="cube">
            <a:avLst>
              <a:gd name="adj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6" name="AutoShape 10"/>
          <p:cNvSpPr>
            <a:spLocks noChangeArrowheads="1"/>
          </p:cNvSpPr>
          <p:nvPr/>
        </p:nvSpPr>
        <p:spPr bwMode="auto">
          <a:xfrm>
            <a:off x="1979613" y="3429000"/>
            <a:ext cx="287337" cy="215900"/>
          </a:xfrm>
          <a:prstGeom prst="cube">
            <a:avLst>
              <a:gd name="adj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7" name="AutoShape 12"/>
          <p:cNvSpPr>
            <a:spLocks noChangeArrowheads="1"/>
          </p:cNvSpPr>
          <p:nvPr/>
        </p:nvSpPr>
        <p:spPr bwMode="auto">
          <a:xfrm>
            <a:off x="611188" y="4724400"/>
            <a:ext cx="720725" cy="1368425"/>
          </a:xfrm>
          <a:prstGeom prst="can">
            <a:avLst>
              <a:gd name="adj" fmla="val 47467"/>
            </a:avLst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8" name="AutoShape 13"/>
          <p:cNvSpPr>
            <a:spLocks noChangeArrowheads="1"/>
          </p:cNvSpPr>
          <p:nvPr/>
        </p:nvSpPr>
        <p:spPr bwMode="auto">
          <a:xfrm>
            <a:off x="611188" y="5300663"/>
            <a:ext cx="720725" cy="792162"/>
          </a:xfrm>
          <a:prstGeom prst="can">
            <a:avLst>
              <a:gd name="adj" fmla="val 27478"/>
            </a:avLst>
          </a:prstGeom>
          <a:solidFill>
            <a:schemeClr val="hlink"/>
          </a:solidFill>
          <a:ln w="25400">
            <a:solidFill>
              <a:schemeClr val="hlink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9" name="AutoShape 14"/>
          <p:cNvSpPr>
            <a:spLocks noChangeArrowheads="1"/>
          </p:cNvSpPr>
          <p:nvPr/>
        </p:nvSpPr>
        <p:spPr bwMode="auto">
          <a:xfrm rot="2414816">
            <a:off x="1835150" y="4724400"/>
            <a:ext cx="720725" cy="1368425"/>
          </a:xfrm>
          <a:prstGeom prst="can">
            <a:avLst>
              <a:gd name="adj" fmla="val 47467"/>
            </a:avLst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70" name="Line 15"/>
          <p:cNvSpPr>
            <a:spLocks noChangeShapeType="1"/>
          </p:cNvSpPr>
          <p:nvPr/>
        </p:nvSpPr>
        <p:spPr bwMode="auto">
          <a:xfrm flipH="1">
            <a:off x="1692275" y="5445125"/>
            <a:ext cx="935038" cy="0"/>
          </a:xfrm>
          <a:prstGeom prst="line">
            <a:avLst/>
          </a:prstGeom>
          <a:noFill/>
          <a:ln w="25400">
            <a:solidFill>
              <a:schemeClr val="hlink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5371" name="AutoShape 17"/>
          <p:cNvSpPr>
            <a:spLocks noChangeArrowheads="1"/>
          </p:cNvSpPr>
          <p:nvPr/>
        </p:nvSpPr>
        <p:spPr bwMode="auto">
          <a:xfrm rot="5400000">
            <a:off x="3527425" y="2960688"/>
            <a:ext cx="720725" cy="1368425"/>
          </a:xfrm>
          <a:prstGeom prst="can">
            <a:avLst>
              <a:gd name="adj" fmla="val 47467"/>
            </a:avLst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72" name="AutoShape 18"/>
          <p:cNvSpPr>
            <a:spLocks noChangeArrowheads="1"/>
          </p:cNvSpPr>
          <p:nvPr/>
        </p:nvSpPr>
        <p:spPr bwMode="auto">
          <a:xfrm>
            <a:off x="3635375" y="5949950"/>
            <a:ext cx="2016125" cy="144463"/>
          </a:xfrm>
          <a:prstGeom prst="cloudCallout">
            <a:avLst>
              <a:gd name="adj1" fmla="val -43750"/>
              <a:gd name="adj2" fmla="val 70000"/>
            </a:avLst>
          </a:prstGeom>
          <a:solidFill>
            <a:schemeClr val="hlink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endParaRPr lang="cs-CZ"/>
          </a:p>
        </p:txBody>
      </p:sp>
      <p:sp>
        <p:nvSpPr>
          <p:cNvPr id="15373" name="AutoShape 8"/>
          <p:cNvSpPr>
            <a:spLocks noChangeArrowheads="1"/>
          </p:cNvSpPr>
          <p:nvPr/>
        </p:nvSpPr>
        <p:spPr bwMode="auto">
          <a:xfrm rot="5400000">
            <a:off x="3240088" y="5049838"/>
            <a:ext cx="720725" cy="1368425"/>
          </a:xfrm>
          <a:prstGeom prst="can">
            <a:avLst>
              <a:gd name="adj" fmla="val 47467"/>
            </a:avLst>
          </a:prstGeom>
          <a:solidFill>
            <a:schemeClr val="bg1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74" name="AutoShape 11"/>
          <p:cNvSpPr>
            <a:spLocks noChangeArrowheads="1"/>
          </p:cNvSpPr>
          <p:nvPr/>
        </p:nvSpPr>
        <p:spPr bwMode="auto">
          <a:xfrm>
            <a:off x="4427538" y="3716338"/>
            <a:ext cx="287337" cy="215900"/>
          </a:xfrm>
          <a:prstGeom prst="cube">
            <a:avLst>
              <a:gd name="adj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75" name="Text Box 5"/>
          <p:cNvSpPr txBox="1">
            <a:spLocks noChangeArrowheads="1"/>
          </p:cNvSpPr>
          <p:nvPr/>
        </p:nvSpPr>
        <p:spPr bwMode="auto">
          <a:xfrm>
            <a:off x="3635375" y="2420938"/>
            <a:ext cx="4176713" cy="392112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b="1">
                <a:latin typeface="Comic Sans MS" pitchFamily="66" charset="0"/>
              </a:rPr>
              <a:t>Kostka cukru má pořád stejný tvar</a:t>
            </a:r>
          </a:p>
        </p:txBody>
      </p:sp>
      <p:sp>
        <p:nvSpPr>
          <p:cNvPr id="15376" name="Text Box 5"/>
          <p:cNvSpPr txBox="1">
            <a:spLocks noChangeArrowheads="1"/>
          </p:cNvSpPr>
          <p:nvPr/>
        </p:nvSpPr>
        <p:spPr bwMode="auto">
          <a:xfrm>
            <a:off x="3419475" y="4797425"/>
            <a:ext cx="4681538" cy="39211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b="1">
                <a:latin typeface="Comic Sans MS" pitchFamily="66" charset="0"/>
              </a:rPr>
              <a:t>Sklenice vody má každou chvíli jiný tvar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5"/>
          <p:cNvSpPr txBox="1">
            <a:spLocks noChangeArrowheads="1"/>
          </p:cNvSpPr>
          <p:nvPr/>
        </p:nvSpPr>
        <p:spPr bwMode="auto">
          <a:xfrm>
            <a:off x="468313" y="476250"/>
            <a:ext cx="58324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sz="2800" b="1">
                <a:latin typeface="Comic Sans MS" pitchFamily="66" charset="0"/>
              </a:rPr>
              <a:t>Základní vlastnosti</a:t>
            </a:r>
          </a:p>
        </p:txBody>
      </p:sp>
      <p:sp>
        <p:nvSpPr>
          <p:cNvPr id="16386" name="Text Box 5"/>
          <p:cNvSpPr txBox="1">
            <a:spLocks noChangeArrowheads="1"/>
          </p:cNvSpPr>
          <p:nvPr/>
        </p:nvSpPr>
        <p:spPr bwMode="auto">
          <a:xfrm>
            <a:off x="468313" y="2276475"/>
            <a:ext cx="4319587" cy="133667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sz="2000" b="1">
                <a:latin typeface="Comic Sans MS" pitchFamily="66" charset="0"/>
              </a:rPr>
              <a:t>Kapalné látky za normálních podmínek </a:t>
            </a:r>
            <a:r>
              <a:rPr lang="cs-CZ" altLang="cs-CZ" sz="2000" b="1">
                <a:solidFill>
                  <a:srgbClr val="FF0000"/>
                </a:solidFill>
                <a:latin typeface="Comic Sans MS" pitchFamily="66" charset="0"/>
              </a:rPr>
              <a:t>mění</a:t>
            </a:r>
            <a:r>
              <a:rPr lang="cs-CZ" altLang="cs-CZ" sz="2000" b="1">
                <a:latin typeface="Comic Sans MS" pitchFamily="66" charset="0"/>
              </a:rPr>
              <a:t> svůj </a:t>
            </a:r>
            <a:r>
              <a:rPr lang="cs-CZ" altLang="cs-CZ" sz="2000" b="1">
                <a:solidFill>
                  <a:srgbClr val="FF0000"/>
                </a:solidFill>
                <a:latin typeface="Comic Sans MS" pitchFamily="66" charset="0"/>
              </a:rPr>
              <a:t>tvar</a:t>
            </a:r>
            <a:r>
              <a:rPr lang="cs-CZ" altLang="cs-CZ" sz="2000" b="1">
                <a:latin typeface="Comic Sans MS" pitchFamily="66" charset="0"/>
              </a:rPr>
              <a:t> podle nádoby. Jejich </a:t>
            </a:r>
            <a:r>
              <a:rPr lang="cs-CZ" altLang="cs-CZ" sz="2000" b="1">
                <a:solidFill>
                  <a:srgbClr val="FF0000"/>
                </a:solidFill>
                <a:latin typeface="Comic Sans MS" pitchFamily="66" charset="0"/>
              </a:rPr>
              <a:t>objem </a:t>
            </a:r>
            <a:r>
              <a:rPr lang="cs-CZ" altLang="cs-CZ" sz="2000" b="1">
                <a:latin typeface="Comic Sans MS" pitchFamily="66" charset="0"/>
              </a:rPr>
              <a:t>zůstává skoro</a:t>
            </a:r>
            <a:r>
              <a:rPr lang="cs-CZ" altLang="cs-CZ" sz="2000" b="1">
                <a:solidFill>
                  <a:srgbClr val="FF0000"/>
                </a:solidFill>
                <a:latin typeface="Comic Sans MS" pitchFamily="66" charset="0"/>
              </a:rPr>
              <a:t> stejný.</a:t>
            </a:r>
          </a:p>
        </p:txBody>
      </p:sp>
      <p:sp>
        <p:nvSpPr>
          <p:cNvPr id="16387" name="AutoShape 6"/>
          <p:cNvSpPr>
            <a:spLocks noChangeArrowheads="1"/>
          </p:cNvSpPr>
          <p:nvPr/>
        </p:nvSpPr>
        <p:spPr bwMode="auto">
          <a:xfrm>
            <a:off x="755650" y="4292600"/>
            <a:ext cx="863600" cy="1873250"/>
          </a:xfrm>
          <a:prstGeom prst="can">
            <a:avLst>
              <a:gd name="adj" fmla="val 54228"/>
            </a:avLst>
          </a:prstGeom>
          <a:solidFill>
            <a:schemeClr val="bg1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88" name="AutoShape 7"/>
          <p:cNvSpPr>
            <a:spLocks noChangeArrowheads="1"/>
          </p:cNvSpPr>
          <p:nvPr/>
        </p:nvSpPr>
        <p:spPr bwMode="auto">
          <a:xfrm>
            <a:off x="2411413" y="5516563"/>
            <a:ext cx="1944687" cy="792162"/>
          </a:xfrm>
          <a:prstGeom prst="can">
            <a:avLst>
              <a:gd name="adj" fmla="val 25000"/>
            </a:avLst>
          </a:prstGeom>
          <a:solidFill>
            <a:schemeClr val="bg1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89" name="AutoShape 8"/>
          <p:cNvSpPr>
            <a:spLocks noChangeArrowheads="1"/>
          </p:cNvSpPr>
          <p:nvPr/>
        </p:nvSpPr>
        <p:spPr bwMode="auto">
          <a:xfrm>
            <a:off x="5003800" y="3933825"/>
            <a:ext cx="1152525" cy="1727200"/>
          </a:xfrm>
          <a:prstGeom prst="cube">
            <a:avLst>
              <a:gd name="adj" fmla="val 25000"/>
            </a:avLst>
          </a:prstGeom>
          <a:solidFill>
            <a:schemeClr val="bg1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0" name="AutoShape 9"/>
          <p:cNvSpPr>
            <a:spLocks noChangeArrowheads="1"/>
          </p:cNvSpPr>
          <p:nvPr/>
        </p:nvSpPr>
        <p:spPr bwMode="auto">
          <a:xfrm>
            <a:off x="6372225" y="1916113"/>
            <a:ext cx="2303463" cy="1727200"/>
          </a:xfrm>
          <a:prstGeom prst="cube">
            <a:avLst>
              <a:gd name="adj" fmla="val 25000"/>
            </a:avLst>
          </a:prstGeom>
          <a:solidFill>
            <a:schemeClr val="bg1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1" name="AutoShape 11"/>
          <p:cNvSpPr>
            <a:spLocks noChangeArrowheads="1"/>
          </p:cNvSpPr>
          <p:nvPr/>
        </p:nvSpPr>
        <p:spPr bwMode="auto">
          <a:xfrm>
            <a:off x="2411413" y="5876925"/>
            <a:ext cx="1944687" cy="431800"/>
          </a:xfrm>
          <a:prstGeom prst="can">
            <a:avLst>
              <a:gd name="adj" fmla="val 25000"/>
            </a:avLst>
          </a:prstGeom>
          <a:solidFill>
            <a:schemeClr val="hlink"/>
          </a:solidFill>
          <a:ln w="25400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2" name="AutoShape 12"/>
          <p:cNvSpPr>
            <a:spLocks noChangeArrowheads="1"/>
          </p:cNvSpPr>
          <p:nvPr/>
        </p:nvSpPr>
        <p:spPr bwMode="auto">
          <a:xfrm>
            <a:off x="755650" y="5013325"/>
            <a:ext cx="863600" cy="1152525"/>
          </a:xfrm>
          <a:prstGeom prst="can">
            <a:avLst>
              <a:gd name="adj" fmla="val 33364"/>
            </a:avLst>
          </a:prstGeom>
          <a:solidFill>
            <a:schemeClr val="hlink"/>
          </a:solidFill>
          <a:ln w="25400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3" name="Rectangle 13"/>
          <p:cNvSpPr>
            <a:spLocks noChangeArrowheads="1"/>
          </p:cNvSpPr>
          <p:nvPr/>
        </p:nvSpPr>
        <p:spPr bwMode="auto">
          <a:xfrm>
            <a:off x="5003800" y="4652963"/>
            <a:ext cx="863600" cy="1008062"/>
          </a:xfrm>
          <a:prstGeom prst="rect">
            <a:avLst/>
          </a:prstGeom>
          <a:solidFill>
            <a:schemeClr val="hlink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4" name="Rectangle 16"/>
          <p:cNvSpPr>
            <a:spLocks noChangeArrowheads="1"/>
          </p:cNvSpPr>
          <p:nvPr/>
        </p:nvSpPr>
        <p:spPr bwMode="auto">
          <a:xfrm>
            <a:off x="6372225" y="2924175"/>
            <a:ext cx="1871663" cy="720725"/>
          </a:xfrm>
          <a:prstGeom prst="rect">
            <a:avLst/>
          </a:prstGeom>
          <a:solidFill>
            <a:schemeClr val="hlink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5" name="TextovéPole 3"/>
          <p:cNvSpPr txBox="1">
            <a:spLocks noChangeArrowheads="1"/>
          </p:cNvSpPr>
          <p:nvPr/>
        </p:nvSpPr>
        <p:spPr bwMode="auto">
          <a:xfrm>
            <a:off x="468313" y="1196975"/>
            <a:ext cx="748823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Kapalné látky jsou např. voda, olej, líh, benzín, rtuť…….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1"/>
          <p:cNvSpPr>
            <a:spLocks noChangeArrowheads="1"/>
          </p:cNvSpPr>
          <p:nvPr/>
        </p:nvSpPr>
        <p:spPr bwMode="auto">
          <a:xfrm>
            <a:off x="539750" y="333375"/>
            <a:ext cx="279241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800" b="1">
                <a:solidFill>
                  <a:srgbClr val="000000"/>
                </a:solidFill>
                <a:latin typeface="Comic Sans MS" pitchFamily="66" charset="0"/>
              </a:rPr>
              <a:t>Další vlastnosti</a:t>
            </a:r>
          </a:p>
        </p:txBody>
      </p:sp>
      <p:sp>
        <p:nvSpPr>
          <p:cNvPr id="17410" name="Text Box 5"/>
          <p:cNvSpPr txBox="1">
            <a:spLocks noChangeArrowheads="1"/>
          </p:cNvSpPr>
          <p:nvPr/>
        </p:nvSpPr>
        <p:spPr bwMode="auto">
          <a:xfrm>
            <a:off x="611188" y="1196975"/>
            <a:ext cx="2160587" cy="39211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b="1">
                <a:latin typeface="Comic Sans MS" pitchFamily="66" charset="0"/>
              </a:rPr>
              <a:t>Mísení se s vodou</a:t>
            </a:r>
            <a:endParaRPr lang="cs-CZ" altLang="cs-CZ" b="1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7411" name="Picture 7" descr="File:Ethanol Flasche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1628775"/>
            <a:ext cx="1593850" cy="2538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ovéPole 6"/>
          <p:cNvSpPr txBox="1">
            <a:spLocks noChangeArrowheads="1"/>
          </p:cNvSpPr>
          <p:nvPr/>
        </p:nvSpPr>
        <p:spPr bwMode="auto">
          <a:xfrm>
            <a:off x="1692275" y="1989138"/>
            <a:ext cx="5762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mic Sans MS" pitchFamily="66" charset="0"/>
              </a:rPr>
              <a:t>Líh</a:t>
            </a:r>
          </a:p>
        </p:txBody>
      </p:sp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3779838" y="1557338"/>
            <a:ext cx="1296987" cy="392112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b="1">
                <a:latin typeface="Comic Sans MS" pitchFamily="66" charset="0"/>
              </a:rPr>
              <a:t>Tekutost</a:t>
            </a:r>
            <a:endParaRPr lang="cs-CZ" altLang="cs-CZ" b="1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7414" name="Picture 12" descr="MC900441752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19475" y="1844675"/>
            <a:ext cx="2092325" cy="209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6"/>
          <p:cNvSpPr txBox="1">
            <a:spLocks noChangeArrowheads="1"/>
          </p:cNvSpPr>
          <p:nvPr/>
        </p:nvSpPr>
        <p:spPr bwMode="auto">
          <a:xfrm>
            <a:off x="4787900" y="3789363"/>
            <a:ext cx="8636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mic Sans MS" pitchFamily="66" charset="0"/>
              </a:rPr>
              <a:t>Voda</a:t>
            </a:r>
          </a:p>
        </p:txBody>
      </p:sp>
      <p:sp>
        <p:nvSpPr>
          <p:cNvPr id="17417" name="Text Box 5"/>
          <p:cNvSpPr txBox="1">
            <a:spLocks noChangeArrowheads="1"/>
          </p:cNvSpPr>
          <p:nvPr/>
        </p:nvSpPr>
        <p:spPr bwMode="auto">
          <a:xfrm>
            <a:off x="1476375" y="4221163"/>
            <a:ext cx="1296988" cy="392112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b="1">
                <a:latin typeface="Comic Sans MS" pitchFamily="66" charset="0"/>
              </a:rPr>
              <a:t>Hustota</a:t>
            </a:r>
            <a:endParaRPr lang="cs-CZ" altLang="cs-CZ" b="1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7419" name="Picture 11" descr="MC900241279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5650" y="4652963"/>
            <a:ext cx="2489200" cy="1958975"/>
          </a:xfrm>
          <a:prstGeom prst="rect">
            <a:avLst/>
          </a:prstGeom>
          <a:noFill/>
        </p:spPr>
      </p:pic>
      <p:sp>
        <p:nvSpPr>
          <p:cNvPr id="17420" name="TextovéPole 6"/>
          <p:cNvSpPr txBox="1">
            <a:spLocks noChangeArrowheads="1"/>
          </p:cNvSpPr>
          <p:nvPr/>
        </p:nvSpPr>
        <p:spPr bwMode="auto">
          <a:xfrm>
            <a:off x="250825" y="6092825"/>
            <a:ext cx="6492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mic Sans MS" pitchFamily="66" charset="0"/>
              </a:rPr>
              <a:t>Med</a:t>
            </a:r>
          </a:p>
        </p:txBody>
      </p:sp>
      <p:sp>
        <p:nvSpPr>
          <p:cNvPr id="17421" name="Text Box 5"/>
          <p:cNvSpPr txBox="1">
            <a:spLocks noChangeArrowheads="1"/>
          </p:cNvSpPr>
          <p:nvPr/>
        </p:nvSpPr>
        <p:spPr bwMode="auto">
          <a:xfrm>
            <a:off x="3563938" y="4365625"/>
            <a:ext cx="1800225" cy="39211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b="1">
                <a:latin typeface="Comic Sans MS" pitchFamily="66" charset="0"/>
              </a:rPr>
              <a:t>Vypařování</a:t>
            </a:r>
            <a:endParaRPr lang="cs-CZ" altLang="cs-CZ" b="1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7423" name="Picture 15" descr="MM900356682[1]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08400" y="4868863"/>
            <a:ext cx="1747838" cy="1747837"/>
          </a:xfrm>
          <a:prstGeom prst="rect">
            <a:avLst/>
          </a:prstGeom>
          <a:noFill/>
        </p:spPr>
      </p:pic>
      <p:sp>
        <p:nvSpPr>
          <p:cNvPr id="17424" name="TextovéPole 6"/>
          <p:cNvSpPr txBox="1">
            <a:spLocks noChangeArrowheads="1"/>
          </p:cNvSpPr>
          <p:nvPr/>
        </p:nvSpPr>
        <p:spPr bwMode="auto">
          <a:xfrm>
            <a:off x="5003800" y="5876925"/>
            <a:ext cx="10810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mic Sans MS" pitchFamily="66" charset="0"/>
              </a:rPr>
              <a:t>Benzín</a:t>
            </a:r>
          </a:p>
        </p:txBody>
      </p:sp>
      <p:sp>
        <p:nvSpPr>
          <p:cNvPr id="17425" name="Text Box 5"/>
          <p:cNvSpPr txBox="1">
            <a:spLocks noChangeArrowheads="1"/>
          </p:cNvSpPr>
          <p:nvPr/>
        </p:nvSpPr>
        <p:spPr bwMode="auto">
          <a:xfrm>
            <a:off x="6659563" y="2133600"/>
            <a:ext cx="1081087" cy="39211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b="1">
                <a:latin typeface="Comic Sans MS" pitchFamily="66" charset="0"/>
              </a:rPr>
              <a:t>Barva</a:t>
            </a:r>
            <a:endParaRPr lang="cs-CZ" altLang="cs-CZ" b="1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7426" name="Picture 18" descr="MC900213353[1]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443663" y="2708275"/>
            <a:ext cx="1308100" cy="1822450"/>
          </a:xfrm>
          <a:prstGeom prst="rect">
            <a:avLst/>
          </a:prstGeom>
          <a:noFill/>
        </p:spPr>
      </p:pic>
      <p:pic>
        <p:nvPicPr>
          <p:cNvPr id="17427" name="Picture 19" descr="MC900295765[1]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948488" y="4292600"/>
            <a:ext cx="1744662" cy="1609725"/>
          </a:xfrm>
          <a:prstGeom prst="rect">
            <a:avLst/>
          </a:prstGeom>
          <a:noFill/>
        </p:spPr>
      </p:pic>
      <p:sp>
        <p:nvSpPr>
          <p:cNvPr id="17428" name="TextovéPole 6"/>
          <p:cNvSpPr txBox="1">
            <a:spLocks noChangeArrowheads="1"/>
          </p:cNvSpPr>
          <p:nvPr/>
        </p:nvSpPr>
        <p:spPr bwMode="auto">
          <a:xfrm>
            <a:off x="7524750" y="3716338"/>
            <a:ext cx="12969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mic Sans MS" pitchFamily="66" charset="0"/>
              </a:rPr>
              <a:t>Limonáda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 Box 2"/>
          <p:cNvSpPr txBox="1">
            <a:spLocks noChangeArrowheads="1"/>
          </p:cNvSpPr>
          <p:nvPr/>
        </p:nvSpPr>
        <p:spPr bwMode="auto">
          <a:xfrm>
            <a:off x="395288" y="333375"/>
            <a:ext cx="4032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Použité zdroje:</a:t>
            </a:r>
          </a:p>
        </p:txBody>
      </p:sp>
      <p:sp>
        <p:nvSpPr>
          <p:cNvPr id="18434" name="Text Box 3"/>
          <p:cNvSpPr txBox="1">
            <a:spLocks noChangeArrowheads="1"/>
          </p:cNvSpPr>
          <p:nvPr/>
        </p:nvSpPr>
        <p:spPr bwMode="auto">
          <a:xfrm>
            <a:off x="468313" y="836613"/>
            <a:ext cx="8280400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Comic Sans MS" pitchFamily="66" charset="0"/>
              </a:rPr>
              <a:t>RNDr. Martin Macháček, CSc., Fyzika pro základní školy a víceletá gymnázia, Prometheus, 1999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>
                <a:latin typeface="Comic Sans MS" pitchFamily="66" charset="0"/>
              </a:rPr>
              <a:t>František Jáchym a Jiří Tesař, Fyzika pro 7. ročník základní školy, SPN, 2001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>
                <a:latin typeface="Comic Sans MS" pitchFamily="66" charset="0"/>
              </a:rPr>
              <a:t>Obrázky jsou vytvořeny pomocí automatických tvarů a textových polí v programu </a:t>
            </a:r>
            <a:r>
              <a:rPr lang="cs-CZ" dirty="0" err="1">
                <a:latin typeface="Comic Sans MS" pitchFamily="66" charset="0"/>
              </a:rPr>
              <a:t>word</a:t>
            </a:r>
            <a:r>
              <a:rPr lang="cs-CZ" dirty="0" smtClean="0">
                <a:latin typeface="Comic Sans MS" pitchFamily="66" charset="0"/>
              </a:rPr>
              <a:t>. </a:t>
            </a:r>
            <a:r>
              <a:rPr lang="cs-CZ" dirty="0">
                <a:hlinkClick r:id="rId2"/>
              </a:rPr>
              <a:t>www.office.microsoft.com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18435" name="Rectangle 4"/>
          <p:cNvSpPr>
            <a:spLocks noChangeArrowheads="1"/>
          </p:cNvSpPr>
          <p:nvPr/>
        </p:nvSpPr>
        <p:spPr bwMode="auto">
          <a:xfrm>
            <a:off x="539750" y="3644900"/>
            <a:ext cx="541655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Obrázek Ethanolu:</a:t>
            </a:r>
          </a:p>
          <a:p>
            <a:endParaRPr lang="cs-CZ"/>
          </a:p>
          <a:p>
            <a:r>
              <a:rPr lang="cs-CZ">
                <a:hlinkClick r:id="rId3"/>
              </a:rPr>
              <a:t>http://en.wikipedia.org/wiki/File:Ethanol_Flasche.jpg</a:t>
            </a:r>
            <a:endParaRPr lang="cs-CZ"/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145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a MŠ Kladno, Norská 2633 - Vlasák</dc:creator>
  <cp:lastModifiedBy>jitka</cp:lastModifiedBy>
  <cp:revision>14</cp:revision>
  <dcterms:created xsi:type="dcterms:W3CDTF">2014-01-14T13:30:59Z</dcterms:created>
  <dcterms:modified xsi:type="dcterms:W3CDTF">2014-08-01T09:27:45Z</dcterms:modified>
</cp:coreProperties>
</file>