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AD1EF-115E-468F-ACA1-8FB6C1E8AB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D3EFFE-29EA-4AF6-BA0E-CB9E3B4225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13DA7-F35C-40D8-B836-5E41084049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A3615A-DCA5-4773-977F-1103F577786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E75AD2-893D-45F3-84A6-5C0A64E326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73AF4-22B2-4756-8DA9-F4E6F66384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FB131-E0E5-47B5-BB62-C39039ECDB3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768B6F-289F-4D78-8E98-ECAD7DDAA4C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EE706A-DD2B-4997-85DD-A4A562655B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FC362A-D737-4DCE-B52D-B7AA2FB49D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852366-F952-440B-9D71-49065933E87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37ACAD0-3E02-480C-B8F7-F8A19A13B9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e/Voltmeter_hg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3/3b/Batteri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0/02/BateriaR14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oltmeter_hg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BateriaR14.jpg" TargetMode="External"/><Relationship Id="rId4" Type="http://schemas.openxmlformats.org/officeDocument/2006/relationships/hyperlink" Target="http://cs.wikipedia.org/wiki/Soubor:Batteri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862138"/>
            <a:ext cx="80645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VY_52_INOVACE_F8.Vl.44_</a:t>
            </a:r>
            <a:r>
              <a:rPr lang="cs-CZ" altLang="cs-CZ" b="1" dirty="0" err="1">
                <a:solidFill>
                  <a:srgbClr val="000000"/>
                </a:solidFill>
              </a:rPr>
              <a:t>Elektricke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napeti</a:t>
            </a:r>
            <a:r>
              <a:rPr lang="cs-CZ" altLang="cs-CZ" b="1" dirty="0">
                <a:solidFill>
                  <a:srgbClr val="000000"/>
                </a:solidFill>
              </a:rPr>
              <a:t>_zdroje </a:t>
            </a:r>
            <a:r>
              <a:rPr lang="cs-CZ" altLang="cs-CZ" b="1" dirty="0" err="1">
                <a:solidFill>
                  <a:srgbClr val="000000"/>
                </a:solidFill>
              </a:rPr>
              <a:t>napeti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30.11.2013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Elektrické napětí, zdroje napětí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jak výukový materiál o elektrickém napětí. Žáci se dozvědí co je to napětí, kde vzniká a jaké jsou zdroje napětí.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827088" y="549275"/>
            <a:ext cx="7416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6000" b="1">
                <a:latin typeface="Comic Sans MS" pitchFamily="66" charset="0"/>
              </a:rPr>
              <a:t>Elektrické napětí</a:t>
            </a:r>
          </a:p>
        </p:txBody>
      </p:sp>
      <p:pic>
        <p:nvPicPr>
          <p:cNvPr id="3075" name="Picture 5" descr="MP90043924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2276475"/>
            <a:ext cx="3560762" cy="237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 descr="MC90031116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3213100"/>
            <a:ext cx="1601787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7" descr="MC90024156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4076700"/>
            <a:ext cx="2568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Text Box 11"/>
          <p:cNvSpPr txBox="1">
            <a:spLocks noChangeArrowheads="1"/>
          </p:cNvSpPr>
          <p:nvPr/>
        </p:nvSpPr>
        <p:spPr bwMode="auto">
          <a:xfrm>
            <a:off x="2195513" y="1557338"/>
            <a:ext cx="4249737" cy="385762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Práce vykonaná elektrickými silami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395288" y="549275"/>
            <a:ext cx="32400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Elektrické napětí</a:t>
            </a:r>
          </a:p>
        </p:txBody>
      </p:sp>
      <p:sp>
        <p:nvSpPr>
          <p:cNvPr id="4099" name="Text Box 11"/>
          <p:cNvSpPr txBox="1">
            <a:spLocks noChangeArrowheads="1"/>
          </p:cNvSpPr>
          <p:nvPr/>
        </p:nvSpPr>
        <p:spPr bwMode="auto">
          <a:xfrm>
            <a:off x="250825" y="1484313"/>
            <a:ext cx="3816350" cy="120967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Při elektrování těles dochází k přesunu elektronů mezi tělesy. Mezi rozdílně nabitými tělesy 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elektrické napětí</a:t>
            </a:r>
            <a:r>
              <a:rPr lang="cs-CZ" altLang="cs-CZ" b="1">
                <a:latin typeface="Comic Sans MS" pitchFamily="66" charset="0"/>
              </a:rPr>
              <a:t>.</a:t>
            </a:r>
          </a:p>
        </p:txBody>
      </p:sp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468313" y="5589588"/>
            <a:ext cx="1439862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01" name="Rectangle 7"/>
          <p:cNvSpPr>
            <a:spLocks noChangeArrowheads="1"/>
          </p:cNvSpPr>
          <p:nvPr/>
        </p:nvSpPr>
        <p:spPr bwMode="auto">
          <a:xfrm>
            <a:off x="2339975" y="5589588"/>
            <a:ext cx="143986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02" name="Rectangle 8"/>
          <p:cNvSpPr>
            <a:spLocks noChangeArrowheads="1"/>
          </p:cNvSpPr>
          <p:nvPr/>
        </p:nvSpPr>
        <p:spPr bwMode="auto">
          <a:xfrm>
            <a:off x="1116013" y="4221163"/>
            <a:ext cx="73025" cy="13684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03" name="Rectangle 9"/>
          <p:cNvSpPr>
            <a:spLocks noChangeArrowheads="1"/>
          </p:cNvSpPr>
          <p:nvPr/>
        </p:nvSpPr>
        <p:spPr bwMode="auto">
          <a:xfrm>
            <a:off x="2987675" y="4221163"/>
            <a:ext cx="73025" cy="13684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1" name="Ovál 10"/>
          <p:cNvSpPr/>
          <p:nvPr/>
        </p:nvSpPr>
        <p:spPr>
          <a:xfrm>
            <a:off x="827088" y="3500438"/>
            <a:ext cx="720725" cy="7207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/>
              <a:t>+</a:t>
            </a:r>
          </a:p>
        </p:txBody>
      </p:sp>
      <p:sp>
        <p:nvSpPr>
          <p:cNvPr id="10" name="Ovál 9"/>
          <p:cNvSpPr>
            <a:spLocks noChangeArrowheads="1"/>
          </p:cNvSpPr>
          <p:nvPr/>
        </p:nvSpPr>
        <p:spPr bwMode="auto">
          <a:xfrm>
            <a:off x="2700338" y="3500438"/>
            <a:ext cx="720725" cy="720725"/>
          </a:xfrm>
          <a:prstGeom prst="ellipse">
            <a:avLst/>
          </a:prstGeom>
          <a:solidFill>
            <a:srgbClr val="3366FF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lt1"/>
                </a:solidFill>
                <a:latin typeface="+mn-lt"/>
                <a:cs typeface="+mn-cs"/>
              </a:rPr>
              <a:t>-</a:t>
            </a:r>
          </a:p>
        </p:txBody>
      </p:sp>
      <p:sp>
        <p:nvSpPr>
          <p:cNvPr id="4106" name="AutoShape 12"/>
          <p:cNvSpPr>
            <a:spLocks noChangeArrowheads="1"/>
          </p:cNvSpPr>
          <p:nvPr/>
        </p:nvSpPr>
        <p:spPr bwMode="auto">
          <a:xfrm rot="5400000">
            <a:off x="2051844" y="2637632"/>
            <a:ext cx="180975" cy="1620837"/>
          </a:xfrm>
          <a:prstGeom prst="upDownArrow">
            <a:avLst>
              <a:gd name="adj1" fmla="val 50000"/>
              <a:gd name="adj2" fmla="val 179123"/>
            </a:avLst>
          </a:prstGeom>
          <a:solidFill>
            <a:srgbClr val="FF0000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07" name="TextovéPole 4"/>
          <p:cNvSpPr txBox="1">
            <a:spLocks noChangeArrowheads="1"/>
          </p:cNvSpPr>
          <p:nvPr/>
        </p:nvSpPr>
        <p:spPr bwMode="auto">
          <a:xfrm>
            <a:off x="1619250" y="2924175"/>
            <a:ext cx="1008063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Napětí</a:t>
            </a:r>
          </a:p>
        </p:txBody>
      </p:sp>
      <p:sp>
        <p:nvSpPr>
          <p:cNvPr id="4108" name="Text Box 14"/>
          <p:cNvSpPr txBox="1">
            <a:spLocks noChangeArrowheads="1"/>
          </p:cNvSpPr>
          <p:nvPr/>
        </p:nvSpPr>
        <p:spPr bwMode="auto">
          <a:xfrm>
            <a:off x="5219700" y="908050"/>
            <a:ext cx="3024188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Fyzikální veličina</a:t>
            </a:r>
          </a:p>
        </p:txBody>
      </p:sp>
      <p:sp>
        <p:nvSpPr>
          <p:cNvPr id="4109" name="Text Box 15"/>
          <p:cNvSpPr txBox="1">
            <a:spLocks noChangeArrowheads="1"/>
          </p:cNvSpPr>
          <p:nvPr/>
        </p:nvSpPr>
        <p:spPr bwMode="auto">
          <a:xfrm>
            <a:off x="5435600" y="1773238"/>
            <a:ext cx="2592388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Značka -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110" name="Text Box 16"/>
          <p:cNvSpPr txBox="1">
            <a:spLocks noChangeArrowheads="1"/>
          </p:cNvSpPr>
          <p:nvPr/>
        </p:nvSpPr>
        <p:spPr bwMode="auto">
          <a:xfrm>
            <a:off x="5003800" y="2708275"/>
            <a:ext cx="3529013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Jednotka –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1 V (volt)</a:t>
            </a:r>
          </a:p>
        </p:txBody>
      </p:sp>
      <p:sp>
        <p:nvSpPr>
          <p:cNvPr id="4111" name="Text Box 17"/>
          <p:cNvSpPr txBox="1">
            <a:spLocks noChangeArrowheads="1"/>
          </p:cNvSpPr>
          <p:nvPr/>
        </p:nvSpPr>
        <p:spPr bwMode="auto">
          <a:xfrm>
            <a:off x="4787900" y="3500438"/>
            <a:ext cx="4105275" cy="19431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Další jednotky </a:t>
            </a:r>
            <a:r>
              <a:rPr lang="cs-CZ" altLang="cs-CZ" sz="2400" b="1">
                <a:latin typeface="Comic Sans MS" pitchFamily="66" charset="0"/>
              </a:rPr>
              <a:t/>
            </a:r>
            <a:br>
              <a:rPr lang="cs-CZ" altLang="cs-CZ" sz="2400" b="1">
                <a:latin typeface="Comic Sans MS" pitchFamily="66" charset="0"/>
              </a:rPr>
            </a:br>
            <a:endParaRPr lang="cs-CZ" altLang="cs-CZ" sz="2400" b="1">
              <a:latin typeface="Comic Sans MS" pitchFamily="66" charset="0"/>
            </a:endParaRPr>
          </a:p>
          <a:p>
            <a:pPr>
              <a:buFontTx/>
              <a:buChar char="•"/>
            </a:pPr>
            <a:r>
              <a:rPr lang="cs-CZ" altLang="cs-CZ" sz="2400" b="1">
                <a:latin typeface="Comic Sans MS" pitchFamily="66" charset="0"/>
              </a:rPr>
              <a:t> kilovolt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1kV </a:t>
            </a:r>
            <a:r>
              <a:rPr lang="cs-CZ" altLang="cs-CZ" sz="2400" b="1">
                <a:latin typeface="Comic Sans MS" pitchFamily="66" charset="0"/>
              </a:rPr>
              <a:t>=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1000 V</a:t>
            </a:r>
          </a:p>
          <a:p>
            <a:pPr>
              <a:buFontTx/>
              <a:buChar char="•"/>
            </a:pPr>
            <a:r>
              <a:rPr lang="cs-CZ" altLang="cs-CZ" sz="2400" b="1">
                <a:latin typeface="Comic Sans MS" pitchFamily="66" charset="0"/>
              </a:rPr>
              <a:t> milivolt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1mV</a:t>
            </a:r>
            <a:r>
              <a:rPr lang="cs-CZ" altLang="cs-CZ" sz="2400" b="1">
                <a:latin typeface="Comic Sans MS" pitchFamily="66" charset="0"/>
              </a:rPr>
              <a:t> =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0,001 V</a:t>
            </a:r>
          </a:p>
          <a:p>
            <a:endParaRPr lang="cs-CZ" altLang="cs-CZ" sz="24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395288" y="549275"/>
            <a:ext cx="576103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Velikost napětí a jeho měření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50825" y="1125538"/>
            <a:ext cx="4608513" cy="1765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Malé napětí –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50 V</a:t>
            </a:r>
          </a:p>
          <a:p>
            <a:r>
              <a:rPr lang="cs-CZ" altLang="cs-CZ" b="1">
                <a:latin typeface="Comic Sans MS" pitchFamily="66" charset="0"/>
              </a:rPr>
              <a:t>Nízké napětí –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1000 V</a:t>
            </a:r>
          </a:p>
          <a:p>
            <a:r>
              <a:rPr lang="cs-CZ" altLang="cs-CZ" b="1">
                <a:latin typeface="Comic Sans MS" pitchFamily="66" charset="0"/>
              </a:rPr>
              <a:t>Vysoké napětí –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50 kV</a:t>
            </a:r>
          </a:p>
          <a:p>
            <a:r>
              <a:rPr lang="cs-CZ" altLang="cs-CZ" b="1">
                <a:latin typeface="Comic Sans MS" pitchFamily="66" charset="0"/>
              </a:rPr>
              <a:t>Velmi vysoké napětí –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399 kV</a:t>
            </a:r>
          </a:p>
          <a:p>
            <a:r>
              <a:rPr lang="cs-CZ" altLang="cs-CZ" b="1">
                <a:latin typeface="Comic Sans MS" pitchFamily="66" charset="0"/>
              </a:rPr>
              <a:t>Zvláště vysoké napětí –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800 kV</a:t>
            </a:r>
          </a:p>
          <a:p>
            <a:r>
              <a:rPr lang="cs-CZ" altLang="cs-CZ" b="1">
                <a:latin typeface="Comic Sans MS" pitchFamily="66" charset="0"/>
              </a:rPr>
              <a:t>Ultra vysoké napětí – více než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800 kV</a:t>
            </a:r>
          </a:p>
        </p:txBody>
      </p:sp>
      <p:sp>
        <p:nvSpPr>
          <p:cNvPr id="5124" name="Text Box 11"/>
          <p:cNvSpPr txBox="1">
            <a:spLocks noChangeArrowheads="1"/>
          </p:cNvSpPr>
          <p:nvPr/>
        </p:nvSpPr>
        <p:spPr bwMode="auto">
          <a:xfrm>
            <a:off x="5076825" y="1125538"/>
            <a:ext cx="3816350" cy="1222375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V běžné el. síti (v zásuvkách) se používá napětí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230 V</a:t>
            </a:r>
            <a:r>
              <a:rPr lang="cs-CZ" altLang="cs-CZ" b="1">
                <a:latin typeface="Comic Sans MS" pitchFamily="66" charset="0"/>
              </a:rPr>
              <a:t>. V elektronice se pracuje s napětím v řádu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mV</a:t>
            </a:r>
            <a:r>
              <a:rPr lang="cs-CZ" altLang="cs-CZ" b="1">
                <a:latin typeface="Comic Sans MS" pitchFamily="66" charset="0"/>
              </a:rPr>
              <a:t> (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milivoltů</a:t>
            </a:r>
            <a:r>
              <a:rPr lang="cs-CZ" altLang="cs-CZ" b="1">
                <a:latin typeface="Comic Sans MS" pitchFamily="66" charset="0"/>
              </a:rPr>
              <a:t>)</a:t>
            </a:r>
          </a:p>
        </p:txBody>
      </p:sp>
      <p:pic>
        <p:nvPicPr>
          <p:cNvPr id="5125" name="Picture 8" descr="File:Voltmeter h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2924175"/>
            <a:ext cx="2730500" cy="376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10" descr="MP90038285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3213100"/>
            <a:ext cx="2519362" cy="1792288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127" name="Text Box 11"/>
          <p:cNvSpPr txBox="1">
            <a:spLocks noChangeArrowheads="1"/>
          </p:cNvSpPr>
          <p:nvPr/>
        </p:nvSpPr>
        <p:spPr bwMode="auto">
          <a:xfrm>
            <a:off x="755650" y="5805488"/>
            <a:ext cx="1871663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Napětí v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mV</a:t>
            </a:r>
          </a:p>
        </p:txBody>
      </p:sp>
      <p:sp>
        <p:nvSpPr>
          <p:cNvPr id="5128" name="Line 12"/>
          <p:cNvSpPr>
            <a:spLocks noChangeShapeType="1"/>
          </p:cNvSpPr>
          <p:nvPr/>
        </p:nvSpPr>
        <p:spPr bwMode="auto">
          <a:xfrm flipH="1" flipV="1">
            <a:off x="1619250" y="4652963"/>
            <a:ext cx="360363" cy="1152525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9" name="Text Box 13"/>
          <p:cNvSpPr txBox="1">
            <a:spLocks noChangeArrowheads="1"/>
          </p:cNvSpPr>
          <p:nvPr/>
        </p:nvSpPr>
        <p:spPr bwMode="auto">
          <a:xfrm>
            <a:off x="4140200" y="4221163"/>
            <a:ext cx="1871663" cy="941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Voltmetr</a:t>
            </a:r>
            <a:r>
              <a:rPr lang="cs-CZ" altLang="cs-CZ" b="1">
                <a:latin typeface="Comic Sans MS" pitchFamily="66" charset="0"/>
              </a:rPr>
              <a:t> pro měření napětí do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10 V</a:t>
            </a:r>
          </a:p>
        </p:txBody>
      </p:sp>
      <p:sp>
        <p:nvSpPr>
          <p:cNvPr id="5130" name="Line 14"/>
          <p:cNvSpPr>
            <a:spLocks noChangeShapeType="1"/>
          </p:cNvSpPr>
          <p:nvPr/>
        </p:nvSpPr>
        <p:spPr bwMode="auto">
          <a:xfrm flipV="1">
            <a:off x="6011863" y="4365625"/>
            <a:ext cx="2016125" cy="431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Oval 4"/>
          <p:cNvSpPr>
            <a:spLocks noChangeArrowheads="1"/>
          </p:cNvSpPr>
          <p:nvPr/>
        </p:nvSpPr>
        <p:spPr bwMode="auto">
          <a:xfrm>
            <a:off x="827088" y="765175"/>
            <a:ext cx="504825" cy="503238"/>
          </a:xfrm>
          <a:prstGeom prst="ellips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 sz="2000" b="1">
                <a:latin typeface="Comic Sans MS" pitchFamily="66" charset="0"/>
              </a:rPr>
              <a:t>V</a:t>
            </a:r>
          </a:p>
        </p:txBody>
      </p:sp>
      <p:sp>
        <p:nvSpPr>
          <p:cNvPr id="6147" name="Line 5"/>
          <p:cNvSpPr>
            <a:spLocks noChangeShapeType="1"/>
          </p:cNvSpPr>
          <p:nvPr/>
        </p:nvSpPr>
        <p:spPr bwMode="auto">
          <a:xfrm>
            <a:off x="1331913" y="1052513"/>
            <a:ext cx="360362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48" name="Line 6"/>
          <p:cNvSpPr>
            <a:spLocks noChangeShapeType="1"/>
          </p:cNvSpPr>
          <p:nvPr/>
        </p:nvSpPr>
        <p:spPr bwMode="auto">
          <a:xfrm flipH="1">
            <a:off x="468313" y="1052513"/>
            <a:ext cx="35877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49" name="Text Box 7"/>
          <p:cNvSpPr txBox="1">
            <a:spLocks noChangeArrowheads="1"/>
          </p:cNvSpPr>
          <p:nvPr/>
        </p:nvSpPr>
        <p:spPr bwMode="auto">
          <a:xfrm>
            <a:off x="1979613" y="692150"/>
            <a:ext cx="25209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Schématická značka voltmetru.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graphicFrame>
        <p:nvGraphicFramePr>
          <p:cNvPr id="6150" name="Object 28"/>
          <p:cNvGraphicFramePr>
            <a:graphicFrameLocks noChangeAspect="1"/>
          </p:cNvGraphicFramePr>
          <p:nvPr/>
        </p:nvGraphicFramePr>
        <p:xfrm>
          <a:off x="755650" y="3500438"/>
          <a:ext cx="3960813" cy="2657475"/>
        </p:xfrm>
        <a:graphic>
          <a:graphicData uri="http://schemas.openxmlformats.org/presentationml/2006/ole">
            <p:oleObj spid="_x0000_s6150" name="Rastrový obrázek" r:id="rId3" imgW="2980952" imgH="2000000" progId="Paint.Picture">
              <p:embed/>
            </p:oleObj>
          </a:graphicData>
        </a:graphic>
      </p:graphicFrame>
      <p:sp>
        <p:nvSpPr>
          <p:cNvPr id="6151" name="Line 29"/>
          <p:cNvSpPr>
            <a:spLocks noChangeShapeType="1"/>
          </p:cNvSpPr>
          <p:nvPr/>
        </p:nvSpPr>
        <p:spPr bwMode="auto">
          <a:xfrm>
            <a:off x="395288" y="1989138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2" name="Line 30"/>
          <p:cNvSpPr>
            <a:spLocks noChangeShapeType="1"/>
          </p:cNvSpPr>
          <p:nvPr/>
        </p:nvSpPr>
        <p:spPr bwMode="auto">
          <a:xfrm>
            <a:off x="1116013" y="19891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3" name="Line 31"/>
          <p:cNvSpPr>
            <a:spLocks noChangeShapeType="1"/>
          </p:cNvSpPr>
          <p:nvPr/>
        </p:nvSpPr>
        <p:spPr bwMode="auto">
          <a:xfrm>
            <a:off x="900113" y="184467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4" name="Line 32"/>
          <p:cNvSpPr>
            <a:spLocks noChangeShapeType="1"/>
          </p:cNvSpPr>
          <p:nvPr/>
        </p:nvSpPr>
        <p:spPr bwMode="auto">
          <a:xfrm flipV="1">
            <a:off x="1116013" y="16287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5" name="Text Box 33"/>
          <p:cNvSpPr txBox="1">
            <a:spLocks noChangeArrowheads="1"/>
          </p:cNvSpPr>
          <p:nvPr/>
        </p:nvSpPr>
        <p:spPr bwMode="auto">
          <a:xfrm>
            <a:off x="1979613" y="1628775"/>
            <a:ext cx="2520950" cy="9413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Schématická značka elektrického článku (zdroj)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56" name="Text Box 34"/>
          <p:cNvSpPr txBox="1">
            <a:spLocks noChangeArrowheads="1"/>
          </p:cNvSpPr>
          <p:nvPr/>
        </p:nvSpPr>
        <p:spPr bwMode="auto">
          <a:xfrm>
            <a:off x="1187450" y="1557338"/>
            <a:ext cx="273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+</a:t>
            </a:r>
          </a:p>
        </p:txBody>
      </p:sp>
      <p:sp>
        <p:nvSpPr>
          <p:cNvPr id="6157" name="Text Box 35"/>
          <p:cNvSpPr txBox="1">
            <a:spLocks noChangeArrowheads="1"/>
          </p:cNvSpPr>
          <p:nvPr/>
        </p:nvSpPr>
        <p:spPr bwMode="auto">
          <a:xfrm>
            <a:off x="468313" y="1557338"/>
            <a:ext cx="358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-</a:t>
            </a:r>
          </a:p>
        </p:txBody>
      </p:sp>
      <p:sp>
        <p:nvSpPr>
          <p:cNvPr id="6158" name="TextovéPole 4"/>
          <p:cNvSpPr txBox="1">
            <a:spLocks noChangeArrowheads="1"/>
          </p:cNvSpPr>
          <p:nvPr/>
        </p:nvSpPr>
        <p:spPr bwMode="auto">
          <a:xfrm>
            <a:off x="1258888" y="5876925"/>
            <a:ext cx="1223962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spínač</a:t>
            </a:r>
          </a:p>
        </p:txBody>
      </p:sp>
      <p:sp>
        <p:nvSpPr>
          <p:cNvPr id="6159" name="TextovéPole 4"/>
          <p:cNvSpPr txBox="1">
            <a:spLocks noChangeArrowheads="1"/>
          </p:cNvSpPr>
          <p:nvPr/>
        </p:nvSpPr>
        <p:spPr bwMode="auto">
          <a:xfrm>
            <a:off x="4500563" y="4724400"/>
            <a:ext cx="1223962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voltmetr</a:t>
            </a:r>
          </a:p>
        </p:txBody>
      </p:sp>
      <p:sp>
        <p:nvSpPr>
          <p:cNvPr id="6160" name="TextovéPole 4"/>
          <p:cNvSpPr txBox="1">
            <a:spLocks noChangeArrowheads="1"/>
          </p:cNvSpPr>
          <p:nvPr/>
        </p:nvSpPr>
        <p:spPr bwMode="auto">
          <a:xfrm>
            <a:off x="1476375" y="3284538"/>
            <a:ext cx="1223963" cy="376237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žárovka</a:t>
            </a:r>
          </a:p>
        </p:txBody>
      </p:sp>
      <p:sp>
        <p:nvSpPr>
          <p:cNvPr id="6161" name="TextovéPole 4"/>
          <p:cNvSpPr txBox="1">
            <a:spLocks noChangeArrowheads="1"/>
          </p:cNvSpPr>
          <p:nvPr/>
        </p:nvSpPr>
        <p:spPr bwMode="auto">
          <a:xfrm>
            <a:off x="1835150" y="4724400"/>
            <a:ext cx="1223963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el.článek</a:t>
            </a:r>
          </a:p>
        </p:txBody>
      </p:sp>
      <p:sp>
        <p:nvSpPr>
          <p:cNvPr id="6162" name="Text Box 11"/>
          <p:cNvSpPr txBox="1">
            <a:spLocks noChangeArrowheads="1"/>
          </p:cNvSpPr>
          <p:nvPr/>
        </p:nvSpPr>
        <p:spPr bwMode="auto">
          <a:xfrm>
            <a:off x="4859338" y="3213100"/>
            <a:ext cx="3816350" cy="1222375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Přímo ke zdířkám přístroje připojíme elektrody zdroje napětí. Musíme dát pozor na polaritu tj.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+</a:t>
            </a:r>
            <a:r>
              <a:rPr lang="cs-CZ" altLang="cs-CZ" b="1">
                <a:latin typeface="Comic Sans MS" pitchFamily="66" charset="0"/>
              </a:rPr>
              <a:t> a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–</a:t>
            </a:r>
            <a:r>
              <a:rPr lang="cs-CZ" altLang="cs-CZ" b="1">
                <a:latin typeface="Comic Sans MS" pitchFamily="66" charset="0"/>
              </a:rPr>
              <a:t> elektrod.</a:t>
            </a:r>
          </a:p>
        </p:txBody>
      </p:sp>
      <p:sp>
        <p:nvSpPr>
          <p:cNvPr id="6163" name="Text Box 41"/>
          <p:cNvSpPr txBox="1">
            <a:spLocks noChangeArrowheads="1"/>
          </p:cNvSpPr>
          <p:nvPr/>
        </p:nvSpPr>
        <p:spPr bwMode="auto">
          <a:xfrm>
            <a:off x="5003800" y="549275"/>
            <a:ext cx="35290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Značky a zapojení</a:t>
            </a:r>
          </a:p>
        </p:txBody>
      </p:sp>
      <p:pic>
        <p:nvPicPr>
          <p:cNvPr id="6164" name="Picture 43" descr="dglxasset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484313"/>
            <a:ext cx="1687513" cy="112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395288" y="549275"/>
            <a:ext cx="6264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Galvanické články, zdroje napětí</a:t>
            </a:r>
          </a:p>
        </p:txBody>
      </p:sp>
      <p:pic>
        <p:nvPicPr>
          <p:cNvPr id="7171" name="Picture 6" descr="Soubor:Batter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1125538"/>
            <a:ext cx="3455987" cy="24653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7172" name="Text Box 11"/>
          <p:cNvSpPr txBox="1">
            <a:spLocks noChangeArrowheads="1"/>
          </p:cNvSpPr>
          <p:nvPr/>
        </p:nvSpPr>
        <p:spPr bwMode="auto">
          <a:xfrm>
            <a:off x="5076825" y="1125538"/>
            <a:ext cx="3816350" cy="947737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Galvanický článek</a:t>
            </a:r>
            <a:r>
              <a:rPr lang="cs-CZ" altLang="cs-CZ" b="1">
                <a:latin typeface="Comic Sans MS" pitchFamily="66" charset="0"/>
              </a:rPr>
              <a:t> obsahuje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dvě různé elektrody</a:t>
            </a:r>
            <a:r>
              <a:rPr lang="cs-CZ" altLang="cs-CZ" b="1">
                <a:latin typeface="Comic Sans MS" pitchFamily="66" charset="0"/>
              </a:rPr>
              <a:t>, mezi nimiž je vhodné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vlhké prostředí</a:t>
            </a:r>
            <a:r>
              <a:rPr lang="cs-CZ" altLang="cs-CZ" b="1">
                <a:latin typeface="Comic Sans MS" pitchFamily="66" charset="0"/>
              </a:rPr>
              <a:t>.</a:t>
            </a:r>
          </a:p>
        </p:txBody>
      </p:sp>
      <p:pic>
        <p:nvPicPr>
          <p:cNvPr id="7173" name="Picture 9" descr="Soubor:BateriaR1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25" y="2565400"/>
            <a:ext cx="2305050" cy="21748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7174" name="TextovéPole 4"/>
          <p:cNvSpPr txBox="1">
            <a:spLocks noChangeArrowheads="1"/>
          </p:cNvSpPr>
          <p:nvPr/>
        </p:nvSpPr>
        <p:spPr bwMode="auto">
          <a:xfrm>
            <a:off x="6372225" y="4797425"/>
            <a:ext cx="2303463" cy="650875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omic Sans MS" pitchFamily="66" charset="0"/>
              </a:rPr>
              <a:t>Galvanické články s napětím 1,5 V</a:t>
            </a:r>
            <a:r>
              <a:rPr lang="cs-CZ" altLang="cs-CZ"/>
              <a:t> </a:t>
            </a:r>
          </a:p>
        </p:txBody>
      </p:sp>
      <p:sp>
        <p:nvSpPr>
          <p:cNvPr id="7175" name="Line 11"/>
          <p:cNvSpPr>
            <a:spLocks noChangeShapeType="1"/>
          </p:cNvSpPr>
          <p:nvPr/>
        </p:nvSpPr>
        <p:spPr bwMode="auto">
          <a:xfrm>
            <a:off x="250825" y="6308725"/>
            <a:ext cx="5048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6" name="Line 12"/>
          <p:cNvSpPr>
            <a:spLocks noChangeShapeType="1"/>
          </p:cNvSpPr>
          <p:nvPr/>
        </p:nvSpPr>
        <p:spPr bwMode="auto">
          <a:xfrm>
            <a:off x="755650" y="6237288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7" name="Line 13"/>
          <p:cNvSpPr>
            <a:spLocks noChangeShapeType="1"/>
          </p:cNvSpPr>
          <p:nvPr/>
        </p:nvSpPr>
        <p:spPr bwMode="auto">
          <a:xfrm>
            <a:off x="900113" y="6092825"/>
            <a:ext cx="0" cy="5048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8" name="Line 14"/>
          <p:cNvSpPr>
            <a:spLocks noChangeShapeType="1"/>
          </p:cNvSpPr>
          <p:nvPr/>
        </p:nvSpPr>
        <p:spPr bwMode="auto">
          <a:xfrm>
            <a:off x="900113" y="6308725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9" name="Line 15"/>
          <p:cNvSpPr>
            <a:spLocks noChangeShapeType="1"/>
          </p:cNvSpPr>
          <p:nvPr/>
        </p:nvSpPr>
        <p:spPr bwMode="auto">
          <a:xfrm>
            <a:off x="1042988" y="6237288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0" name="Line 16"/>
          <p:cNvSpPr>
            <a:spLocks noChangeShapeType="1"/>
          </p:cNvSpPr>
          <p:nvPr/>
        </p:nvSpPr>
        <p:spPr bwMode="auto">
          <a:xfrm>
            <a:off x="1187450" y="6092825"/>
            <a:ext cx="0" cy="5048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1" name="Line 17"/>
          <p:cNvSpPr>
            <a:spLocks noChangeShapeType="1"/>
          </p:cNvSpPr>
          <p:nvPr/>
        </p:nvSpPr>
        <p:spPr bwMode="auto">
          <a:xfrm>
            <a:off x="1403350" y="6237288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2" name="Line 18"/>
          <p:cNvSpPr>
            <a:spLocks noChangeShapeType="1"/>
          </p:cNvSpPr>
          <p:nvPr/>
        </p:nvSpPr>
        <p:spPr bwMode="auto">
          <a:xfrm>
            <a:off x="1547813" y="6092825"/>
            <a:ext cx="0" cy="5048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3" name="Line 19"/>
          <p:cNvSpPr>
            <a:spLocks noChangeShapeType="1"/>
          </p:cNvSpPr>
          <p:nvPr/>
        </p:nvSpPr>
        <p:spPr bwMode="auto">
          <a:xfrm>
            <a:off x="1547813" y="6308725"/>
            <a:ext cx="72072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4" name="TextovéPole 4"/>
          <p:cNvSpPr txBox="1">
            <a:spLocks noChangeArrowheads="1"/>
          </p:cNvSpPr>
          <p:nvPr/>
        </p:nvSpPr>
        <p:spPr bwMode="auto">
          <a:xfrm>
            <a:off x="179388" y="5445125"/>
            <a:ext cx="2016125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Comic Sans MS" pitchFamily="66" charset="0"/>
              </a:rPr>
              <a:t>Baterie el.článků</a:t>
            </a:r>
          </a:p>
        </p:txBody>
      </p:sp>
      <p:sp>
        <p:nvSpPr>
          <p:cNvPr id="7185" name="Text Box 11"/>
          <p:cNvSpPr txBox="1">
            <a:spLocks noChangeArrowheads="1"/>
          </p:cNvSpPr>
          <p:nvPr/>
        </p:nvSpPr>
        <p:spPr bwMode="auto">
          <a:xfrm>
            <a:off x="539750" y="3933825"/>
            <a:ext cx="3816350" cy="947738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Galvanický článek</a:t>
            </a:r>
            <a:r>
              <a:rPr lang="cs-CZ" altLang="cs-CZ" b="1">
                <a:latin typeface="Comic Sans MS" pitchFamily="66" charset="0"/>
              </a:rPr>
              <a:t> obsahuje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dvě různé elektrody</a:t>
            </a:r>
            <a:r>
              <a:rPr lang="cs-CZ" altLang="cs-CZ" b="1">
                <a:latin typeface="Comic Sans MS" pitchFamily="66" charset="0"/>
              </a:rPr>
              <a:t>, mezi nimiž je vhodné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vlhké prostředí</a:t>
            </a:r>
            <a:r>
              <a:rPr lang="cs-CZ" altLang="cs-CZ" b="1">
                <a:latin typeface="Comic Sans MS" pitchFamily="66" charset="0"/>
              </a:rPr>
              <a:t>.</a:t>
            </a:r>
          </a:p>
        </p:txBody>
      </p:sp>
      <p:sp>
        <p:nvSpPr>
          <p:cNvPr id="7186" name="Text Box 11"/>
          <p:cNvSpPr txBox="1">
            <a:spLocks noChangeArrowheads="1"/>
          </p:cNvSpPr>
          <p:nvPr/>
        </p:nvSpPr>
        <p:spPr bwMode="auto">
          <a:xfrm>
            <a:off x="2339975" y="5084763"/>
            <a:ext cx="3816350" cy="947737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Zdroj o vyšším napětí získáme při sériovém zapojení několika zdrojů.</a:t>
            </a:r>
          </a:p>
        </p:txBody>
      </p:sp>
      <p:sp>
        <p:nvSpPr>
          <p:cNvPr id="7187" name="Text Box 23"/>
          <p:cNvSpPr txBox="1">
            <a:spLocks noChangeArrowheads="1"/>
          </p:cNvSpPr>
          <p:nvPr/>
        </p:nvSpPr>
        <p:spPr bwMode="auto">
          <a:xfrm>
            <a:off x="2555875" y="6237288"/>
            <a:ext cx="4103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1,5 V + 1,5 V + 1,5 V =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4,5 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395288" y="549275"/>
            <a:ext cx="6264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323850" y="1341438"/>
            <a:ext cx="8280400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altLang="cs-CZ">
                <a:latin typeface="Comic Sans MS" pitchFamily="66" charset="0"/>
              </a:rPr>
              <a:t>František Jáchym a Jiří Tesař, fyzika pro </a:t>
            </a:r>
            <a:r>
              <a:rPr lang="cs-CZ" altLang="cs-CZ"/>
              <a:t>8</a:t>
            </a:r>
            <a:r>
              <a:rPr lang="cs-CZ" altLang="cs-CZ">
                <a:latin typeface="Comic Sans MS" pitchFamily="66" charset="0"/>
              </a:rPr>
              <a:t>. ročník základní školy, SPN 2000</a:t>
            </a:r>
          </a:p>
          <a:p>
            <a:endParaRPr lang="cs-CZ" altLang="cs-CZ">
              <a:latin typeface="Comic Sans MS" pitchFamily="66" charset="0"/>
            </a:endParaRPr>
          </a:p>
          <a:p>
            <a:r>
              <a:rPr lang="cs-CZ" altLang="cs-CZ">
                <a:latin typeface="Comic Sans MS" pitchFamily="66" charset="0"/>
              </a:rPr>
              <a:t>Kliparty  </a:t>
            </a:r>
            <a:r>
              <a:rPr lang="cs-CZ">
                <a:hlinkClick r:id="rId2"/>
              </a:rPr>
              <a:t>www.office.microsoft.com</a:t>
            </a:r>
            <a:endParaRPr lang="cs-CZ" altLang="cs-CZ">
              <a:latin typeface="Comic Sans MS" pitchFamily="66" charset="0"/>
            </a:endParaRPr>
          </a:p>
          <a:p>
            <a:endParaRPr lang="cs-CZ" altLang="cs-CZ">
              <a:latin typeface="Comic Sans MS" pitchFamily="66" charset="0"/>
            </a:endParaRPr>
          </a:p>
          <a:p>
            <a:r>
              <a:rPr lang="cs-CZ" altLang="cs-CZ">
                <a:latin typeface="Comic Sans MS" pitchFamily="66" charset="0"/>
              </a:rPr>
              <a:t>Obrázek voltmetru:</a:t>
            </a:r>
          </a:p>
          <a:p>
            <a:r>
              <a:rPr lang="cs-CZ" altLang="cs-CZ">
                <a:hlinkClick r:id="rId3"/>
              </a:rPr>
              <a:t>http://en.wikipedia.org/wiki/File:Voltmeter_hg.jpg</a:t>
            </a:r>
            <a:endParaRPr lang="cs-CZ" altLang="cs-CZ"/>
          </a:p>
          <a:p>
            <a:endParaRPr lang="cs-CZ" altLang="cs-CZ"/>
          </a:p>
          <a:p>
            <a:r>
              <a:rPr lang="cs-CZ" altLang="cs-CZ">
                <a:latin typeface="Comic Sans MS" pitchFamily="66" charset="0"/>
              </a:rPr>
              <a:t>Obrázek galvanických článků:</a:t>
            </a:r>
          </a:p>
          <a:p>
            <a:r>
              <a:rPr lang="cs-CZ" altLang="cs-CZ">
                <a:hlinkClick r:id="rId4"/>
              </a:rPr>
              <a:t>http://cs.wikipedia.org/wiki/Soubor:Batteries.jpg</a:t>
            </a:r>
            <a:endParaRPr lang="cs-CZ" altLang="cs-CZ"/>
          </a:p>
          <a:p>
            <a:endParaRPr lang="cs-CZ" altLang="cs-CZ"/>
          </a:p>
          <a:p>
            <a:r>
              <a:rPr lang="cs-CZ" altLang="cs-CZ">
                <a:latin typeface="Comic Sans MS" pitchFamily="66" charset="0"/>
              </a:rPr>
              <a:t>Obrázek galvanických článků o velikosti napětí 1,5 V:</a:t>
            </a:r>
          </a:p>
          <a:p>
            <a:r>
              <a:rPr lang="cs-CZ" altLang="cs-CZ">
                <a:hlinkClick r:id="rId5"/>
              </a:rPr>
              <a:t>http://cs.wikipedia.org/wiki/Soubor:BateriaR14.jpg</a:t>
            </a:r>
            <a:endParaRPr lang="cs-CZ" altLang="cs-CZ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288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Calibri</vt:lpstr>
      <vt:lpstr>Comic Sans MS</vt:lpstr>
      <vt:lpstr>Výchozí návrh</vt:lpstr>
      <vt:lpstr>Obrázek programu Paintbrush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18</cp:revision>
  <dcterms:created xsi:type="dcterms:W3CDTF">2013-12-01T07:56:29Z</dcterms:created>
  <dcterms:modified xsi:type="dcterms:W3CDTF">2014-07-31T08:25:54Z</dcterms:modified>
</cp:coreProperties>
</file>