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2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AE434-3576-4814-B685-336FB46325C8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BA75F-C7DE-42AB-874D-0B7652F0E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9A0F2-B518-4F93-A110-291C50EC90A5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06513-02A9-4ED9-A6A7-632B6AEE7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EED83-AEC2-452E-8ABA-A36695E68AF5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67B28-26AA-453E-A8DA-D01895A8A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07A16-F342-40B4-9ED3-BD273C471A96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5050F-0A84-451D-B3BF-86C854AA22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54221-2F58-45A8-ABC4-B8718B29E349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3EC33-9EF7-46CD-8E37-BBE2873E6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C6ABF-1E8E-457C-9953-11DFA806090D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F1FD1-23D8-42E2-B6F5-A568BC012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1FDB8-DDC8-4AED-9437-29EE9A33CF54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89CF4-F0F6-45A6-AC0E-7CA765A89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DC8EB-2B48-43FC-AA4A-1315296CE9C4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997D4-7B9C-4E22-9EFA-7B1CDB522E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CA803-AF96-4480-B33B-1FDF5FE96863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31C93-1D66-4109-AC4B-6F09EF6A8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F7080-F4A9-4E33-98A7-B40C5224CCF0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74ED9-DC0E-4A9A-BF33-E4C8C1F1E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AEC86-6B6E-41AA-862A-FA3051C891BE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D9AF4-9AD6-4466-AE82-B49BACD8A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E6D61B-86AA-4159-BEA9-D3DADBEC6746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DE914D-EBDD-435D-A471-408A6A4A8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1858963"/>
            <a:ext cx="8064500" cy="418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/>
              <a:t>Název školy: </a:t>
            </a:r>
            <a:r>
              <a:rPr lang="cs-CZ" altLang="cs-CZ" b="1" dirty="0"/>
              <a:t> Základní škola a Mateřská škola Kladno, Norská 2633</a:t>
            </a:r>
            <a:r>
              <a:rPr lang="cs-CZ" altLang="cs-CZ" dirty="0"/>
              <a:t/>
            </a:r>
            <a:br>
              <a:rPr lang="cs-CZ" altLang="cs-CZ" dirty="0"/>
            </a:br>
            <a:r>
              <a:rPr lang="cs-CZ" altLang="cs-CZ" dirty="0"/>
              <a:t>Autor: </a:t>
            </a:r>
            <a:r>
              <a:rPr lang="cs-CZ" altLang="cs-CZ" b="1" dirty="0"/>
              <a:t>Bc. František Vlasák, </a:t>
            </a:r>
            <a:r>
              <a:rPr lang="cs-CZ" altLang="cs-CZ" b="1" dirty="0" err="1"/>
              <a:t>DiS</a:t>
            </a:r>
            <a:r>
              <a:rPr lang="cs-CZ" altLang="cs-CZ" b="1" dirty="0"/>
              <a:t>.</a:t>
            </a:r>
          </a:p>
          <a:p>
            <a:r>
              <a:rPr lang="cs-CZ" altLang="cs-CZ" dirty="0"/>
              <a:t>Název materiálu: </a:t>
            </a:r>
            <a:r>
              <a:rPr lang="cs-CZ" altLang="cs-CZ" b="1" dirty="0"/>
              <a:t>VY_52_INOVACE_F7.Vl.43_Atom_a_molekula</a:t>
            </a:r>
            <a:r>
              <a:rPr lang="cs-CZ" altLang="cs-CZ" dirty="0"/>
              <a:t> </a:t>
            </a:r>
            <a:br>
              <a:rPr lang="cs-CZ" altLang="cs-CZ" dirty="0"/>
            </a:br>
            <a:endParaRPr lang="cs-CZ" altLang="cs-CZ" dirty="0"/>
          </a:p>
          <a:p>
            <a:r>
              <a:rPr lang="cs-CZ" altLang="cs-CZ" dirty="0"/>
              <a:t>Datum: </a:t>
            </a:r>
            <a:r>
              <a:rPr lang="cs-CZ" altLang="cs-CZ" b="1" dirty="0"/>
              <a:t>25.11.2013</a:t>
            </a:r>
          </a:p>
          <a:p>
            <a:r>
              <a:rPr lang="cs-CZ" altLang="cs-CZ" dirty="0"/>
              <a:t>Ročník: </a:t>
            </a:r>
            <a:r>
              <a:rPr lang="cs-CZ" altLang="cs-CZ" b="1" dirty="0"/>
              <a:t>Sedmý</a:t>
            </a:r>
          </a:p>
          <a:p>
            <a:r>
              <a:rPr lang="cs-CZ" altLang="cs-CZ" dirty="0"/>
              <a:t>Vzdělávací oblast: </a:t>
            </a:r>
            <a:r>
              <a:rPr lang="cs-CZ" altLang="cs-CZ" b="1" dirty="0"/>
              <a:t>Člověk a příroda</a:t>
            </a:r>
          </a:p>
          <a:p>
            <a:r>
              <a:rPr lang="cs-CZ" altLang="cs-CZ" dirty="0"/>
              <a:t>Vzdělávací obor: </a:t>
            </a:r>
            <a:r>
              <a:rPr lang="cs-CZ" altLang="cs-CZ" b="1" dirty="0"/>
              <a:t>Fyzika </a:t>
            </a:r>
            <a:br>
              <a:rPr lang="cs-CZ" altLang="cs-CZ" b="1" dirty="0"/>
            </a:br>
            <a:r>
              <a:rPr lang="cs-CZ" altLang="cs-CZ" dirty="0"/>
              <a:t>Název: </a:t>
            </a:r>
            <a:r>
              <a:rPr lang="cs-CZ" altLang="cs-CZ" b="1" dirty="0"/>
              <a:t>Atom a molekula</a:t>
            </a:r>
            <a:br>
              <a:rPr lang="cs-CZ" altLang="cs-CZ" b="1" dirty="0"/>
            </a:br>
            <a:r>
              <a:rPr lang="cs-CZ" altLang="cs-CZ" dirty="0"/>
              <a:t>Číslo operačního programu: </a:t>
            </a:r>
            <a:r>
              <a:rPr lang="cs-CZ" altLang="cs-CZ" b="1" dirty="0"/>
              <a:t>CZ.1.07/1.4.00/21.3489</a:t>
            </a:r>
            <a:endParaRPr lang="cs-CZ" altLang="cs-CZ" dirty="0"/>
          </a:p>
          <a:p>
            <a:r>
              <a:rPr lang="cs-CZ" altLang="cs-CZ" dirty="0"/>
              <a:t>Název projektu: </a:t>
            </a:r>
            <a:r>
              <a:rPr lang="cs-CZ" altLang="cs-CZ" b="1" dirty="0"/>
              <a:t>UČÍME SE S RADOSTÍ</a:t>
            </a:r>
          </a:p>
          <a:p>
            <a:endParaRPr lang="cs-CZ" altLang="cs-CZ" b="1" dirty="0"/>
          </a:p>
          <a:p>
            <a:r>
              <a:rPr lang="cs-CZ" altLang="cs-CZ" b="1" dirty="0"/>
              <a:t>Anotace: </a:t>
            </a:r>
            <a:r>
              <a:rPr lang="cs-CZ" altLang="cs-CZ" sz="1600" b="1" dirty="0"/>
              <a:t>Prezentace slouží jak výukový materiál počátku učiva o vlastnostech látek. Žáci se seznámí s tím co je atom, z jakých částic se skládá a jaký je rozdíl mezi atomem a molekulou.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73063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Users\Vlasák\AppData\Local\Microsoft\Windows\Temporary Internet Files\Content.IE5\54YUW6C8\MC9004417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5125" y="1125538"/>
            <a:ext cx="3676650" cy="367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C:\Users\Vlasák\AppData\Local\Microsoft\Windows\Temporary Internet Files\Content.IE5\KAAP0LYZ\MC9003713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338" y="835025"/>
            <a:ext cx="2646362" cy="578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C:\Users\Vlasák\AppData\Local\Microsoft\Windows\Temporary Internet Files\Content.IE5\54YUW6C8\MC900333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1427163"/>
            <a:ext cx="4471988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2987675" y="5300663"/>
            <a:ext cx="59769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omic Sans MS" pitchFamily="66" charset="0"/>
              </a:rPr>
              <a:t>Atom a molekula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Atom</a:t>
            </a:r>
          </a:p>
        </p:txBody>
      </p:sp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323850" y="1125538"/>
            <a:ext cx="302418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Je to nejmenší částice běžné hmoty</a:t>
            </a:r>
            <a:r>
              <a:rPr lang="cs-CZ" altLang="cs-CZ">
                <a:latin typeface="Calibri" pitchFamily="34" charset="0"/>
              </a:rPr>
              <a:t> </a:t>
            </a:r>
            <a:r>
              <a:rPr lang="cs-CZ" altLang="cs-CZ" b="1">
                <a:latin typeface="Comic Sans MS" pitchFamily="66" charset="0"/>
              </a:rPr>
              <a:t>– chemicky ji už nelze dělit.</a:t>
            </a:r>
          </a:p>
        </p:txBody>
      </p:sp>
      <p:sp>
        <p:nvSpPr>
          <p:cNvPr id="15363" name="Oval 6"/>
          <p:cNvSpPr>
            <a:spLocks noChangeArrowheads="1"/>
          </p:cNvSpPr>
          <p:nvPr/>
        </p:nvSpPr>
        <p:spPr bwMode="auto">
          <a:xfrm>
            <a:off x="468313" y="2852738"/>
            <a:ext cx="3095625" cy="27368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64" name="Oval 7"/>
          <p:cNvSpPr>
            <a:spLocks noChangeArrowheads="1"/>
          </p:cNvSpPr>
          <p:nvPr/>
        </p:nvSpPr>
        <p:spPr bwMode="auto">
          <a:xfrm>
            <a:off x="1476375" y="3716338"/>
            <a:ext cx="1079500" cy="1081087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65" name="Text Box 8"/>
          <p:cNvSpPr txBox="1">
            <a:spLocks noChangeArrowheads="1"/>
          </p:cNvSpPr>
          <p:nvPr/>
        </p:nvSpPr>
        <p:spPr bwMode="auto">
          <a:xfrm>
            <a:off x="4067175" y="2781300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Atomový obal</a:t>
            </a:r>
          </a:p>
        </p:txBody>
      </p:sp>
      <p:sp>
        <p:nvSpPr>
          <p:cNvPr id="15366" name="Line 9"/>
          <p:cNvSpPr>
            <a:spLocks noChangeShapeType="1"/>
          </p:cNvSpPr>
          <p:nvPr/>
        </p:nvSpPr>
        <p:spPr bwMode="auto">
          <a:xfrm flipH="1">
            <a:off x="3419475" y="3141663"/>
            <a:ext cx="64770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7" name="Text Box 10"/>
          <p:cNvSpPr txBox="1">
            <a:spLocks noChangeArrowheads="1"/>
          </p:cNvSpPr>
          <p:nvPr/>
        </p:nvSpPr>
        <p:spPr bwMode="auto">
          <a:xfrm>
            <a:off x="3635375" y="2276475"/>
            <a:ext cx="18002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Atomové jádro</a:t>
            </a:r>
          </a:p>
        </p:txBody>
      </p:sp>
      <p:sp>
        <p:nvSpPr>
          <p:cNvPr id="15368" name="Line 11"/>
          <p:cNvSpPr>
            <a:spLocks noChangeShapeType="1"/>
          </p:cNvSpPr>
          <p:nvPr/>
        </p:nvSpPr>
        <p:spPr bwMode="auto">
          <a:xfrm flipH="1">
            <a:off x="2268538" y="2636838"/>
            <a:ext cx="1366837" cy="11509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9" name="Oval 12"/>
          <p:cNvSpPr>
            <a:spLocks noChangeArrowheads="1"/>
          </p:cNvSpPr>
          <p:nvPr/>
        </p:nvSpPr>
        <p:spPr bwMode="auto">
          <a:xfrm>
            <a:off x="2843213" y="4508500"/>
            <a:ext cx="215900" cy="288925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altLang="cs-CZ">
                <a:latin typeface="Calibri" pitchFamily="34" charset="0"/>
              </a:rPr>
              <a:t>-</a:t>
            </a:r>
          </a:p>
        </p:txBody>
      </p:sp>
      <p:sp>
        <p:nvSpPr>
          <p:cNvPr id="15370" name="Oval 13"/>
          <p:cNvSpPr>
            <a:spLocks noChangeArrowheads="1"/>
          </p:cNvSpPr>
          <p:nvPr/>
        </p:nvSpPr>
        <p:spPr bwMode="auto">
          <a:xfrm>
            <a:off x="2339975" y="4941888"/>
            <a:ext cx="287338" cy="287337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altLang="cs-CZ">
                <a:latin typeface="Calibri" pitchFamily="34" charset="0"/>
              </a:rPr>
              <a:t>-</a:t>
            </a:r>
          </a:p>
        </p:txBody>
      </p:sp>
      <p:sp>
        <p:nvSpPr>
          <p:cNvPr id="15371" name="Oval 14"/>
          <p:cNvSpPr>
            <a:spLocks noChangeArrowheads="1"/>
          </p:cNvSpPr>
          <p:nvPr/>
        </p:nvSpPr>
        <p:spPr bwMode="auto">
          <a:xfrm>
            <a:off x="1835150" y="4292600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72" name="Oval 15"/>
          <p:cNvSpPr>
            <a:spLocks noChangeArrowheads="1"/>
          </p:cNvSpPr>
          <p:nvPr/>
        </p:nvSpPr>
        <p:spPr bwMode="auto">
          <a:xfrm>
            <a:off x="2051050" y="4292600"/>
            <a:ext cx="215900" cy="2159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altLang="cs-CZ">
                <a:latin typeface="Calibri" pitchFamily="34" charset="0"/>
              </a:rPr>
              <a:t>+</a:t>
            </a:r>
          </a:p>
        </p:txBody>
      </p:sp>
      <p:sp>
        <p:nvSpPr>
          <p:cNvPr id="15373" name="Oval 16"/>
          <p:cNvSpPr>
            <a:spLocks noChangeArrowheads="1"/>
          </p:cNvSpPr>
          <p:nvPr/>
        </p:nvSpPr>
        <p:spPr bwMode="auto">
          <a:xfrm>
            <a:off x="2051050" y="3933825"/>
            <a:ext cx="215900" cy="2159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altLang="cs-CZ">
                <a:latin typeface="Calibri" pitchFamily="34" charset="0"/>
              </a:rPr>
              <a:t>+</a:t>
            </a:r>
          </a:p>
        </p:txBody>
      </p:sp>
      <p:sp>
        <p:nvSpPr>
          <p:cNvPr id="15374" name="Oval 17"/>
          <p:cNvSpPr>
            <a:spLocks noChangeArrowheads="1"/>
          </p:cNvSpPr>
          <p:nvPr/>
        </p:nvSpPr>
        <p:spPr bwMode="auto">
          <a:xfrm>
            <a:off x="1763713" y="3933825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75" name="Text Box 18"/>
          <p:cNvSpPr txBox="1">
            <a:spLocks noChangeArrowheads="1"/>
          </p:cNvSpPr>
          <p:nvPr/>
        </p:nvSpPr>
        <p:spPr bwMode="auto">
          <a:xfrm>
            <a:off x="5076825" y="4437063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Elektrony</a:t>
            </a:r>
            <a:r>
              <a:rPr lang="cs-CZ" altLang="cs-CZ" sz="1400" b="1">
                <a:latin typeface="Comic Sans MS" pitchFamily="66" charset="0"/>
              </a:rPr>
              <a:t> – mají záporný elektrický náboj</a:t>
            </a:r>
          </a:p>
        </p:txBody>
      </p:sp>
      <p:sp>
        <p:nvSpPr>
          <p:cNvPr id="15376" name="Line 19"/>
          <p:cNvSpPr>
            <a:spLocks noChangeShapeType="1"/>
          </p:cNvSpPr>
          <p:nvPr/>
        </p:nvSpPr>
        <p:spPr bwMode="auto">
          <a:xfrm flipH="1">
            <a:off x="2627313" y="4797425"/>
            <a:ext cx="244951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7" name="Line 20"/>
          <p:cNvSpPr>
            <a:spLocks noChangeShapeType="1"/>
          </p:cNvSpPr>
          <p:nvPr/>
        </p:nvSpPr>
        <p:spPr bwMode="auto">
          <a:xfrm flipH="1" flipV="1">
            <a:off x="3059113" y="4652963"/>
            <a:ext cx="2017712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8" name="Text Box 21"/>
          <p:cNvSpPr txBox="1">
            <a:spLocks noChangeArrowheads="1"/>
          </p:cNvSpPr>
          <p:nvPr/>
        </p:nvSpPr>
        <p:spPr bwMode="auto">
          <a:xfrm>
            <a:off x="5795963" y="3500438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Protony</a:t>
            </a:r>
            <a:r>
              <a:rPr lang="cs-CZ" altLang="cs-CZ" sz="1400" b="1">
                <a:latin typeface="Comic Sans MS" pitchFamily="66" charset="0"/>
              </a:rPr>
              <a:t> – mají Kladný elektrický náboj</a:t>
            </a:r>
          </a:p>
        </p:txBody>
      </p:sp>
      <p:sp>
        <p:nvSpPr>
          <p:cNvPr id="15379" name="Line 22"/>
          <p:cNvSpPr>
            <a:spLocks noChangeShapeType="1"/>
          </p:cNvSpPr>
          <p:nvPr/>
        </p:nvSpPr>
        <p:spPr bwMode="auto">
          <a:xfrm flipH="1">
            <a:off x="2195513" y="3644900"/>
            <a:ext cx="360045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0" name="Line 23"/>
          <p:cNvSpPr>
            <a:spLocks noChangeShapeType="1"/>
          </p:cNvSpPr>
          <p:nvPr/>
        </p:nvSpPr>
        <p:spPr bwMode="auto">
          <a:xfrm flipH="1">
            <a:off x="2268538" y="3716338"/>
            <a:ext cx="3527425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1" name="Text Box 24"/>
          <p:cNvSpPr txBox="1">
            <a:spLocks noChangeArrowheads="1"/>
          </p:cNvSpPr>
          <p:nvPr/>
        </p:nvSpPr>
        <p:spPr bwMode="auto">
          <a:xfrm>
            <a:off x="611188" y="6021388"/>
            <a:ext cx="2663825" cy="533400"/>
          </a:xfrm>
          <a:prstGeom prst="rect">
            <a:avLst/>
          </a:prstGeom>
          <a:solidFill>
            <a:srgbClr val="CCFFFF"/>
          </a:solidFill>
          <a:ln w="15875">
            <a:solidFill>
              <a:srgbClr val="00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solidFill>
                  <a:srgbClr val="FF0000"/>
                </a:solidFill>
                <a:latin typeface="Comic Sans MS" pitchFamily="66" charset="0"/>
              </a:rPr>
              <a:t>Neutrony</a:t>
            </a:r>
            <a:r>
              <a:rPr lang="cs-CZ" altLang="cs-CZ" sz="1400" b="1">
                <a:latin typeface="Comic Sans MS" pitchFamily="66" charset="0"/>
              </a:rPr>
              <a:t> – jsou elektricky neutrální</a:t>
            </a:r>
          </a:p>
        </p:txBody>
      </p:sp>
      <p:sp>
        <p:nvSpPr>
          <p:cNvPr id="15382" name="Line 25"/>
          <p:cNvSpPr>
            <a:spLocks noChangeShapeType="1"/>
          </p:cNvSpPr>
          <p:nvPr/>
        </p:nvSpPr>
        <p:spPr bwMode="auto">
          <a:xfrm flipV="1">
            <a:off x="1187450" y="4076700"/>
            <a:ext cx="576263" cy="1944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3" name="Line 26"/>
          <p:cNvSpPr>
            <a:spLocks noChangeShapeType="1"/>
          </p:cNvSpPr>
          <p:nvPr/>
        </p:nvSpPr>
        <p:spPr bwMode="auto">
          <a:xfrm flipV="1">
            <a:off x="1187450" y="4437063"/>
            <a:ext cx="7207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15384" name="Picture 2" descr="C:\Users\Vlasák\AppData\Local\Microsoft\Windows\Temporary Internet Files\Content.IE5\54YUW6C8\MC9002925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54750" y="476250"/>
            <a:ext cx="2535238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Kolik je druhů atomů?</a:t>
            </a:r>
          </a:p>
        </p:txBody>
      </p:sp>
      <p:pic>
        <p:nvPicPr>
          <p:cNvPr id="16386" name="Picture 2" descr="C:\Users\Vlasák\AppData\Local\Microsoft\Windows\Temporary Internet Files\Content.IE5\19PXQT8F\MM90030973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38125"/>
            <a:ext cx="1341438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Users\Vlasák\AppData\Local\Microsoft\Windows\Temporary Internet Files\Content.IE5\YL38ELUH\MP90038769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3789363"/>
            <a:ext cx="3657600" cy="2608262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388" name="Text Box 5"/>
          <p:cNvSpPr txBox="1">
            <a:spLocks noChangeArrowheads="1"/>
          </p:cNvSpPr>
          <p:nvPr/>
        </p:nvSpPr>
        <p:spPr bwMode="auto">
          <a:xfrm>
            <a:off x="468313" y="1773238"/>
            <a:ext cx="3887787" cy="941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Základních látek ve vesmíru je poměrně málo – kolem 100. </a:t>
            </a:r>
          </a:p>
          <a:p>
            <a:r>
              <a:rPr lang="cs-CZ" b="1">
                <a:latin typeface="Comic Sans MS" pitchFamily="66" charset="0"/>
              </a:rPr>
              <a:t>Říkáme jim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Prvky</a:t>
            </a:r>
          </a:p>
        </p:txBody>
      </p:sp>
      <p:sp>
        <p:nvSpPr>
          <p:cNvPr id="16389" name="Line 7"/>
          <p:cNvSpPr>
            <a:spLocks noChangeShapeType="1"/>
          </p:cNvSpPr>
          <p:nvPr/>
        </p:nvSpPr>
        <p:spPr bwMode="auto">
          <a:xfrm flipH="1">
            <a:off x="1835150" y="2636838"/>
            <a:ext cx="360363" cy="863600"/>
          </a:xfrm>
          <a:prstGeom prst="line">
            <a:avLst/>
          </a:prstGeom>
          <a:noFill/>
          <a:ln w="44450">
            <a:solidFill>
              <a:schemeClr val="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0" name="Text Box 8"/>
          <p:cNvSpPr txBox="1">
            <a:spLocks noChangeArrowheads="1"/>
          </p:cNvSpPr>
          <p:nvPr/>
        </p:nvSpPr>
        <p:spPr bwMode="auto">
          <a:xfrm>
            <a:off x="323850" y="3500438"/>
            <a:ext cx="3887788" cy="941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Prvek</a:t>
            </a:r>
            <a:r>
              <a:rPr lang="cs-CZ" b="1">
                <a:latin typeface="Comic Sans MS" pitchFamily="66" charset="0"/>
              </a:rPr>
              <a:t> je látka obsahující pouze atomy se stejným počtem protonů. 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391" name="Text Box 9"/>
          <p:cNvSpPr txBox="1">
            <a:spLocks noChangeArrowheads="1"/>
          </p:cNvSpPr>
          <p:nvPr/>
        </p:nvSpPr>
        <p:spPr bwMode="auto">
          <a:xfrm>
            <a:off x="323850" y="5013325"/>
            <a:ext cx="3887788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Každý prvek má svůj název a značku: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Kyslík</a:t>
            </a:r>
            <a:r>
              <a:rPr lang="cs-CZ" b="1">
                <a:latin typeface="Comic Sans MS" pitchFamily="66" charset="0"/>
              </a:rPr>
              <a:t> –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Oxigenium</a:t>
            </a:r>
            <a:r>
              <a:rPr lang="cs-CZ" b="1">
                <a:latin typeface="Comic Sans MS" pitchFamily="66" charset="0"/>
              </a:rPr>
              <a:t> -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Modely některých atomů</a:t>
            </a:r>
          </a:p>
        </p:txBody>
      </p:sp>
      <p:sp>
        <p:nvSpPr>
          <p:cNvPr id="17410" name="Oval 5"/>
          <p:cNvSpPr>
            <a:spLocks noChangeArrowheads="1"/>
          </p:cNvSpPr>
          <p:nvPr/>
        </p:nvSpPr>
        <p:spPr bwMode="auto">
          <a:xfrm rot="2001894">
            <a:off x="971550" y="1268413"/>
            <a:ext cx="1008063" cy="251301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Oval 6"/>
          <p:cNvSpPr>
            <a:spLocks noChangeArrowheads="1"/>
          </p:cNvSpPr>
          <p:nvPr/>
        </p:nvSpPr>
        <p:spPr bwMode="auto">
          <a:xfrm>
            <a:off x="1116013" y="2205038"/>
            <a:ext cx="574675" cy="576262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2" name="Oval 7"/>
          <p:cNvSpPr>
            <a:spLocks noChangeArrowheads="1"/>
          </p:cNvSpPr>
          <p:nvPr/>
        </p:nvSpPr>
        <p:spPr bwMode="auto">
          <a:xfrm>
            <a:off x="1331913" y="2349500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Oval 8"/>
          <p:cNvSpPr>
            <a:spLocks noChangeArrowheads="1"/>
          </p:cNvSpPr>
          <p:nvPr/>
        </p:nvSpPr>
        <p:spPr bwMode="auto">
          <a:xfrm>
            <a:off x="1403350" y="2565400"/>
            <a:ext cx="71438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4" name="Oval 9"/>
          <p:cNvSpPr>
            <a:spLocks noChangeArrowheads="1"/>
          </p:cNvSpPr>
          <p:nvPr/>
        </p:nvSpPr>
        <p:spPr bwMode="auto">
          <a:xfrm>
            <a:off x="1547813" y="2420938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5" name="Oval 10"/>
          <p:cNvSpPr>
            <a:spLocks noChangeArrowheads="1"/>
          </p:cNvSpPr>
          <p:nvPr/>
        </p:nvSpPr>
        <p:spPr bwMode="auto">
          <a:xfrm>
            <a:off x="1187450" y="2492375"/>
            <a:ext cx="71438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6" name="Oval 11"/>
          <p:cNvSpPr>
            <a:spLocks noChangeArrowheads="1"/>
          </p:cNvSpPr>
          <p:nvPr/>
        </p:nvSpPr>
        <p:spPr bwMode="auto">
          <a:xfrm>
            <a:off x="755650" y="3573463"/>
            <a:ext cx="71438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7" name="Oval 12"/>
          <p:cNvSpPr>
            <a:spLocks noChangeArrowheads="1"/>
          </p:cNvSpPr>
          <p:nvPr/>
        </p:nvSpPr>
        <p:spPr bwMode="auto">
          <a:xfrm>
            <a:off x="2124075" y="1412875"/>
            <a:ext cx="71438" cy="714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8" name="Oval 13"/>
          <p:cNvSpPr>
            <a:spLocks noChangeArrowheads="1"/>
          </p:cNvSpPr>
          <p:nvPr/>
        </p:nvSpPr>
        <p:spPr bwMode="auto">
          <a:xfrm>
            <a:off x="5292725" y="1484313"/>
            <a:ext cx="1584325" cy="47529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9" name="Oval 14"/>
          <p:cNvSpPr>
            <a:spLocks noChangeArrowheads="1"/>
          </p:cNvSpPr>
          <p:nvPr/>
        </p:nvSpPr>
        <p:spPr bwMode="auto">
          <a:xfrm rot="2612288">
            <a:off x="5292725" y="1484313"/>
            <a:ext cx="1584325" cy="47529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0" name="Oval 15"/>
          <p:cNvSpPr>
            <a:spLocks noChangeArrowheads="1"/>
          </p:cNvSpPr>
          <p:nvPr/>
        </p:nvSpPr>
        <p:spPr bwMode="auto">
          <a:xfrm rot="7979712">
            <a:off x="5508625" y="1412875"/>
            <a:ext cx="1584325" cy="47529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1" name="Oval 16"/>
          <p:cNvSpPr>
            <a:spLocks noChangeArrowheads="1"/>
          </p:cNvSpPr>
          <p:nvPr/>
        </p:nvSpPr>
        <p:spPr bwMode="auto">
          <a:xfrm>
            <a:off x="5651500" y="3213100"/>
            <a:ext cx="1008063" cy="108108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2" name="Oval 17"/>
          <p:cNvSpPr>
            <a:spLocks noChangeArrowheads="1"/>
          </p:cNvSpPr>
          <p:nvPr/>
        </p:nvSpPr>
        <p:spPr bwMode="auto">
          <a:xfrm>
            <a:off x="6084888" y="3644900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3" name="Oval 18"/>
          <p:cNvSpPr>
            <a:spLocks noChangeArrowheads="1"/>
          </p:cNvSpPr>
          <p:nvPr/>
        </p:nvSpPr>
        <p:spPr bwMode="auto">
          <a:xfrm>
            <a:off x="6227763" y="4005263"/>
            <a:ext cx="71437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4" name="Oval 19"/>
          <p:cNvSpPr>
            <a:spLocks noChangeArrowheads="1"/>
          </p:cNvSpPr>
          <p:nvPr/>
        </p:nvSpPr>
        <p:spPr bwMode="auto">
          <a:xfrm>
            <a:off x="6372225" y="3573463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5" name="Oval 20"/>
          <p:cNvSpPr>
            <a:spLocks noChangeArrowheads="1"/>
          </p:cNvSpPr>
          <p:nvPr/>
        </p:nvSpPr>
        <p:spPr bwMode="auto">
          <a:xfrm>
            <a:off x="6011863" y="3860800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6" name="Oval 21"/>
          <p:cNvSpPr>
            <a:spLocks noChangeArrowheads="1"/>
          </p:cNvSpPr>
          <p:nvPr/>
        </p:nvSpPr>
        <p:spPr bwMode="auto">
          <a:xfrm>
            <a:off x="5795963" y="3644900"/>
            <a:ext cx="71437" cy="7143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7" name="Oval 22"/>
          <p:cNvSpPr>
            <a:spLocks noChangeArrowheads="1"/>
          </p:cNvSpPr>
          <p:nvPr/>
        </p:nvSpPr>
        <p:spPr bwMode="auto">
          <a:xfrm>
            <a:off x="5940425" y="3357563"/>
            <a:ext cx="71438" cy="714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8" name="Oval 23"/>
          <p:cNvSpPr>
            <a:spLocks noChangeArrowheads="1"/>
          </p:cNvSpPr>
          <p:nvPr/>
        </p:nvSpPr>
        <p:spPr bwMode="auto">
          <a:xfrm>
            <a:off x="5867400" y="3933825"/>
            <a:ext cx="71438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9" name="Oval 24"/>
          <p:cNvSpPr>
            <a:spLocks noChangeArrowheads="1"/>
          </p:cNvSpPr>
          <p:nvPr/>
        </p:nvSpPr>
        <p:spPr bwMode="auto">
          <a:xfrm>
            <a:off x="6227763" y="3429000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0" name="Oval 25"/>
          <p:cNvSpPr>
            <a:spLocks noChangeArrowheads="1"/>
          </p:cNvSpPr>
          <p:nvPr/>
        </p:nvSpPr>
        <p:spPr bwMode="auto">
          <a:xfrm>
            <a:off x="5867400" y="3573463"/>
            <a:ext cx="71438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1" name="Oval 26"/>
          <p:cNvSpPr>
            <a:spLocks noChangeArrowheads="1"/>
          </p:cNvSpPr>
          <p:nvPr/>
        </p:nvSpPr>
        <p:spPr bwMode="auto">
          <a:xfrm>
            <a:off x="6011863" y="4005263"/>
            <a:ext cx="71437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2" name="Oval 27"/>
          <p:cNvSpPr>
            <a:spLocks noChangeArrowheads="1"/>
          </p:cNvSpPr>
          <p:nvPr/>
        </p:nvSpPr>
        <p:spPr bwMode="auto">
          <a:xfrm>
            <a:off x="6084888" y="3429000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3" name="Oval 28"/>
          <p:cNvSpPr>
            <a:spLocks noChangeArrowheads="1"/>
          </p:cNvSpPr>
          <p:nvPr/>
        </p:nvSpPr>
        <p:spPr bwMode="auto">
          <a:xfrm>
            <a:off x="6300788" y="3716338"/>
            <a:ext cx="71437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4" name="Oval 29"/>
          <p:cNvSpPr>
            <a:spLocks noChangeArrowheads="1"/>
          </p:cNvSpPr>
          <p:nvPr/>
        </p:nvSpPr>
        <p:spPr bwMode="auto">
          <a:xfrm>
            <a:off x="8027988" y="5373688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5" name="Oval 30"/>
          <p:cNvSpPr>
            <a:spLocks noChangeArrowheads="1"/>
          </p:cNvSpPr>
          <p:nvPr/>
        </p:nvSpPr>
        <p:spPr bwMode="auto">
          <a:xfrm>
            <a:off x="4500563" y="2133600"/>
            <a:ext cx="71437" cy="714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6" name="Oval 31"/>
          <p:cNvSpPr>
            <a:spLocks noChangeArrowheads="1"/>
          </p:cNvSpPr>
          <p:nvPr/>
        </p:nvSpPr>
        <p:spPr bwMode="auto">
          <a:xfrm>
            <a:off x="6084888" y="1484313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7" name="Oval 32"/>
          <p:cNvSpPr>
            <a:spLocks noChangeArrowheads="1"/>
          </p:cNvSpPr>
          <p:nvPr/>
        </p:nvSpPr>
        <p:spPr bwMode="auto">
          <a:xfrm>
            <a:off x="6084888" y="6237288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8" name="Oval 33"/>
          <p:cNvSpPr>
            <a:spLocks noChangeArrowheads="1"/>
          </p:cNvSpPr>
          <p:nvPr/>
        </p:nvSpPr>
        <p:spPr bwMode="auto">
          <a:xfrm>
            <a:off x="7740650" y="2133600"/>
            <a:ext cx="71438" cy="714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39" name="Oval 34"/>
          <p:cNvSpPr>
            <a:spLocks noChangeArrowheads="1"/>
          </p:cNvSpPr>
          <p:nvPr/>
        </p:nvSpPr>
        <p:spPr bwMode="auto">
          <a:xfrm>
            <a:off x="4427538" y="5516563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40" name="Text Box 10"/>
          <p:cNvSpPr txBox="1">
            <a:spLocks noChangeArrowheads="1"/>
          </p:cNvSpPr>
          <p:nvPr/>
        </p:nvSpPr>
        <p:spPr bwMode="auto">
          <a:xfrm>
            <a:off x="5651500" y="836613"/>
            <a:ext cx="11525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Uhlík (N)</a:t>
            </a:r>
          </a:p>
        </p:txBody>
      </p:sp>
      <p:sp>
        <p:nvSpPr>
          <p:cNvPr id="17441" name="Text Box 10"/>
          <p:cNvSpPr txBox="1">
            <a:spLocks noChangeArrowheads="1"/>
          </p:cNvSpPr>
          <p:nvPr/>
        </p:nvSpPr>
        <p:spPr bwMode="auto">
          <a:xfrm>
            <a:off x="179388" y="1268413"/>
            <a:ext cx="1368425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Helium (He)</a:t>
            </a:r>
          </a:p>
        </p:txBody>
      </p:sp>
      <p:sp>
        <p:nvSpPr>
          <p:cNvPr id="17442" name="Oval 37"/>
          <p:cNvSpPr>
            <a:spLocks noChangeArrowheads="1"/>
          </p:cNvSpPr>
          <p:nvPr/>
        </p:nvSpPr>
        <p:spPr bwMode="auto">
          <a:xfrm>
            <a:off x="684213" y="4221163"/>
            <a:ext cx="287337" cy="28733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43" name="Oval 38"/>
          <p:cNvSpPr>
            <a:spLocks noChangeArrowheads="1"/>
          </p:cNvSpPr>
          <p:nvPr/>
        </p:nvSpPr>
        <p:spPr bwMode="auto">
          <a:xfrm>
            <a:off x="684213" y="4868863"/>
            <a:ext cx="287337" cy="2873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44" name="Oval 39"/>
          <p:cNvSpPr>
            <a:spLocks noChangeArrowheads="1"/>
          </p:cNvSpPr>
          <p:nvPr/>
        </p:nvSpPr>
        <p:spPr bwMode="auto">
          <a:xfrm>
            <a:off x="684213" y="5661025"/>
            <a:ext cx="287337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45" name="Text Box 10"/>
          <p:cNvSpPr txBox="1">
            <a:spLocks noChangeArrowheads="1"/>
          </p:cNvSpPr>
          <p:nvPr/>
        </p:nvSpPr>
        <p:spPr bwMode="auto">
          <a:xfrm>
            <a:off x="1331913" y="4221163"/>
            <a:ext cx="1008062" cy="3365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Proton</a:t>
            </a:r>
          </a:p>
        </p:txBody>
      </p:sp>
      <p:sp>
        <p:nvSpPr>
          <p:cNvPr id="17446" name="Text Box 10"/>
          <p:cNvSpPr txBox="1">
            <a:spLocks noChangeArrowheads="1"/>
          </p:cNvSpPr>
          <p:nvPr/>
        </p:nvSpPr>
        <p:spPr bwMode="auto">
          <a:xfrm>
            <a:off x="1331913" y="4868863"/>
            <a:ext cx="1008062" cy="3365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Neutron</a:t>
            </a:r>
          </a:p>
        </p:txBody>
      </p:sp>
      <p:sp>
        <p:nvSpPr>
          <p:cNvPr id="17447" name="Text Box 10"/>
          <p:cNvSpPr txBox="1">
            <a:spLocks noChangeArrowheads="1"/>
          </p:cNvSpPr>
          <p:nvPr/>
        </p:nvSpPr>
        <p:spPr bwMode="auto">
          <a:xfrm>
            <a:off x="1403350" y="5661025"/>
            <a:ext cx="1008063" cy="3365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Elektron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Line 7"/>
          <p:cNvSpPr>
            <a:spLocks noChangeShapeType="1"/>
          </p:cNvSpPr>
          <p:nvPr/>
        </p:nvSpPr>
        <p:spPr bwMode="auto">
          <a:xfrm>
            <a:off x="2987675" y="1989138"/>
            <a:ext cx="1223963" cy="792162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Molekuly</a:t>
            </a:r>
          </a:p>
        </p:txBody>
      </p:sp>
      <p:sp>
        <p:nvSpPr>
          <p:cNvPr id="18435" name="Text Box 5"/>
          <p:cNvSpPr txBox="1">
            <a:spLocks noChangeArrowheads="1"/>
          </p:cNvSpPr>
          <p:nvPr/>
        </p:nvSpPr>
        <p:spPr bwMode="auto">
          <a:xfrm>
            <a:off x="611188" y="1341438"/>
            <a:ext cx="31686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Molekula </a:t>
            </a:r>
            <a:r>
              <a:rPr lang="cs-CZ" b="1" u="sng">
                <a:latin typeface="Comic Sans MS" pitchFamily="66" charset="0"/>
              </a:rPr>
              <a:t>prvku</a:t>
            </a:r>
            <a:r>
              <a:rPr lang="cs-CZ" b="1">
                <a:latin typeface="Comic Sans MS" pitchFamily="66" charset="0"/>
              </a:rPr>
              <a:t> je spojení několika atomů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4211638" y="2565400"/>
            <a:ext cx="31686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Je tvořena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atomy jednoho druhu</a:t>
            </a:r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755650" y="4797425"/>
            <a:ext cx="3168650" cy="9413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Molekula </a:t>
            </a:r>
            <a:r>
              <a:rPr lang="cs-CZ" b="1" u="sng">
                <a:latin typeface="Comic Sans MS" pitchFamily="66" charset="0"/>
              </a:rPr>
              <a:t>sloučeniny</a:t>
            </a:r>
            <a:r>
              <a:rPr lang="cs-CZ" b="1">
                <a:latin typeface="Comic Sans MS" pitchFamily="66" charset="0"/>
              </a:rPr>
              <a:t> obsahuje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atomy různých prvků</a:t>
            </a:r>
          </a:p>
        </p:txBody>
      </p:sp>
      <p:sp>
        <p:nvSpPr>
          <p:cNvPr id="18438" name="Oval 9"/>
          <p:cNvSpPr>
            <a:spLocks noChangeArrowheads="1"/>
          </p:cNvSpPr>
          <p:nvPr/>
        </p:nvSpPr>
        <p:spPr bwMode="auto">
          <a:xfrm>
            <a:off x="6011863" y="5229225"/>
            <a:ext cx="647700" cy="6477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9" name="Oval 10"/>
          <p:cNvSpPr>
            <a:spLocks noChangeArrowheads="1"/>
          </p:cNvSpPr>
          <p:nvPr/>
        </p:nvSpPr>
        <p:spPr bwMode="auto">
          <a:xfrm>
            <a:off x="5867400" y="5084763"/>
            <a:ext cx="288925" cy="2873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0" name="Oval 11"/>
          <p:cNvSpPr>
            <a:spLocks noChangeArrowheads="1"/>
          </p:cNvSpPr>
          <p:nvPr/>
        </p:nvSpPr>
        <p:spPr bwMode="auto">
          <a:xfrm>
            <a:off x="6516688" y="5084763"/>
            <a:ext cx="288925" cy="2873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1" name="Text Box 10"/>
          <p:cNvSpPr txBox="1">
            <a:spLocks noChangeArrowheads="1"/>
          </p:cNvSpPr>
          <p:nvPr/>
        </p:nvSpPr>
        <p:spPr bwMode="auto">
          <a:xfrm>
            <a:off x="4356100" y="4724400"/>
            <a:ext cx="1655763" cy="3048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Atom Vodíku</a:t>
            </a:r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7164388" y="4724400"/>
            <a:ext cx="1655762" cy="3048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Atom Vodíku</a:t>
            </a:r>
          </a:p>
        </p:txBody>
      </p:sp>
      <p:sp>
        <p:nvSpPr>
          <p:cNvPr id="18443" name="Text Box 10"/>
          <p:cNvSpPr txBox="1">
            <a:spLocks noChangeArrowheads="1"/>
          </p:cNvSpPr>
          <p:nvPr/>
        </p:nvSpPr>
        <p:spPr bwMode="auto">
          <a:xfrm>
            <a:off x="4643438" y="6308725"/>
            <a:ext cx="1655762" cy="3048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Atom Kyslíku</a:t>
            </a:r>
          </a:p>
        </p:txBody>
      </p:sp>
      <p:sp>
        <p:nvSpPr>
          <p:cNvPr id="18444" name="Line 16"/>
          <p:cNvSpPr>
            <a:spLocks noChangeShapeType="1"/>
          </p:cNvSpPr>
          <p:nvPr/>
        </p:nvSpPr>
        <p:spPr bwMode="auto">
          <a:xfrm flipV="1">
            <a:off x="5795963" y="5876925"/>
            <a:ext cx="360362" cy="5048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5" name="Line 17"/>
          <p:cNvSpPr>
            <a:spLocks noChangeShapeType="1"/>
          </p:cNvSpPr>
          <p:nvPr/>
        </p:nvSpPr>
        <p:spPr bwMode="auto">
          <a:xfrm>
            <a:off x="5076825" y="5013325"/>
            <a:ext cx="719138" cy="14446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6" name="Line 18"/>
          <p:cNvSpPr>
            <a:spLocks noChangeShapeType="1"/>
          </p:cNvSpPr>
          <p:nvPr/>
        </p:nvSpPr>
        <p:spPr bwMode="auto">
          <a:xfrm flipH="1">
            <a:off x="6877050" y="5084763"/>
            <a:ext cx="863600" cy="73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7" name="Oval 24"/>
          <p:cNvSpPr>
            <a:spLocks noChangeArrowheads="1"/>
          </p:cNvSpPr>
          <p:nvPr/>
        </p:nvSpPr>
        <p:spPr bwMode="auto">
          <a:xfrm>
            <a:off x="4859338" y="692150"/>
            <a:ext cx="936625" cy="1008063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8" name="Oval 25"/>
          <p:cNvSpPr>
            <a:spLocks noChangeArrowheads="1"/>
          </p:cNvSpPr>
          <p:nvPr/>
        </p:nvSpPr>
        <p:spPr bwMode="auto">
          <a:xfrm>
            <a:off x="5364163" y="692150"/>
            <a:ext cx="936625" cy="1008063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9" name="Oval 26"/>
          <p:cNvSpPr>
            <a:spLocks noChangeArrowheads="1"/>
          </p:cNvSpPr>
          <p:nvPr/>
        </p:nvSpPr>
        <p:spPr bwMode="auto">
          <a:xfrm>
            <a:off x="5292725" y="765175"/>
            <a:ext cx="360363" cy="863600"/>
          </a:xfrm>
          <a:prstGeom prst="ellipse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0" name="Line 27"/>
          <p:cNvSpPr>
            <a:spLocks noChangeShapeType="1"/>
          </p:cNvSpPr>
          <p:nvPr/>
        </p:nvSpPr>
        <p:spPr bwMode="auto">
          <a:xfrm>
            <a:off x="5580063" y="765175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1" name="Text Box 10"/>
          <p:cNvSpPr txBox="1">
            <a:spLocks noChangeArrowheads="1"/>
          </p:cNvSpPr>
          <p:nvPr/>
        </p:nvSpPr>
        <p:spPr bwMode="auto">
          <a:xfrm>
            <a:off x="3276600" y="333375"/>
            <a:ext cx="1655763" cy="3048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Atom Vodíku</a:t>
            </a:r>
          </a:p>
        </p:txBody>
      </p:sp>
      <p:sp>
        <p:nvSpPr>
          <p:cNvPr id="18452" name="Text Box 10"/>
          <p:cNvSpPr txBox="1">
            <a:spLocks noChangeArrowheads="1"/>
          </p:cNvSpPr>
          <p:nvPr/>
        </p:nvSpPr>
        <p:spPr bwMode="auto">
          <a:xfrm>
            <a:off x="6588125" y="404813"/>
            <a:ext cx="1655763" cy="3048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Atom Vodíku</a:t>
            </a:r>
          </a:p>
        </p:txBody>
      </p:sp>
      <p:sp>
        <p:nvSpPr>
          <p:cNvPr id="18453" name="Line 30"/>
          <p:cNvSpPr>
            <a:spLocks noChangeShapeType="1"/>
          </p:cNvSpPr>
          <p:nvPr/>
        </p:nvSpPr>
        <p:spPr bwMode="auto">
          <a:xfrm flipH="1">
            <a:off x="6300788" y="765175"/>
            <a:ext cx="863600" cy="730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4" name="Line 31"/>
          <p:cNvSpPr>
            <a:spLocks noChangeShapeType="1"/>
          </p:cNvSpPr>
          <p:nvPr/>
        </p:nvSpPr>
        <p:spPr bwMode="auto">
          <a:xfrm>
            <a:off x="3563938" y="692150"/>
            <a:ext cx="1152525" cy="2159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5" name="Text Box 10"/>
          <p:cNvSpPr txBox="1">
            <a:spLocks noChangeArrowheads="1"/>
          </p:cNvSpPr>
          <p:nvPr/>
        </p:nvSpPr>
        <p:spPr bwMode="auto">
          <a:xfrm>
            <a:off x="5508625" y="4076700"/>
            <a:ext cx="1655763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Molekula vody</a:t>
            </a:r>
          </a:p>
        </p:txBody>
      </p:sp>
      <p:sp>
        <p:nvSpPr>
          <p:cNvPr id="18456" name="Text Box 10"/>
          <p:cNvSpPr txBox="1">
            <a:spLocks noChangeArrowheads="1"/>
          </p:cNvSpPr>
          <p:nvPr/>
        </p:nvSpPr>
        <p:spPr bwMode="auto">
          <a:xfrm>
            <a:off x="4643438" y="1844675"/>
            <a:ext cx="1871662" cy="3556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Molekula vodíku</a:t>
            </a:r>
          </a:p>
        </p:txBody>
      </p:sp>
      <p:sp>
        <p:nvSpPr>
          <p:cNvPr id="18457" name="Text Box 34"/>
          <p:cNvSpPr txBox="1">
            <a:spLocks noChangeArrowheads="1"/>
          </p:cNvSpPr>
          <p:nvPr/>
        </p:nvSpPr>
        <p:spPr bwMode="auto">
          <a:xfrm>
            <a:off x="7019925" y="5734050"/>
            <a:ext cx="6492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b="1" baseline="-2500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18458" name="Text Box 35"/>
          <p:cNvSpPr txBox="1">
            <a:spLocks noChangeArrowheads="1"/>
          </p:cNvSpPr>
          <p:nvPr/>
        </p:nvSpPr>
        <p:spPr bwMode="auto">
          <a:xfrm>
            <a:off x="6732588" y="1196975"/>
            <a:ext cx="649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b="1" baseline="-2500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4"/>
          <p:cNvSpPr txBox="1">
            <a:spLocks noChangeArrowheads="1"/>
          </p:cNvSpPr>
          <p:nvPr/>
        </p:nvSpPr>
        <p:spPr bwMode="auto">
          <a:xfrm>
            <a:off x="250825" y="260350"/>
            <a:ext cx="4537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Použité zdroje:</a:t>
            </a:r>
          </a:p>
        </p:txBody>
      </p:sp>
      <p:sp>
        <p:nvSpPr>
          <p:cNvPr id="19458" name="Rectangle 5"/>
          <p:cNvSpPr>
            <a:spLocks noChangeArrowheads="1"/>
          </p:cNvSpPr>
          <p:nvPr/>
        </p:nvSpPr>
        <p:spPr bwMode="auto">
          <a:xfrm>
            <a:off x="323850" y="1052513"/>
            <a:ext cx="79692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dirty="0"/>
              <a:t>František Jáchym a Jiří Tesař, fyzika pro 7. ročník základní školy, SPN 2000</a:t>
            </a:r>
          </a:p>
          <a:p>
            <a:endParaRPr lang="cs-CZ" dirty="0"/>
          </a:p>
          <a:p>
            <a:r>
              <a:rPr lang="cs-CZ" dirty="0"/>
              <a:t>Obrázky jsou vytvořeny pomocí vložených klipartů programu a PowerPoint a </a:t>
            </a:r>
          </a:p>
          <a:p>
            <a:r>
              <a:rPr lang="cs-CZ" dirty="0"/>
              <a:t>pomocí automatických tvarů</a:t>
            </a:r>
            <a:r>
              <a:rPr lang="cs-CZ" dirty="0" smtClean="0"/>
              <a:t>.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179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jitka</cp:lastModifiedBy>
  <cp:revision>19</cp:revision>
  <dcterms:created xsi:type="dcterms:W3CDTF">2013-11-27T10:03:00Z</dcterms:created>
  <dcterms:modified xsi:type="dcterms:W3CDTF">2014-08-01T09:30:51Z</dcterms:modified>
</cp:coreProperties>
</file>