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6F9A5-99A9-4997-AEE8-C6E03B2A352F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36074-0EC8-45DC-A800-E36B04A88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49410-2246-47BB-882D-0B1B45292B17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20F85-DE01-4826-B6A0-46FE625B31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CE0D0-90AE-43B1-BA1C-C090F3B8398A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41B5D-91B0-47F4-9A61-E67B332BD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CE6B9-B2FC-4594-A826-246BB87EF76B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E42D9-D438-4AD8-8A6D-7A10B5A9D2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B66B7-6C71-42EE-BEC2-E1C6CFD9632D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A516F-CF03-44D1-86C7-BD869E032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6887E-241E-4B21-8FBB-D669E71051F2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79D17-E796-4C99-AA90-0875C6838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FA3A3-5252-4D2B-905F-AD80ABC36099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422E2-3956-405A-9CE6-E8CF026A5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042B4-0DCB-431B-BDF7-470A4792AB48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A1C44-AC71-4283-9535-F2AF48DD9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75796-A543-464C-B943-66C8D5D94396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2F1B4-FE3E-48F8-8757-49E17979C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BE2FB-3717-45DC-BFCC-DEB77409F6BA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7E306-83D8-4207-BDD7-3C0417981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A399F-49C2-4F2B-A402-412D43B4FA37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7C934-2637-4F21-820D-3C02C5DDF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37EBEC3-9C8D-4DEA-B3F5-3AD5D6E76C45}" type="datetimeFigureOut">
              <a:rPr lang="cs-CZ"/>
              <a:pPr>
                <a:defRPr/>
              </a:pPr>
              <a:t>31.7.2014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BCCACF-C9DA-46D2-94AE-11F3E94D98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file:///\\upload.wikimedia.org\wikipedia\commons\4\42\Coulomb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arles-Augustin_de_Coulomb#mediaviewer/Soubor:Coulomb.jpg" TargetMode="External"/><Relationship Id="rId2" Type="http://schemas.openxmlformats.org/officeDocument/2006/relationships/hyperlink" Target="http://en.wikipedia.org/wiki/File:VFPt_charges_plus_minus_thumb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600" y="333375"/>
            <a:ext cx="7272808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468313" y="2120900"/>
            <a:ext cx="8064500" cy="366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Název školy: </a:t>
            </a:r>
            <a:r>
              <a:rPr lang="cs-CZ" altLang="cs-CZ" b="1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>
                <a:solidFill>
                  <a:srgbClr val="000000"/>
                </a:solidFill>
              </a:rPr>
              <a:t/>
            </a:r>
            <a:br>
              <a:rPr lang="cs-CZ" altLang="cs-CZ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Autor: </a:t>
            </a:r>
            <a:r>
              <a:rPr lang="cs-CZ" altLang="cs-CZ" b="1">
                <a:solidFill>
                  <a:srgbClr val="000000"/>
                </a:solidFill>
              </a:rPr>
              <a:t>Bc. František Vlasák, DiS.</a:t>
            </a:r>
          </a:p>
          <a:p>
            <a:r>
              <a:rPr lang="cs-CZ" altLang="cs-CZ">
                <a:solidFill>
                  <a:srgbClr val="000000"/>
                </a:solidFill>
              </a:rPr>
              <a:t>Název materiálu: </a:t>
            </a:r>
            <a:r>
              <a:rPr lang="cs-CZ" altLang="cs-CZ" b="1">
                <a:solidFill>
                  <a:srgbClr val="000000"/>
                </a:solidFill>
              </a:rPr>
              <a:t>VY_52_INOVACE_F8.Vl.42_Elektricke_pole</a:t>
            </a:r>
            <a:r>
              <a:rPr lang="cs-CZ" altLang="cs-CZ">
                <a:solidFill>
                  <a:srgbClr val="000000"/>
                </a:solidFill>
              </a:rPr>
              <a:t/>
            </a:r>
            <a:br>
              <a:rPr lang="cs-CZ" altLang="cs-CZ">
                <a:solidFill>
                  <a:srgbClr val="000000"/>
                </a:solidFill>
              </a:rPr>
            </a:br>
            <a:endParaRPr lang="cs-CZ" altLang="cs-CZ">
              <a:solidFill>
                <a:srgbClr val="000000"/>
              </a:solidFill>
            </a:endParaRPr>
          </a:p>
          <a:p>
            <a:r>
              <a:rPr lang="cs-CZ" altLang="cs-CZ">
                <a:solidFill>
                  <a:srgbClr val="000000"/>
                </a:solidFill>
              </a:rPr>
              <a:t>Datum: </a:t>
            </a:r>
            <a:r>
              <a:rPr lang="cs-CZ" altLang="cs-CZ" b="1">
                <a:solidFill>
                  <a:srgbClr val="000000"/>
                </a:solidFill>
              </a:rPr>
              <a:t>30.10. 2013</a:t>
            </a:r>
          </a:p>
          <a:p>
            <a:r>
              <a:rPr lang="cs-CZ" altLang="cs-CZ">
                <a:solidFill>
                  <a:srgbClr val="000000"/>
                </a:solidFill>
              </a:rPr>
              <a:t>Ročník: </a:t>
            </a:r>
            <a:r>
              <a:rPr lang="cs-CZ" altLang="cs-CZ" b="1">
                <a:solidFill>
                  <a:srgbClr val="000000"/>
                </a:solidFill>
              </a:rPr>
              <a:t>Osmý</a:t>
            </a:r>
          </a:p>
          <a:p>
            <a:r>
              <a:rPr lang="cs-CZ" altLang="cs-CZ">
                <a:solidFill>
                  <a:srgbClr val="000000"/>
                </a:solidFill>
              </a:rPr>
              <a:t>Vzdělávací oblast: </a:t>
            </a:r>
            <a:r>
              <a:rPr lang="cs-CZ" altLang="cs-CZ" b="1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>
                <a:solidFill>
                  <a:srgbClr val="000000"/>
                </a:solidFill>
              </a:rPr>
              <a:t>Vzdělávací obor: </a:t>
            </a:r>
            <a:r>
              <a:rPr lang="cs-CZ" altLang="cs-CZ" b="1">
                <a:solidFill>
                  <a:srgbClr val="000000"/>
                </a:solidFill>
              </a:rPr>
              <a:t>Fyzika </a:t>
            </a:r>
            <a:br>
              <a:rPr lang="cs-CZ" altLang="cs-CZ" b="1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Název: </a:t>
            </a:r>
            <a:r>
              <a:rPr lang="cs-CZ" altLang="cs-CZ" b="1">
                <a:solidFill>
                  <a:srgbClr val="000000"/>
                </a:solidFill>
              </a:rPr>
              <a:t>Elektrické pole</a:t>
            </a:r>
          </a:p>
          <a:p>
            <a:r>
              <a:rPr lang="cs-CZ" altLang="cs-CZ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>
                <a:solidFill>
                  <a:srgbClr val="000000"/>
                </a:solidFill>
              </a:rPr>
              <a:t>CZ.1.07/1.4.00/21.3489</a:t>
            </a:r>
            <a:endParaRPr lang="cs-CZ" altLang="cs-CZ">
              <a:solidFill>
                <a:srgbClr val="000000"/>
              </a:solidFill>
            </a:endParaRPr>
          </a:p>
          <a:p>
            <a:r>
              <a:rPr lang="cs-CZ" altLang="cs-CZ">
                <a:solidFill>
                  <a:srgbClr val="000000"/>
                </a:solidFill>
              </a:rPr>
              <a:t>Název projektu: </a:t>
            </a:r>
            <a:r>
              <a:rPr lang="cs-CZ" altLang="cs-CZ" b="1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>
              <a:solidFill>
                <a:srgbClr val="000000"/>
              </a:solidFill>
            </a:endParaRPr>
          </a:p>
          <a:p>
            <a:r>
              <a:rPr lang="cs-CZ" altLang="cs-CZ" b="1">
                <a:solidFill>
                  <a:srgbClr val="000000"/>
                </a:solidFill>
              </a:rPr>
              <a:t>Anotace: </a:t>
            </a:r>
            <a:r>
              <a:rPr lang="cs-CZ" altLang="cs-CZ" sz="1600" b="1">
                <a:solidFill>
                  <a:srgbClr val="000000"/>
                </a:solidFill>
              </a:rPr>
              <a:t>Prezentace slouží jak výukový materiál do úvodu učiva o elektřině.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 Box 4"/>
          <p:cNvSpPr txBox="1">
            <a:spLocks noChangeArrowheads="1"/>
          </p:cNvSpPr>
          <p:nvPr/>
        </p:nvSpPr>
        <p:spPr bwMode="auto">
          <a:xfrm>
            <a:off x="827088" y="549275"/>
            <a:ext cx="74168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6000" b="1">
                <a:latin typeface="Comic Sans MS" pitchFamily="66" charset="0"/>
              </a:rPr>
              <a:t>Elektrické pole</a:t>
            </a:r>
          </a:p>
        </p:txBody>
      </p:sp>
      <p:pic>
        <p:nvPicPr>
          <p:cNvPr id="14338" name="Picture 2" descr="C:\Users\Vlasák\AppData\Local\Microsoft\Windows\Temporary Internet Files\Content.IE5\KAAP0LYZ\MC9003247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565275"/>
            <a:ext cx="3025775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4" descr="C:\Users\Vlasák\AppData\Local\Microsoft\Windows\Temporary Internet Files\Content.IE5\YL38ELUH\MC9004040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3860800"/>
            <a:ext cx="2622550" cy="2630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5" descr="C:\Users\Vlasák\AppData\Local\Microsoft\Windows\Temporary Internet Files\Content.IE5\54YUW6C8\MC90043692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46388" y="2344738"/>
            <a:ext cx="4246562" cy="424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1"/>
          <p:cNvSpPr txBox="1">
            <a:spLocks noChangeArrowheads="1"/>
          </p:cNvSpPr>
          <p:nvPr/>
        </p:nvSpPr>
        <p:spPr bwMode="auto">
          <a:xfrm>
            <a:off x="4716463" y="5297488"/>
            <a:ext cx="3816350" cy="923925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Kolem elektricky nabitých těles je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elektrické pole </a:t>
            </a:r>
            <a:r>
              <a:rPr lang="cs-CZ" altLang="cs-CZ" b="1">
                <a:latin typeface="Comic Sans MS" pitchFamily="66" charset="0"/>
              </a:rPr>
              <a:t>– nositel energie.</a:t>
            </a:r>
          </a:p>
        </p:txBody>
      </p:sp>
      <p:sp>
        <p:nvSpPr>
          <p:cNvPr id="15362" name="Text Box 11"/>
          <p:cNvSpPr txBox="1">
            <a:spLocks noChangeArrowheads="1"/>
          </p:cNvSpPr>
          <p:nvPr/>
        </p:nvSpPr>
        <p:spPr bwMode="auto">
          <a:xfrm>
            <a:off x="693738" y="2128838"/>
            <a:ext cx="3816350" cy="922337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Elektricky nabitá tělesa na sebe </a:t>
            </a:r>
            <a:r>
              <a:rPr lang="cs-CZ" altLang="cs-CZ" b="1">
                <a:solidFill>
                  <a:srgbClr val="FF0000"/>
                </a:solidFill>
                <a:latin typeface="Comic Sans MS" pitchFamily="66" charset="0"/>
              </a:rPr>
              <a:t>působí silou</a:t>
            </a:r>
            <a:r>
              <a:rPr lang="cs-CZ" altLang="cs-CZ" b="1">
                <a:latin typeface="Comic Sans MS" pitchFamily="66" charset="0"/>
              </a:rPr>
              <a:t>, aniž jsou vzájemně spojena.</a:t>
            </a:r>
          </a:p>
        </p:txBody>
      </p:sp>
      <p:sp>
        <p:nvSpPr>
          <p:cNvPr id="15363" name="Text Box 11"/>
          <p:cNvSpPr txBox="1">
            <a:spLocks noChangeArrowheads="1"/>
          </p:cNvSpPr>
          <p:nvPr/>
        </p:nvSpPr>
        <p:spPr bwMode="auto">
          <a:xfrm>
            <a:off x="1033463" y="4135438"/>
            <a:ext cx="3816350" cy="646112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Toto silové působení zkoumal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C. A. Coulomb </a:t>
            </a:r>
          </a:p>
        </p:txBody>
      </p:sp>
      <p:pic>
        <p:nvPicPr>
          <p:cNvPr id="15364" name="Picture 2" descr="Soubor:Coulomb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26063" y="908050"/>
            <a:ext cx="2857500" cy="336232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cxnSp>
        <p:nvCxnSpPr>
          <p:cNvPr id="7" name="Přímá spojnice se šipkou 6"/>
          <p:cNvCxnSpPr/>
          <p:nvPr/>
        </p:nvCxnSpPr>
        <p:spPr>
          <a:xfrm flipV="1">
            <a:off x="4859338" y="2924175"/>
            <a:ext cx="1657350" cy="122237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6" name="Text Box 4"/>
          <p:cNvSpPr txBox="1">
            <a:spLocks noChangeArrowheads="1"/>
          </p:cNvSpPr>
          <p:nvPr/>
        </p:nvSpPr>
        <p:spPr bwMode="auto">
          <a:xfrm>
            <a:off x="363538" y="523875"/>
            <a:ext cx="45005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4400" b="1">
                <a:latin typeface="Comic Sans MS" pitchFamily="66" charset="0"/>
              </a:rPr>
              <a:t>Silové působení</a:t>
            </a:r>
          </a:p>
        </p:txBody>
      </p:sp>
      <p:pic>
        <p:nvPicPr>
          <p:cNvPr id="15367" name="Picture 3" descr="C:\Users\Vlasák\AppData\Local\Microsoft\Windows\Temporary Internet Files\Content.IE5\YL38ELUH\dglxasset[1].aspx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3713" y="5089525"/>
            <a:ext cx="1414462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se šipkou 9"/>
          <p:cNvCxnSpPr/>
          <p:nvPr/>
        </p:nvCxnSpPr>
        <p:spPr>
          <a:xfrm>
            <a:off x="6372225" y="6021388"/>
            <a:ext cx="252095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4"/>
          <p:cNvSpPr txBox="1">
            <a:spLocks noChangeArrowheads="1"/>
          </p:cNvSpPr>
          <p:nvPr/>
        </p:nvSpPr>
        <p:spPr bwMode="auto">
          <a:xfrm>
            <a:off x="468313" y="476250"/>
            <a:ext cx="69119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800" b="1">
                <a:latin typeface="Comic Sans MS" pitchFamily="66" charset="0"/>
              </a:rPr>
              <a:t>Znázornění elektrického pole</a:t>
            </a:r>
          </a:p>
        </p:txBody>
      </p:sp>
      <p:sp>
        <p:nvSpPr>
          <p:cNvPr id="16386" name="Text Box 11"/>
          <p:cNvSpPr txBox="1">
            <a:spLocks noChangeArrowheads="1"/>
          </p:cNvSpPr>
          <p:nvPr/>
        </p:nvSpPr>
        <p:spPr bwMode="auto">
          <a:xfrm>
            <a:off x="468313" y="1196975"/>
            <a:ext cx="5399087" cy="40005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Provádíme pomocí 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elektrických siločar</a:t>
            </a:r>
            <a:r>
              <a:rPr lang="cs-CZ" altLang="cs-CZ" sz="2000" b="1">
                <a:latin typeface="Comic Sans MS" pitchFamily="66" charset="0"/>
              </a:rPr>
              <a:t>.</a:t>
            </a:r>
          </a:p>
        </p:txBody>
      </p:sp>
      <p:sp>
        <p:nvSpPr>
          <p:cNvPr id="4" name="Ovál 3"/>
          <p:cNvSpPr/>
          <p:nvPr/>
        </p:nvSpPr>
        <p:spPr>
          <a:xfrm>
            <a:off x="1403350" y="3141663"/>
            <a:ext cx="504825" cy="4318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/>
              <a:t>+</a:t>
            </a:r>
          </a:p>
        </p:txBody>
      </p:sp>
      <p:sp>
        <p:nvSpPr>
          <p:cNvPr id="5" name="Ovál 4"/>
          <p:cNvSpPr/>
          <p:nvPr/>
        </p:nvSpPr>
        <p:spPr>
          <a:xfrm>
            <a:off x="6156325" y="3141663"/>
            <a:ext cx="503238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/>
              <a:t>-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655763" y="1700213"/>
            <a:ext cx="0" cy="12969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84150" y="3338513"/>
            <a:ext cx="1192213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960563" y="2082800"/>
            <a:ext cx="628650" cy="9144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982788" y="3357563"/>
            <a:ext cx="1212850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44513" y="2005013"/>
            <a:ext cx="755650" cy="9921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41350" y="3797300"/>
            <a:ext cx="762000" cy="82232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6804025" y="3357563"/>
            <a:ext cx="1512888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643438" y="3357563"/>
            <a:ext cx="136842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408738" y="1662113"/>
            <a:ext cx="0" cy="13335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6408738" y="3711575"/>
            <a:ext cx="0" cy="12969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82788" y="3711575"/>
            <a:ext cx="606425" cy="1144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655763" y="3711575"/>
            <a:ext cx="0" cy="12969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059363" y="2185988"/>
            <a:ext cx="971550" cy="80962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804025" y="2184400"/>
            <a:ext cx="971550" cy="8128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6804025" y="3675063"/>
            <a:ext cx="1081088" cy="93186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4995863" y="3608388"/>
            <a:ext cx="1019175" cy="9525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05" name="Text Box 11"/>
          <p:cNvSpPr txBox="1">
            <a:spLocks noChangeArrowheads="1"/>
          </p:cNvSpPr>
          <p:nvPr/>
        </p:nvSpPr>
        <p:spPr bwMode="auto">
          <a:xfrm>
            <a:off x="184150" y="5143500"/>
            <a:ext cx="3743325" cy="3683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Siločáry v okolí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kladného</a:t>
            </a:r>
            <a:r>
              <a:rPr lang="cs-CZ" b="1">
                <a:latin typeface="Comic Sans MS" pitchFamily="66" charset="0"/>
              </a:rPr>
              <a:t> náboje </a:t>
            </a:r>
            <a:endParaRPr lang="cs-CZ" altLang="cs-CZ" b="1">
              <a:latin typeface="Comic Sans MS" pitchFamily="66" charset="0"/>
            </a:endParaRPr>
          </a:p>
        </p:txBody>
      </p:sp>
      <p:sp>
        <p:nvSpPr>
          <p:cNvPr id="16406" name="Text Box 11"/>
          <p:cNvSpPr txBox="1">
            <a:spLocks noChangeArrowheads="1"/>
          </p:cNvSpPr>
          <p:nvPr/>
        </p:nvSpPr>
        <p:spPr bwMode="auto">
          <a:xfrm>
            <a:off x="4535488" y="5114925"/>
            <a:ext cx="3924300" cy="369888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Siločáry v okolí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záporného</a:t>
            </a:r>
            <a:r>
              <a:rPr lang="cs-CZ" b="1">
                <a:latin typeface="Comic Sans MS" pitchFamily="66" charset="0"/>
              </a:rPr>
              <a:t> náboje </a:t>
            </a:r>
            <a:endParaRPr lang="cs-CZ" altLang="cs-CZ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1"/>
          <p:cNvSpPr txBox="1">
            <a:spLocks noChangeArrowheads="1"/>
          </p:cNvSpPr>
          <p:nvPr/>
        </p:nvSpPr>
        <p:spPr bwMode="auto">
          <a:xfrm>
            <a:off x="900113" y="549275"/>
            <a:ext cx="6983412" cy="40005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latin typeface="Comic Sans MS" pitchFamily="66" charset="0"/>
              </a:rPr>
              <a:t>Siločáry v okolí dvojice 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kladného</a:t>
            </a:r>
            <a:r>
              <a:rPr lang="cs-CZ" altLang="cs-CZ" sz="2000" b="1">
                <a:latin typeface="Comic Sans MS" pitchFamily="66" charset="0"/>
              </a:rPr>
              <a:t> a </a:t>
            </a:r>
            <a:r>
              <a:rPr lang="cs-CZ" altLang="cs-CZ" sz="2000" b="1">
                <a:solidFill>
                  <a:srgbClr val="FF0000"/>
                </a:solidFill>
                <a:latin typeface="Comic Sans MS" pitchFamily="66" charset="0"/>
              </a:rPr>
              <a:t>záporného </a:t>
            </a:r>
            <a:r>
              <a:rPr lang="cs-CZ" altLang="cs-CZ" sz="2000" b="1">
                <a:latin typeface="Comic Sans MS" pitchFamily="66" charset="0"/>
              </a:rPr>
              <a:t>náboje.</a:t>
            </a:r>
          </a:p>
        </p:txBody>
      </p:sp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322388"/>
            <a:ext cx="5832475" cy="437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422275" y="2095500"/>
            <a:ext cx="6840538" cy="646113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Elektrická síla je síla, kterou působí elektrické pole na tělesa s elektrickým nábojem (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elektricky nabitá tělesa</a:t>
            </a:r>
            <a:r>
              <a:rPr lang="cs-CZ" b="1">
                <a:latin typeface="Comic Sans MS" pitchFamily="66" charset="0"/>
              </a:rPr>
              <a:t>).</a:t>
            </a:r>
          </a:p>
        </p:txBody>
      </p:sp>
      <p:sp>
        <p:nvSpPr>
          <p:cNvPr id="18434" name="Text Box 4"/>
          <p:cNvSpPr txBox="1">
            <a:spLocks noChangeArrowheads="1"/>
          </p:cNvSpPr>
          <p:nvPr/>
        </p:nvSpPr>
        <p:spPr bwMode="auto">
          <a:xfrm>
            <a:off x="363538" y="523875"/>
            <a:ext cx="45005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4400" b="1">
                <a:latin typeface="Comic Sans MS" pitchFamily="66" charset="0"/>
              </a:rPr>
              <a:t>Elektrická síla</a:t>
            </a:r>
          </a:p>
        </p:txBody>
      </p:sp>
      <p:sp>
        <p:nvSpPr>
          <p:cNvPr id="18435" name="Obdélník 3"/>
          <p:cNvSpPr>
            <a:spLocks noChangeArrowheads="1"/>
          </p:cNvSpPr>
          <p:nvPr/>
        </p:nvSpPr>
        <p:spPr bwMode="auto">
          <a:xfrm>
            <a:off x="1366838" y="3257550"/>
            <a:ext cx="6175375" cy="368300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omic Sans MS" pitchFamily="66" charset="0"/>
              </a:rPr>
              <a:t>Elektrická síla mezi dvěma nabitými tělesy může být:</a:t>
            </a:r>
          </a:p>
        </p:txBody>
      </p:sp>
      <p:pic>
        <p:nvPicPr>
          <p:cNvPr id="18436" name="Picture 2" descr="C:\Users\Vlasák\AppData\Local\Microsoft\Windows\Temporary Internet Files\Content.IE5\19PXQT8F\MC9003126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469900"/>
            <a:ext cx="1801812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1403350" y="5229225"/>
            <a:ext cx="1223963" cy="376238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Odpudivá</a:t>
            </a:r>
          </a:p>
        </p:txBody>
      </p:sp>
      <p:sp>
        <p:nvSpPr>
          <p:cNvPr id="18438" name="TextovéPole 6"/>
          <p:cNvSpPr txBox="1">
            <a:spLocks noChangeArrowheads="1"/>
          </p:cNvSpPr>
          <p:nvPr/>
        </p:nvSpPr>
        <p:spPr bwMode="auto">
          <a:xfrm>
            <a:off x="6289675" y="5246688"/>
            <a:ext cx="1223963" cy="369887"/>
          </a:xfrm>
          <a:prstGeom prst="rect">
            <a:avLst/>
          </a:prstGeom>
          <a:solidFill>
            <a:srgbClr val="FFFF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Přitažlivá</a:t>
            </a:r>
          </a:p>
        </p:txBody>
      </p:sp>
      <p:sp>
        <p:nvSpPr>
          <p:cNvPr id="6" name="Ovál 5"/>
          <p:cNvSpPr/>
          <p:nvPr/>
        </p:nvSpPr>
        <p:spPr>
          <a:xfrm>
            <a:off x="2411413" y="3860800"/>
            <a:ext cx="720725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/>
              <a:t>-</a:t>
            </a:r>
          </a:p>
        </p:txBody>
      </p:sp>
      <p:sp>
        <p:nvSpPr>
          <p:cNvPr id="9" name="Ovál 8"/>
          <p:cNvSpPr/>
          <p:nvPr/>
        </p:nvSpPr>
        <p:spPr>
          <a:xfrm>
            <a:off x="952500" y="3860800"/>
            <a:ext cx="719138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/>
              <a:t>-</a:t>
            </a:r>
          </a:p>
        </p:txBody>
      </p:sp>
      <p:sp>
        <p:nvSpPr>
          <p:cNvPr id="10" name="Ovál 9"/>
          <p:cNvSpPr/>
          <p:nvPr/>
        </p:nvSpPr>
        <p:spPr>
          <a:xfrm>
            <a:off x="7380288" y="3860800"/>
            <a:ext cx="720725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/>
              <a:t>-</a:t>
            </a:r>
          </a:p>
        </p:txBody>
      </p:sp>
      <p:sp>
        <p:nvSpPr>
          <p:cNvPr id="11" name="Ovál 10"/>
          <p:cNvSpPr/>
          <p:nvPr/>
        </p:nvSpPr>
        <p:spPr>
          <a:xfrm>
            <a:off x="5364163" y="3860800"/>
            <a:ext cx="720725" cy="7207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/>
              <a:t>+</a:t>
            </a:r>
          </a:p>
        </p:txBody>
      </p:sp>
      <p:cxnSp>
        <p:nvCxnSpPr>
          <p:cNvPr id="12" name="Přímá spojnice se šipkou 11"/>
          <p:cNvCxnSpPr>
            <a:stCxn id="9" idx="2"/>
          </p:cNvCxnSpPr>
          <p:nvPr/>
        </p:nvCxnSpPr>
        <p:spPr>
          <a:xfrm flipH="1">
            <a:off x="363538" y="4221163"/>
            <a:ext cx="588962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132138" y="4221163"/>
            <a:ext cx="711200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084888" y="4221163"/>
            <a:ext cx="503237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6791325" y="4221163"/>
            <a:ext cx="588963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8"/>
          <p:cNvSpPr>
            <a:spLocks noChangeArrowheads="1"/>
          </p:cNvSpPr>
          <p:nvPr/>
        </p:nvSpPr>
        <p:spPr bwMode="auto">
          <a:xfrm>
            <a:off x="402613" y="2492896"/>
            <a:ext cx="7235825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Siločáry - obrázek</a:t>
            </a:r>
          </a:p>
          <a:p>
            <a:endParaRPr lang="cs-CZ" dirty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hlinkClick r:id="rId2"/>
              </a:rPr>
              <a:t>http</a:t>
            </a:r>
            <a:r>
              <a:rPr lang="cs-CZ" dirty="0">
                <a:latin typeface="Calibri" pitchFamily="34" charset="0"/>
                <a:hlinkClick r:id="rId2"/>
              </a:rPr>
              <a:t>://</a:t>
            </a:r>
            <a:r>
              <a:rPr lang="cs-CZ" dirty="0" smtClean="0">
                <a:latin typeface="Calibri" pitchFamily="34" charset="0"/>
                <a:hlinkClick r:id="rId2"/>
              </a:rPr>
              <a:t>en.wikipedia.org/wiki/File:VFPt_charges_plus_minus_thumb.svg</a:t>
            </a:r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Coulomb - obrázek</a:t>
            </a:r>
          </a:p>
          <a:p>
            <a:endParaRPr lang="cs-CZ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  <a:hlinkClick r:id="rId3"/>
              </a:rPr>
              <a:t>http://</a:t>
            </a:r>
            <a:r>
              <a:rPr lang="cs-CZ" dirty="0" smtClean="0">
                <a:latin typeface="Calibri" pitchFamily="34" charset="0"/>
                <a:hlinkClick r:id="rId3"/>
              </a:rPr>
              <a:t>cs.wikipedia.org/wiki/Charles-Augustin_de_Coulomb#mediaviewer/Soubor:Coulomb.jpg</a:t>
            </a:r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9458" name="Text Box 3"/>
          <p:cNvSpPr txBox="1">
            <a:spLocks noChangeArrowheads="1"/>
          </p:cNvSpPr>
          <p:nvPr/>
        </p:nvSpPr>
        <p:spPr bwMode="auto">
          <a:xfrm>
            <a:off x="395288" y="333375"/>
            <a:ext cx="43211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Použité zdroje:</a:t>
            </a:r>
          </a:p>
        </p:txBody>
      </p:sp>
      <p:sp>
        <p:nvSpPr>
          <p:cNvPr id="19459" name="Rectangle 4"/>
          <p:cNvSpPr>
            <a:spLocks noChangeArrowheads="1"/>
          </p:cNvSpPr>
          <p:nvPr/>
        </p:nvSpPr>
        <p:spPr bwMode="auto">
          <a:xfrm>
            <a:off x="395288" y="836712"/>
            <a:ext cx="7921977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dirty="0"/>
              <a:t>František Jáchym a Jiří Tesař, fyzika pro 8. ročník základní školy, SPN </a:t>
            </a:r>
            <a:r>
              <a:rPr lang="cs-CZ" altLang="cs-CZ" dirty="0" smtClean="0"/>
              <a:t>2000</a:t>
            </a:r>
          </a:p>
          <a:p>
            <a:endParaRPr lang="cs-CZ" dirty="0"/>
          </a:p>
          <a:p>
            <a:r>
              <a:rPr lang="cs-CZ" dirty="0" smtClean="0"/>
              <a:t>Kliparty </a:t>
            </a:r>
            <a:r>
              <a:rPr lang="cs-CZ" dirty="0" smtClean="0">
                <a:hlinkClick r:id="rId4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147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Kladno, Norská 2633 - Vlasák</dc:creator>
  <cp:lastModifiedBy>pc</cp:lastModifiedBy>
  <cp:revision>22</cp:revision>
  <dcterms:created xsi:type="dcterms:W3CDTF">2013-11-26T12:10:42Z</dcterms:created>
  <dcterms:modified xsi:type="dcterms:W3CDTF">2014-07-31T13:12:13Z</dcterms:modified>
</cp:coreProperties>
</file>