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FF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4EDC82-6F25-49AC-9E8D-80F915D3399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A33678A-E035-4CDC-B427-3E006AF4CEDA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8EBC7BD-006B-4FFC-9305-C6C15A0EAED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1DD9400-C814-4153-8325-44127557536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61D129B-1464-45CB-8BD4-6022D5F35AD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8E13B8A-65CF-4207-B47E-B0E081FD9B5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82D065C-4577-4052-843B-C5A26A3E7C0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0BF96D-06A0-4EB6-A6DA-C87568AEAA6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2AEECF-40E1-4D60-85CD-6407506DF60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0CE4595-DD5B-43CA-94AE-B8B8DB8E495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EACC29D-6A88-45CC-A669-D9B269E6391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/>
            </a:lvl1pPr>
          </a:lstStyle>
          <a:p>
            <a:pPr>
              <a:defRPr/>
            </a:pPr>
            <a:fld id="{CDE59664-BBA9-4B09-8AA3-F6D08ABDB5B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8/82/Van_de_graaff_generator_sm.jpg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f/f7/Gold-leaf_electroscope-2.jpg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Van_de_graaff_generator_sm.jpg" TargetMode="External"/><Relationship Id="rId2" Type="http://schemas.openxmlformats.org/officeDocument/2006/relationships/hyperlink" Target="http://en.wikipedia.org/wiki/File:Gold-leaf_electroscope-2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4213" y="333375"/>
            <a:ext cx="6480075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2051" name="Rectangle 5"/>
          <p:cNvSpPr>
            <a:spLocks noChangeArrowheads="1"/>
          </p:cNvSpPr>
          <p:nvPr/>
        </p:nvSpPr>
        <p:spPr bwMode="auto">
          <a:xfrm>
            <a:off x="468313" y="1984375"/>
            <a:ext cx="8064500" cy="3937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altLang="cs-CZ" dirty="0">
                <a:solidFill>
                  <a:srgbClr val="000000"/>
                </a:solidFill>
              </a:rPr>
              <a:t>Název školy: </a:t>
            </a:r>
            <a:r>
              <a:rPr lang="cs-CZ" altLang="cs-CZ" b="1" dirty="0">
                <a:solidFill>
                  <a:srgbClr val="000000"/>
                </a:solidFill>
              </a:rPr>
              <a:t> Základní škola a Mateřská škola Kladno, Norská 2633</a:t>
            </a:r>
            <a:r>
              <a:rPr lang="cs-CZ" altLang="cs-CZ" dirty="0">
                <a:solidFill>
                  <a:srgbClr val="000000"/>
                </a:solidFill>
              </a:rPr>
              <a:t/>
            </a:r>
            <a:br>
              <a:rPr lang="cs-CZ" altLang="cs-CZ" dirty="0">
                <a:solidFill>
                  <a:srgbClr val="000000"/>
                </a:solidFill>
              </a:rPr>
            </a:br>
            <a:r>
              <a:rPr lang="cs-CZ" altLang="cs-CZ" dirty="0">
                <a:solidFill>
                  <a:srgbClr val="000000"/>
                </a:solidFill>
              </a:rPr>
              <a:t>Autor: </a:t>
            </a:r>
            <a:r>
              <a:rPr lang="cs-CZ" altLang="cs-CZ" b="1" dirty="0">
                <a:solidFill>
                  <a:srgbClr val="000000"/>
                </a:solidFill>
              </a:rPr>
              <a:t>Bc. František Vlasák, </a:t>
            </a:r>
            <a:r>
              <a:rPr lang="cs-CZ" altLang="cs-CZ" b="1" dirty="0" err="1">
                <a:solidFill>
                  <a:srgbClr val="000000"/>
                </a:solidFill>
              </a:rPr>
              <a:t>DiS</a:t>
            </a:r>
            <a:r>
              <a:rPr lang="cs-CZ" altLang="cs-CZ" b="1" dirty="0">
                <a:solidFill>
                  <a:srgbClr val="000000"/>
                </a:solidFill>
              </a:rPr>
              <a:t>.</a:t>
            </a:r>
          </a:p>
          <a:p>
            <a:r>
              <a:rPr lang="cs-CZ" altLang="cs-CZ" dirty="0">
                <a:solidFill>
                  <a:srgbClr val="000000"/>
                </a:solidFill>
              </a:rPr>
              <a:t>Název materiálu: </a:t>
            </a:r>
            <a:r>
              <a:rPr lang="cs-CZ" altLang="cs-CZ" b="1" dirty="0">
                <a:solidFill>
                  <a:srgbClr val="000000"/>
                </a:solidFill>
              </a:rPr>
              <a:t>VY_52_INOVACE_F8.Vl.41_Elektricky_</a:t>
            </a:r>
            <a:r>
              <a:rPr lang="cs-CZ" altLang="cs-CZ" b="1" dirty="0" err="1">
                <a:solidFill>
                  <a:srgbClr val="000000"/>
                </a:solidFill>
              </a:rPr>
              <a:t>naboj</a:t>
            </a:r>
            <a:r>
              <a:rPr lang="cs-CZ" altLang="cs-CZ" b="1" dirty="0">
                <a:solidFill>
                  <a:srgbClr val="000000"/>
                </a:solidFill>
              </a:rPr>
              <a:t>_</a:t>
            </a:r>
            <a:r>
              <a:rPr lang="cs-CZ" altLang="cs-CZ" b="1" dirty="0" err="1">
                <a:solidFill>
                  <a:srgbClr val="000000"/>
                </a:solidFill>
              </a:rPr>
              <a:t>elektrovani</a:t>
            </a:r>
            <a:r>
              <a:rPr lang="cs-CZ" altLang="cs-CZ" b="1" dirty="0">
                <a:solidFill>
                  <a:srgbClr val="000000"/>
                </a:solidFill>
              </a:rPr>
              <a:t>_</a:t>
            </a:r>
            <a:r>
              <a:rPr lang="cs-CZ" altLang="cs-CZ" b="1" dirty="0" err="1">
                <a:solidFill>
                  <a:srgbClr val="000000"/>
                </a:solidFill>
              </a:rPr>
              <a:t>teles</a:t>
            </a:r>
            <a:r>
              <a:rPr lang="cs-CZ" altLang="cs-CZ" dirty="0">
                <a:solidFill>
                  <a:srgbClr val="000000"/>
                </a:solidFill>
              </a:rPr>
              <a:t> </a:t>
            </a:r>
            <a:br>
              <a:rPr lang="cs-CZ" altLang="cs-CZ" dirty="0">
                <a:solidFill>
                  <a:srgbClr val="000000"/>
                </a:solidFill>
              </a:rPr>
            </a:br>
            <a:endParaRPr lang="cs-CZ" altLang="cs-CZ" dirty="0">
              <a:solidFill>
                <a:srgbClr val="000000"/>
              </a:solidFill>
            </a:endParaRPr>
          </a:p>
          <a:p>
            <a:r>
              <a:rPr lang="cs-CZ" altLang="cs-CZ" dirty="0">
                <a:solidFill>
                  <a:srgbClr val="000000"/>
                </a:solidFill>
              </a:rPr>
              <a:t>Datum: </a:t>
            </a:r>
            <a:r>
              <a:rPr lang="cs-CZ" altLang="cs-CZ" b="1" dirty="0">
                <a:solidFill>
                  <a:srgbClr val="000000"/>
                </a:solidFill>
              </a:rPr>
              <a:t>29.10. 2013</a:t>
            </a:r>
          </a:p>
          <a:p>
            <a:r>
              <a:rPr lang="cs-CZ" altLang="cs-CZ" dirty="0">
                <a:solidFill>
                  <a:srgbClr val="000000"/>
                </a:solidFill>
              </a:rPr>
              <a:t>Ročník: </a:t>
            </a:r>
            <a:r>
              <a:rPr lang="cs-CZ" altLang="cs-CZ" b="1" dirty="0">
                <a:solidFill>
                  <a:srgbClr val="000000"/>
                </a:solidFill>
              </a:rPr>
              <a:t>Osmý</a:t>
            </a:r>
          </a:p>
          <a:p>
            <a:r>
              <a:rPr lang="cs-CZ" altLang="cs-CZ" dirty="0">
                <a:solidFill>
                  <a:srgbClr val="000000"/>
                </a:solidFill>
              </a:rPr>
              <a:t>Vzdělávací oblast: </a:t>
            </a:r>
            <a:r>
              <a:rPr lang="cs-CZ" altLang="cs-CZ" b="1" dirty="0">
                <a:solidFill>
                  <a:srgbClr val="000000"/>
                </a:solidFill>
              </a:rPr>
              <a:t>Člověk a příroda</a:t>
            </a:r>
          </a:p>
          <a:p>
            <a:r>
              <a:rPr lang="cs-CZ" altLang="cs-CZ" dirty="0">
                <a:solidFill>
                  <a:srgbClr val="000000"/>
                </a:solidFill>
              </a:rPr>
              <a:t>Vzdělávací obor: </a:t>
            </a:r>
            <a:r>
              <a:rPr lang="cs-CZ" altLang="cs-CZ" b="1" dirty="0">
                <a:solidFill>
                  <a:srgbClr val="000000"/>
                </a:solidFill>
              </a:rPr>
              <a:t>Fyzika </a:t>
            </a:r>
            <a:br>
              <a:rPr lang="cs-CZ" altLang="cs-CZ" b="1" dirty="0">
                <a:solidFill>
                  <a:srgbClr val="000000"/>
                </a:solidFill>
              </a:rPr>
            </a:br>
            <a:r>
              <a:rPr lang="cs-CZ" altLang="cs-CZ" dirty="0">
                <a:solidFill>
                  <a:srgbClr val="000000"/>
                </a:solidFill>
              </a:rPr>
              <a:t>Název: </a:t>
            </a:r>
            <a:r>
              <a:rPr lang="cs-CZ" altLang="cs-CZ" b="1" dirty="0">
                <a:solidFill>
                  <a:srgbClr val="000000"/>
                </a:solidFill>
              </a:rPr>
              <a:t>Elektrický náboj, elektrování těles</a:t>
            </a:r>
            <a:br>
              <a:rPr lang="cs-CZ" altLang="cs-CZ" b="1" dirty="0">
                <a:solidFill>
                  <a:srgbClr val="000000"/>
                </a:solidFill>
              </a:rPr>
            </a:br>
            <a:r>
              <a:rPr lang="cs-CZ" altLang="cs-CZ" dirty="0">
                <a:solidFill>
                  <a:srgbClr val="000000"/>
                </a:solidFill>
              </a:rPr>
              <a:t>Číslo operačního programu: </a:t>
            </a:r>
            <a:r>
              <a:rPr lang="cs-CZ" altLang="cs-CZ" b="1" dirty="0">
                <a:solidFill>
                  <a:srgbClr val="000000"/>
                </a:solidFill>
              </a:rPr>
              <a:t>CZ.1.07/1.4.00/21.3489</a:t>
            </a:r>
            <a:endParaRPr lang="cs-CZ" altLang="cs-CZ" dirty="0">
              <a:solidFill>
                <a:srgbClr val="000000"/>
              </a:solidFill>
            </a:endParaRPr>
          </a:p>
          <a:p>
            <a:r>
              <a:rPr lang="cs-CZ" altLang="cs-CZ" dirty="0">
                <a:solidFill>
                  <a:srgbClr val="000000"/>
                </a:solidFill>
              </a:rPr>
              <a:t>Název projektu: </a:t>
            </a:r>
            <a:r>
              <a:rPr lang="cs-CZ" altLang="cs-CZ" b="1" dirty="0">
                <a:solidFill>
                  <a:srgbClr val="000000"/>
                </a:solidFill>
              </a:rPr>
              <a:t>UČÍME SE S RADOSTÍ</a:t>
            </a:r>
          </a:p>
          <a:p>
            <a:endParaRPr lang="cs-CZ" altLang="cs-CZ" b="1" dirty="0">
              <a:solidFill>
                <a:srgbClr val="000000"/>
              </a:solidFill>
            </a:endParaRPr>
          </a:p>
          <a:p>
            <a:r>
              <a:rPr lang="cs-CZ" altLang="cs-CZ" b="1" dirty="0">
                <a:solidFill>
                  <a:srgbClr val="000000"/>
                </a:solidFill>
              </a:rPr>
              <a:t>Anotace: </a:t>
            </a:r>
            <a:r>
              <a:rPr lang="cs-CZ" altLang="cs-CZ" sz="1600" b="1" dirty="0">
                <a:solidFill>
                  <a:srgbClr val="000000"/>
                </a:solidFill>
              </a:rPr>
              <a:t>Prezentace slouží </a:t>
            </a:r>
            <a:r>
              <a:rPr lang="cs-CZ" altLang="cs-CZ" sz="1600" b="1" dirty="0" smtClean="0">
                <a:solidFill>
                  <a:srgbClr val="000000"/>
                </a:solidFill>
              </a:rPr>
              <a:t>jako </a:t>
            </a:r>
            <a:r>
              <a:rPr lang="cs-CZ" altLang="cs-CZ" sz="1600" b="1" dirty="0">
                <a:solidFill>
                  <a:srgbClr val="000000"/>
                </a:solidFill>
              </a:rPr>
              <a:t>výukový materiál do úvodu učiva o elektřině.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 Box 4"/>
          <p:cNvSpPr txBox="1">
            <a:spLocks noChangeArrowheads="1"/>
          </p:cNvSpPr>
          <p:nvPr/>
        </p:nvSpPr>
        <p:spPr bwMode="auto">
          <a:xfrm>
            <a:off x="827088" y="549275"/>
            <a:ext cx="7416800" cy="1431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altLang="cs-CZ" sz="4400" b="1">
                <a:latin typeface="Comic Sans MS" pitchFamily="66" charset="0"/>
              </a:rPr>
              <a:t>Elektrický náboj, elektrování těles, </a:t>
            </a:r>
          </a:p>
        </p:txBody>
      </p:sp>
      <p:pic>
        <p:nvPicPr>
          <p:cNvPr id="3075" name="Picture 5" descr="MP900439244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0825" y="2349500"/>
            <a:ext cx="4608513" cy="3071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6" descr="MC900441515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463" y="2205038"/>
            <a:ext cx="3403600" cy="306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 Box 4"/>
          <p:cNvSpPr txBox="1">
            <a:spLocks noChangeArrowheads="1"/>
          </p:cNvSpPr>
          <p:nvPr/>
        </p:nvSpPr>
        <p:spPr bwMode="auto">
          <a:xfrm>
            <a:off x="468313" y="476250"/>
            <a:ext cx="6911975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800" b="1">
                <a:latin typeface="Comic Sans MS" pitchFamily="66" charset="0"/>
              </a:rPr>
              <a:t>Opakování učiva - Atom</a:t>
            </a:r>
          </a:p>
        </p:txBody>
      </p:sp>
      <p:sp>
        <p:nvSpPr>
          <p:cNvPr id="4099" name="Text Box 5"/>
          <p:cNvSpPr txBox="1">
            <a:spLocks noChangeArrowheads="1"/>
          </p:cNvSpPr>
          <p:nvPr/>
        </p:nvSpPr>
        <p:spPr bwMode="auto">
          <a:xfrm>
            <a:off x="323850" y="1125538"/>
            <a:ext cx="3024188" cy="915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b="1">
                <a:latin typeface="Comic Sans MS" pitchFamily="66" charset="0"/>
              </a:rPr>
              <a:t>Je to nejmenší částice běžné hmoty</a:t>
            </a:r>
            <a:r>
              <a:rPr lang="cs-CZ" altLang="cs-CZ"/>
              <a:t> </a:t>
            </a:r>
            <a:r>
              <a:rPr lang="cs-CZ" altLang="cs-CZ" b="1">
                <a:latin typeface="Comic Sans MS" pitchFamily="66" charset="0"/>
              </a:rPr>
              <a:t>– chemicky ji už nelze dělit.</a:t>
            </a:r>
          </a:p>
        </p:txBody>
      </p:sp>
      <p:sp>
        <p:nvSpPr>
          <p:cNvPr id="4100" name="Oval 6"/>
          <p:cNvSpPr>
            <a:spLocks noChangeArrowheads="1"/>
          </p:cNvSpPr>
          <p:nvPr/>
        </p:nvSpPr>
        <p:spPr bwMode="auto">
          <a:xfrm>
            <a:off x="468313" y="2852738"/>
            <a:ext cx="3095625" cy="2736850"/>
          </a:xfrm>
          <a:prstGeom prst="ellips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4101" name="Oval 7"/>
          <p:cNvSpPr>
            <a:spLocks noChangeArrowheads="1"/>
          </p:cNvSpPr>
          <p:nvPr/>
        </p:nvSpPr>
        <p:spPr bwMode="auto">
          <a:xfrm>
            <a:off x="1476375" y="3716338"/>
            <a:ext cx="1079500" cy="1081087"/>
          </a:xfrm>
          <a:prstGeom prst="ellips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4102" name="Text Box 8"/>
          <p:cNvSpPr txBox="1">
            <a:spLocks noChangeArrowheads="1"/>
          </p:cNvSpPr>
          <p:nvPr/>
        </p:nvSpPr>
        <p:spPr bwMode="auto">
          <a:xfrm>
            <a:off x="4067175" y="2781300"/>
            <a:ext cx="1800225" cy="355600"/>
          </a:xfrm>
          <a:prstGeom prst="rect">
            <a:avLst/>
          </a:prstGeom>
          <a:solidFill>
            <a:srgbClr val="FFFF00"/>
          </a:solidFill>
          <a:ln w="1905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1600" b="1">
                <a:latin typeface="Comic Sans MS" pitchFamily="66" charset="0"/>
              </a:rPr>
              <a:t>Atomový obal</a:t>
            </a:r>
          </a:p>
        </p:txBody>
      </p:sp>
      <p:sp>
        <p:nvSpPr>
          <p:cNvPr id="4103" name="Line 9"/>
          <p:cNvSpPr>
            <a:spLocks noChangeShapeType="1"/>
          </p:cNvSpPr>
          <p:nvPr/>
        </p:nvSpPr>
        <p:spPr bwMode="auto">
          <a:xfrm flipH="1">
            <a:off x="3419475" y="3141663"/>
            <a:ext cx="647700" cy="5032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4104" name="Text Box 10"/>
          <p:cNvSpPr txBox="1">
            <a:spLocks noChangeArrowheads="1"/>
          </p:cNvSpPr>
          <p:nvPr/>
        </p:nvSpPr>
        <p:spPr bwMode="auto">
          <a:xfrm>
            <a:off x="3635375" y="2276475"/>
            <a:ext cx="1800225" cy="355600"/>
          </a:xfrm>
          <a:prstGeom prst="rect">
            <a:avLst/>
          </a:prstGeom>
          <a:solidFill>
            <a:srgbClr val="FFFF00"/>
          </a:solidFill>
          <a:ln w="1905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1600" b="1">
                <a:latin typeface="Comic Sans MS" pitchFamily="66" charset="0"/>
              </a:rPr>
              <a:t>Atomové jádro</a:t>
            </a:r>
          </a:p>
        </p:txBody>
      </p:sp>
      <p:sp>
        <p:nvSpPr>
          <p:cNvPr id="4105" name="Line 11"/>
          <p:cNvSpPr>
            <a:spLocks noChangeShapeType="1"/>
          </p:cNvSpPr>
          <p:nvPr/>
        </p:nvSpPr>
        <p:spPr bwMode="auto">
          <a:xfrm flipH="1">
            <a:off x="2268538" y="2636838"/>
            <a:ext cx="1366837" cy="11509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4106" name="Oval 12"/>
          <p:cNvSpPr>
            <a:spLocks noChangeArrowheads="1"/>
          </p:cNvSpPr>
          <p:nvPr/>
        </p:nvSpPr>
        <p:spPr bwMode="auto">
          <a:xfrm>
            <a:off x="2843213" y="4508500"/>
            <a:ext cx="215900" cy="288925"/>
          </a:xfrm>
          <a:prstGeom prst="ellipse">
            <a:avLst/>
          </a:prstGeom>
          <a:solidFill>
            <a:srgbClr val="CCFFCC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altLang="cs-CZ"/>
              <a:t>-</a:t>
            </a:r>
          </a:p>
        </p:txBody>
      </p:sp>
      <p:sp>
        <p:nvSpPr>
          <p:cNvPr id="4107" name="Oval 13"/>
          <p:cNvSpPr>
            <a:spLocks noChangeArrowheads="1"/>
          </p:cNvSpPr>
          <p:nvPr/>
        </p:nvSpPr>
        <p:spPr bwMode="auto">
          <a:xfrm>
            <a:off x="2339975" y="4941888"/>
            <a:ext cx="287338" cy="287337"/>
          </a:xfrm>
          <a:prstGeom prst="ellipse">
            <a:avLst/>
          </a:prstGeom>
          <a:solidFill>
            <a:srgbClr val="CCFFCC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altLang="cs-CZ"/>
              <a:t>-</a:t>
            </a:r>
          </a:p>
        </p:txBody>
      </p:sp>
      <p:sp>
        <p:nvSpPr>
          <p:cNvPr id="4108" name="Oval 14"/>
          <p:cNvSpPr>
            <a:spLocks noChangeArrowheads="1"/>
          </p:cNvSpPr>
          <p:nvPr/>
        </p:nvSpPr>
        <p:spPr bwMode="auto">
          <a:xfrm>
            <a:off x="1835150" y="4292600"/>
            <a:ext cx="142875" cy="144463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4109" name="Oval 15"/>
          <p:cNvSpPr>
            <a:spLocks noChangeArrowheads="1"/>
          </p:cNvSpPr>
          <p:nvPr/>
        </p:nvSpPr>
        <p:spPr bwMode="auto">
          <a:xfrm>
            <a:off x="2051050" y="4292600"/>
            <a:ext cx="215900" cy="215900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altLang="cs-CZ"/>
              <a:t>+</a:t>
            </a:r>
          </a:p>
        </p:txBody>
      </p:sp>
      <p:sp>
        <p:nvSpPr>
          <p:cNvPr id="4110" name="Oval 16"/>
          <p:cNvSpPr>
            <a:spLocks noChangeArrowheads="1"/>
          </p:cNvSpPr>
          <p:nvPr/>
        </p:nvSpPr>
        <p:spPr bwMode="auto">
          <a:xfrm>
            <a:off x="2051050" y="3933825"/>
            <a:ext cx="215900" cy="215900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altLang="cs-CZ"/>
              <a:t>+</a:t>
            </a:r>
          </a:p>
        </p:txBody>
      </p:sp>
      <p:sp>
        <p:nvSpPr>
          <p:cNvPr id="4111" name="Oval 17"/>
          <p:cNvSpPr>
            <a:spLocks noChangeArrowheads="1"/>
          </p:cNvSpPr>
          <p:nvPr/>
        </p:nvSpPr>
        <p:spPr bwMode="auto">
          <a:xfrm>
            <a:off x="1763713" y="3933825"/>
            <a:ext cx="142875" cy="144463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4112" name="Text Box 18"/>
          <p:cNvSpPr txBox="1">
            <a:spLocks noChangeArrowheads="1"/>
          </p:cNvSpPr>
          <p:nvPr/>
        </p:nvSpPr>
        <p:spPr bwMode="auto">
          <a:xfrm>
            <a:off x="5076825" y="4437063"/>
            <a:ext cx="2663825" cy="533400"/>
          </a:xfrm>
          <a:prstGeom prst="rect">
            <a:avLst/>
          </a:prstGeom>
          <a:solidFill>
            <a:srgbClr val="CCFFFF"/>
          </a:solidFill>
          <a:ln w="15875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1400" b="1">
                <a:solidFill>
                  <a:srgbClr val="FF0000"/>
                </a:solidFill>
                <a:latin typeface="Comic Sans MS" pitchFamily="66" charset="0"/>
              </a:rPr>
              <a:t>Elektrony</a:t>
            </a:r>
            <a:r>
              <a:rPr lang="cs-CZ" altLang="cs-CZ" sz="1400" b="1">
                <a:latin typeface="Comic Sans MS" pitchFamily="66" charset="0"/>
              </a:rPr>
              <a:t> – mají záporný elektrický náboj</a:t>
            </a:r>
          </a:p>
        </p:txBody>
      </p:sp>
      <p:sp>
        <p:nvSpPr>
          <p:cNvPr id="4113" name="Line 19"/>
          <p:cNvSpPr>
            <a:spLocks noChangeShapeType="1"/>
          </p:cNvSpPr>
          <p:nvPr/>
        </p:nvSpPr>
        <p:spPr bwMode="auto">
          <a:xfrm flipH="1">
            <a:off x="2627313" y="4797425"/>
            <a:ext cx="2449512" cy="2873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4114" name="Line 20"/>
          <p:cNvSpPr>
            <a:spLocks noChangeShapeType="1"/>
          </p:cNvSpPr>
          <p:nvPr/>
        </p:nvSpPr>
        <p:spPr bwMode="auto">
          <a:xfrm flipH="1" flipV="1">
            <a:off x="3059113" y="4652963"/>
            <a:ext cx="2017712" cy="1444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4115" name="Text Box 21"/>
          <p:cNvSpPr txBox="1">
            <a:spLocks noChangeArrowheads="1"/>
          </p:cNvSpPr>
          <p:nvPr/>
        </p:nvSpPr>
        <p:spPr bwMode="auto">
          <a:xfrm>
            <a:off x="5795963" y="3500438"/>
            <a:ext cx="2663825" cy="533400"/>
          </a:xfrm>
          <a:prstGeom prst="rect">
            <a:avLst/>
          </a:prstGeom>
          <a:solidFill>
            <a:srgbClr val="CCFFFF"/>
          </a:solidFill>
          <a:ln w="15875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1400" b="1">
                <a:solidFill>
                  <a:srgbClr val="FF0000"/>
                </a:solidFill>
                <a:latin typeface="Comic Sans MS" pitchFamily="66" charset="0"/>
              </a:rPr>
              <a:t>Protony</a:t>
            </a:r>
            <a:r>
              <a:rPr lang="cs-CZ" altLang="cs-CZ" sz="1400" b="1">
                <a:latin typeface="Comic Sans MS" pitchFamily="66" charset="0"/>
              </a:rPr>
              <a:t> – mají Kladný elektrický náboj</a:t>
            </a:r>
          </a:p>
        </p:txBody>
      </p:sp>
      <p:sp>
        <p:nvSpPr>
          <p:cNvPr id="4116" name="Line 22"/>
          <p:cNvSpPr>
            <a:spLocks noChangeShapeType="1"/>
          </p:cNvSpPr>
          <p:nvPr/>
        </p:nvSpPr>
        <p:spPr bwMode="auto">
          <a:xfrm flipH="1">
            <a:off x="2195513" y="3644900"/>
            <a:ext cx="3600450" cy="431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4117" name="Line 23"/>
          <p:cNvSpPr>
            <a:spLocks noChangeShapeType="1"/>
          </p:cNvSpPr>
          <p:nvPr/>
        </p:nvSpPr>
        <p:spPr bwMode="auto">
          <a:xfrm flipH="1">
            <a:off x="2268538" y="3716338"/>
            <a:ext cx="3527425" cy="6492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4118" name="Text Box 24"/>
          <p:cNvSpPr txBox="1">
            <a:spLocks noChangeArrowheads="1"/>
          </p:cNvSpPr>
          <p:nvPr/>
        </p:nvSpPr>
        <p:spPr bwMode="auto">
          <a:xfrm>
            <a:off x="611188" y="6021388"/>
            <a:ext cx="2663825" cy="533400"/>
          </a:xfrm>
          <a:prstGeom prst="rect">
            <a:avLst/>
          </a:prstGeom>
          <a:solidFill>
            <a:srgbClr val="CCFFFF"/>
          </a:solidFill>
          <a:ln w="15875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1400" b="1">
                <a:solidFill>
                  <a:srgbClr val="FF0000"/>
                </a:solidFill>
                <a:latin typeface="Comic Sans MS" pitchFamily="66" charset="0"/>
              </a:rPr>
              <a:t>Neutrony</a:t>
            </a:r>
            <a:r>
              <a:rPr lang="cs-CZ" altLang="cs-CZ" sz="1400" b="1">
                <a:latin typeface="Comic Sans MS" pitchFamily="66" charset="0"/>
              </a:rPr>
              <a:t> – jsou elektricky neutrální</a:t>
            </a:r>
          </a:p>
        </p:txBody>
      </p:sp>
      <p:sp>
        <p:nvSpPr>
          <p:cNvPr id="4119" name="Line 25"/>
          <p:cNvSpPr>
            <a:spLocks noChangeShapeType="1"/>
          </p:cNvSpPr>
          <p:nvPr/>
        </p:nvSpPr>
        <p:spPr bwMode="auto">
          <a:xfrm flipV="1">
            <a:off x="1187450" y="4076700"/>
            <a:ext cx="576263" cy="19446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4120" name="Line 26"/>
          <p:cNvSpPr>
            <a:spLocks noChangeShapeType="1"/>
          </p:cNvSpPr>
          <p:nvPr/>
        </p:nvSpPr>
        <p:spPr bwMode="auto">
          <a:xfrm flipV="1">
            <a:off x="1187450" y="4437063"/>
            <a:ext cx="720725" cy="15843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4121" name="Text Box 27"/>
          <p:cNvSpPr txBox="1">
            <a:spLocks noChangeArrowheads="1"/>
          </p:cNvSpPr>
          <p:nvPr/>
        </p:nvSpPr>
        <p:spPr bwMode="auto">
          <a:xfrm>
            <a:off x="5219700" y="1052513"/>
            <a:ext cx="3455988" cy="947737"/>
          </a:xfrm>
          <a:prstGeom prst="rect">
            <a:avLst/>
          </a:prstGeom>
          <a:solidFill>
            <a:srgbClr val="FFFF00"/>
          </a:solidFill>
          <a:ln w="3175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b="1" dirty="0">
                <a:latin typeface="Comic Sans MS" pitchFamily="66" charset="0"/>
              </a:rPr>
              <a:t>To, že částice mají elektrický </a:t>
            </a:r>
            <a:r>
              <a:rPr lang="cs-CZ" altLang="cs-CZ" b="1" dirty="0" smtClean="0">
                <a:latin typeface="Comic Sans MS" pitchFamily="66" charset="0"/>
              </a:rPr>
              <a:t>náboj, </a:t>
            </a:r>
            <a:r>
              <a:rPr lang="cs-CZ" altLang="cs-CZ" b="1" dirty="0">
                <a:latin typeface="Comic Sans MS" pitchFamily="66" charset="0"/>
              </a:rPr>
              <a:t>je jejich základní vlastnost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 Box 4"/>
          <p:cNvSpPr txBox="1">
            <a:spLocks noChangeArrowheads="1"/>
          </p:cNvSpPr>
          <p:nvPr/>
        </p:nvSpPr>
        <p:spPr bwMode="auto">
          <a:xfrm>
            <a:off x="468313" y="476250"/>
            <a:ext cx="6911975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800" b="1">
                <a:latin typeface="Comic Sans MS" pitchFamily="66" charset="0"/>
              </a:rPr>
              <a:t>Elektrický náboj</a:t>
            </a:r>
          </a:p>
        </p:txBody>
      </p:sp>
      <p:sp>
        <p:nvSpPr>
          <p:cNvPr id="5123" name="Text Box 5"/>
          <p:cNvSpPr txBox="1">
            <a:spLocks noChangeArrowheads="1"/>
          </p:cNvSpPr>
          <p:nvPr/>
        </p:nvSpPr>
        <p:spPr bwMode="auto">
          <a:xfrm>
            <a:off x="323850" y="1125538"/>
            <a:ext cx="3024188" cy="915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b="1">
                <a:latin typeface="Comic Sans MS" pitchFamily="66" charset="0"/>
              </a:rPr>
              <a:t>Jeho velikost lze měřit – je to tedy fyzikální veličina</a:t>
            </a:r>
          </a:p>
        </p:txBody>
      </p:sp>
      <p:sp>
        <p:nvSpPr>
          <p:cNvPr id="5124" name="Text Box 6"/>
          <p:cNvSpPr txBox="1">
            <a:spLocks noChangeArrowheads="1"/>
          </p:cNvSpPr>
          <p:nvPr/>
        </p:nvSpPr>
        <p:spPr bwMode="auto">
          <a:xfrm>
            <a:off x="4140200" y="1341438"/>
            <a:ext cx="3887788" cy="482600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400" b="1">
                <a:latin typeface="Comic Sans MS" pitchFamily="66" charset="0"/>
              </a:rPr>
              <a:t>Značka (velikost) - </a:t>
            </a:r>
            <a:r>
              <a:rPr lang="cs-CZ" altLang="cs-CZ" sz="2400" b="1">
                <a:solidFill>
                  <a:srgbClr val="FF0000"/>
                </a:solidFill>
                <a:latin typeface="Comic Sans MS" pitchFamily="66" charset="0"/>
              </a:rPr>
              <a:t>Q</a:t>
            </a:r>
          </a:p>
        </p:txBody>
      </p:sp>
      <p:sp>
        <p:nvSpPr>
          <p:cNvPr id="5125" name="Text Box 7"/>
          <p:cNvSpPr txBox="1">
            <a:spLocks noChangeArrowheads="1"/>
          </p:cNvSpPr>
          <p:nvPr/>
        </p:nvSpPr>
        <p:spPr bwMode="auto">
          <a:xfrm>
            <a:off x="4140200" y="2205038"/>
            <a:ext cx="3887788" cy="482600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400" b="1">
                <a:latin typeface="Comic Sans MS" pitchFamily="66" charset="0"/>
              </a:rPr>
              <a:t>Jednotka – </a:t>
            </a:r>
            <a:r>
              <a:rPr lang="cs-CZ" altLang="cs-CZ" sz="2400" b="1">
                <a:solidFill>
                  <a:srgbClr val="FF0000"/>
                </a:solidFill>
                <a:latin typeface="Comic Sans MS" pitchFamily="66" charset="0"/>
              </a:rPr>
              <a:t>C</a:t>
            </a:r>
            <a:r>
              <a:rPr lang="cs-CZ" altLang="cs-CZ" sz="2400" b="1">
                <a:latin typeface="Comic Sans MS" pitchFamily="66" charset="0"/>
              </a:rPr>
              <a:t> (coulomb)</a:t>
            </a:r>
            <a:endParaRPr lang="cs-CZ" altLang="cs-CZ" sz="2400" b="1">
              <a:solidFill>
                <a:srgbClr val="FF0000"/>
              </a:solidFill>
              <a:latin typeface="Comic Sans MS" pitchFamily="66" charset="0"/>
            </a:endParaRPr>
          </a:p>
        </p:txBody>
      </p:sp>
      <p:pic>
        <p:nvPicPr>
          <p:cNvPr id="5126" name="Picture 9" descr="Soubor:Van de graaff generator sm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4213" y="2276475"/>
            <a:ext cx="2143125" cy="4067175"/>
          </a:xfrm>
          <a:prstGeom prst="rect">
            <a:avLst/>
          </a:prstGeom>
          <a:noFill/>
          <a:ln w="25400">
            <a:solidFill>
              <a:srgbClr val="FF0000"/>
            </a:solidFill>
            <a:miter lim="800000"/>
            <a:headEnd/>
            <a:tailEnd/>
          </a:ln>
        </p:spPr>
      </p:pic>
      <p:sp>
        <p:nvSpPr>
          <p:cNvPr id="5127" name="Text Box 10"/>
          <p:cNvSpPr txBox="1">
            <a:spLocks noChangeArrowheads="1"/>
          </p:cNvSpPr>
          <p:nvPr/>
        </p:nvSpPr>
        <p:spPr bwMode="auto">
          <a:xfrm>
            <a:off x="3132138" y="5157788"/>
            <a:ext cx="3816350" cy="844550"/>
          </a:xfrm>
          <a:prstGeom prst="rect">
            <a:avLst/>
          </a:prstGeom>
          <a:solidFill>
            <a:srgbClr val="FFFF00"/>
          </a:solidFill>
          <a:ln w="1905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1600" b="1">
                <a:solidFill>
                  <a:srgbClr val="FF0000"/>
                </a:solidFill>
                <a:latin typeface="Comic Sans MS" pitchFamily="66" charset="0"/>
              </a:rPr>
              <a:t>Van de Graaffův generátor</a:t>
            </a:r>
            <a:r>
              <a:rPr lang="cs-CZ" altLang="cs-CZ" sz="1600" b="1">
                <a:latin typeface="Comic Sans MS" pitchFamily="66" charset="0"/>
              </a:rPr>
              <a:t> – přístroj pro získání elektrického náboje</a:t>
            </a:r>
          </a:p>
        </p:txBody>
      </p:sp>
      <p:sp>
        <p:nvSpPr>
          <p:cNvPr id="5128" name="Line 11"/>
          <p:cNvSpPr>
            <a:spLocks noChangeShapeType="1"/>
          </p:cNvSpPr>
          <p:nvPr/>
        </p:nvSpPr>
        <p:spPr bwMode="auto">
          <a:xfrm flipH="1" flipV="1">
            <a:off x="1763713" y="4581525"/>
            <a:ext cx="1368425" cy="1008063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 Box 4"/>
          <p:cNvSpPr txBox="1">
            <a:spLocks noChangeArrowheads="1"/>
          </p:cNvSpPr>
          <p:nvPr/>
        </p:nvSpPr>
        <p:spPr bwMode="auto">
          <a:xfrm>
            <a:off x="468313" y="476250"/>
            <a:ext cx="6911975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800" b="1">
                <a:latin typeface="Comic Sans MS" pitchFamily="66" charset="0"/>
              </a:rPr>
              <a:t>Elektrování těles</a:t>
            </a:r>
          </a:p>
        </p:txBody>
      </p:sp>
      <p:sp>
        <p:nvSpPr>
          <p:cNvPr id="6147" name="Text Box 5"/>
          <p:cNvSpPr txBox="1">
            <a:spLocks noChangeArrowheads="1"/>
          </p:cNvSpPr>
          <p:nvPr/>
        </p:nvSpPr>
        <p:spPr bwMode="auto">
          <a:xfrm>
            <a:off x="323850" y="1125538"/>
            <a:ext cx="4392613" cy="119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b="1">
                <a:latin typeface="Comic Sans MS" pitchFamily="66" charset="0"/>
              </a:rPr>
              <a:t>Elektrický stav látky měníme pouze přenášením </a:t>
            </a:r>
            <a:r>
              <a:rPr lang="cs-CZ" altLang="cs-CZ" b="1">
                <a:solidFill>
                  <a:srgbClr val="FF0000"/>
                </a:solidFill>
                <a:latin typeface="Comic Sans MS" pitchFamily="66" charset="0"/>
              </a:rPr>
              <a:t>elektronů</a:t>
            </a:r>
            <a:r>
              <a:rPr lang="cs-CZ" altLang="cs-CZ" b="1">
                <a:latin typeface="Comic Sans MS" pitchFamily="66" charset="0"/>
              </a:rPr>
              <a:t>. Tyto částice jsou i u pevných těles </a:t>
            </a:r>
            <a:r>
              <a:rPr lang="cs-CZ" altLang="cs-CZ" b="1">
                <a:solidFill>
                  <a:srgbClr val="FF0000"/>
                </a:solidFill>
                <a:latin typeface="Comic Sans MS" pitchFamily="66" charset="0"/>
              </a:rPr>
              <a:t>poměrně volné</a:t>
            </a:r>
            <a:r>
              <a:rPr lang="cs-CZ" altLang="cs-CZ" b="1">
                <a:latin typeface="Comic Sans MS" pitchFamily="66" charset="0"/>
              </a:rPr>
              <a:t>, na rozdíl od atomového jádra.</a:t>
            </a:r>
          </a:p>
        </p:txBody>
      </p:sp>
      <p:pic>
        <p:nvPicPr>
          <p:cNvPr id="6148" name="Picture 7" descr="File:Gold-leaf electroscope-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5963" y="476250"/>
            <a:ext cx="2624137" cy="3937000"/>
          </a:xfrm>
          <a:prstGeom prst="rect">
            <a:avLst/>
          </a:prstGeom>
          <a:noFill/>
          <a:ln w="34925">
            <a:solidFill>
              <a:srgbClr val="FF0000"/>
            </a:solidFill>
            <a:miter lim="800000"/>
            <a:headEnd/>
            <a:tailEnd/>
          </a:ln>
        </p:spPr>
      </p:pic>
      <p:sp>
        <p:nvSpPr>
          <p:cNvPr id="6149" name="Text Box 8"/>
          <p:cNvSpPr txBox="1">
            <a:spLocks noChangeArrowheads="1"/>
          </p:cNvSpPr>
          <p:nvPr/>
        </p:nvSpPr>
        <p:spPr bwMode="auto">
          <a:xfrm>
            <a:off x="5003800" y="4941888"/>
            <a:ext cx="3816350" cy="600075"/>
          </a:xfrm>
          <a:prstGeom prst="rect">
            <a:avLst/>
          </a:prstGeom>
          <a:solidFill>
            <a:srgbClr val="FFFF00"/>
          </a:solidFill>
          <a:ln w="1905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1600" b="1">
                <a:latin typeface="Comic Sans MS" pitchFamily="66" charset="0"/>
              </a:rPr>
              <a:t>Elektrický stav těles můžeme zjistit pomocí</a:t>
            </a:r>
            <a:r>
              <a:rPr lang="cs-CZ" altLang="cs-CZ" sz="1600" b="1">
                <a:solidFill>
                  <a:srgbClr val="FF0000"/>
                </a:solidFill>
                <a:latin typeface="Comic Sans MS" pitchFamily="66" charset="0"/>
              </a:rPr>
              <a:t> elektroskopu</a:t>
            </a:r>
            <a:endParaRPr lang="cs-CZ" altLang="cs-CZ" sz="1600" b="1">
              <a:latin typeface="Comic Sans MS" pitchFamily="66" charset="0"/>
            </a:endParaRPr>
          </a:p>
        </p:txBody>
      </p:sp>
      <p:sp>
        <p:nvSpPr>
          <p:cNvPr id="6150" name="Line 9"/>
          <p:cNvSpPr>
            <a:spLocks noChangeShapeType="1"/>
          </p:cNvSpPr>
          <p:nvPr/>
        </p:nvSpPr>
        <p:spPr bwMode="auto">
          <a:xfrm flipV="1">
            <a:off x="5508625" y="2708275"/>
            <a:ext cx="1511300" cy="2233613"/>
          </a:xfrm>
          <a:prstGeom prst="line">
            <a:avLst/>
          </a:prstGeom>
          <a:noFill/>
          <a:ln w="25400">
            <a:solidFill>
              <a:srgbClr val="FF00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151" name="Text Box 10"/>
          <p:cNvSpPr txBox="1">
            <a:spLocks noChangeArrowheads="1"/>
          </p:cNvSpPr>
          <p:nvPr/>
        </p:nvSpPr>
        <p:spPr bwMode="auto">
          <a:xfrm>
            <a:off x="468313" y="2565400"/>
            <a:ext cx="3816350" cy="660400"/>
          </a:xfrm>
          <a:prstGeom prst="rect">
            <a:avLst/>
          </a:prstGeom>
          <a:solidFill>
            <a:srgbClr val="FFFF00"/>
          </a:solidFill>
          <a:ln w="1905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b="1">
                <a:latin typeface="Comic Sans MS" pitchFamily="66" charset="0"/>
              </a:rPr>
              <a:t>Při elektrování těles dochází </a:t>
            </a:r>
            <a:r>
              <a:rPr lang="cs-CZ" altLang="cs-CZ" b="1">
                <a:solidFill>
                  <a:srgbClr val="FF0000"/>
                </a:solidFill>
                <a:latin typeface="Comic Sans MS" pitchFamily="66" charset="0"/>
              </a:rPr>
              <a:t>k přechodu elektronů</a:t>
            </a:r>
            <a:r>
              <a:rPr lang="cs-CZ" altLang="cs-CZ" b="1">
                <a:latin typeface="Comic Sans MS" pitchFamily="66" charset="0"/>
              </a:rPr>
              <a:t> mezi tělesy</a:t>
            </a:r>
          </a:p>
        </p:txBody>
      </p:sp>
      <p:sp>
        <p:nvSpPr>
          <p:cNvPr id="6152" name="Text Box 11"/>
          <p:cNvSpPr txBox="1">
            <a:spLocks noChangeArrowheads="1"/>
          </p:cNvSpPr>
          <p:nvPr/>
        </p:nvSpPr>
        <p:spPr bwMode="auto">
          <a:xfrm>
            <a:off x="468313" y="3429000"/>
            <a:ext cx="3816350" cy="1209675"/>
          </a:xfrm>
          <a:prstGeom prst="rect">
            <a:avLst/>
          </a:prstGeom>
          <a:solidFill>
            <a:srgbClr val="FFFF00"/>
          </a:solidFill>
          <a:ln w="1905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b="1">
                <a:latin typeface="Comic Sans MS" pitchFamily="66" charset="0"/>
              </a:rPr>
              <a:t>Těleso nabité </a:t>
            </a:r>
            <a:r>
              <a:rPr lang="cs-CZ" altLang="cs-CZ" b="1">
                <a:solidFill>
                  <a:srgbClr val="FF0000"/>
                </a:solidFill>
                <a:latin typeface="Comic Sans MS" pitchFamily="66" charset="0"/>
              </a:rPr>
              <a:t>záporně</a:t>
            </a:r>
            <a:r>
              <a:rPr lang="cs-CZ" altLang="cs-CZ" b="1">
                <a:latin typeface="Comic Sans MS" pitchFamily="66" charset="0"/>
              </a:rPr>
              <a:t> má </a:t>
            </a:r>
            <a:r>
              <a:rPr lang="cs-CZ" altLang="cs-CZ" b="1">
                <a:solidFill>
                  <a:srgbClr val="FF0000"/>
                </a:solidFill>
                <a:latin typeface="Comic Sans MS" pitchFamily="66" charset="0"/>
              </a:rPr>
              <a:t>nadbytek</a:t>
            </a:r>
            <a:r>
              <a:rPr lang="cs-CZ" altLang="cs-CZ" b="1">
                <a:latin typeface="Comic Sans MS" pitchFamily="66" charset="0"/>
              </a:rPr>
              <a:t> elektronů, těleso nabité </a:t>
            </a:r>
            <a:r>
              <a:rPr lang="cs-CZ" altLang="cs-CZ" b="1">
                <a:solidFill>
                  <a:srgbClr val="0000FF"/>
                </a:solidFill>
                <a:latin typeface="Comic Sans MS" pitchFamily="66" charset="0"/>
              </a:rPr>
              <a:t>kladně</a:t>
            </a:r>
            <a:r>
              <a:rPr lang="cs-CZ" altLang="cs-CZ" b="1">
                <a:solidFill>
                  <a:srgbClr val="FF0000"/>
                </a:solidFill>
                <a:latin typeface="Comic Sans MS" pitchFamily="66" charset="0"/>
              </a:rPr>
              <a:t> </a:t>
            </a:r>
            <a:r>
              <a:rPr lang="cs-CZ" altLang="cs-CZ" b="1">
                <a:latin typeface="Comic Sans MS" pitchFamily="66" charset="0"/>
              </a:rPr>
              <a:t>má </a:t>
            </a:r>
            <a:r>
              <a:rPr lang="cs-CZ" altLang="cs-CZ" b="1">
                <a:solidFill>
                  <a:srgbClr val="0000FF"/>
                </a:solidFill>
                <a:latin typeface="Comic Sans MS" pitchFamily="66" charset="0"/>
              </a:rPr>
              <a:t>nedostatek</a:t>
            </a:r>
            <a:r>
              <a:rPr lang="cs-CZ" altLang="cs-CZ" b="1">
                <a:solidFill>
                  <a:srgbClr val="FF0000"/>
                </a:solidFill>
                <a:latin typeface="Comic Sans MS" pitchFamily="66" charset="0"/>
              </a:rPr>
              <a:t> </a:t>
            </a:r>
            <a:r>
              <a:rPr lang="cs-CZ" altLang="cs-CZ" b="1">
                <a:latin typeface="Comic Sans MS" pitchFamily="66" charset="0"/>
              </a:rPr>
              <a:t>elektronů</a:t>
            </a:r>
          </a:p>
        </p:txBody>
      </p:sp>
      <p:sp>
        <p:nvSpPr>
          <p:cNvPr id="6153" name="Text Box 12"/>
          <p:cNvSpPr txBox="1">
            <a:spLocks noChangeArrowheads="1"/>
          </p:cNvSpPr>
          <p:nvPr/>
        </p:nvSpPr>
        <p:spPr bwMode="auto">
          <a:xfrm>
            <a:off x="395288" y="4868863"/>
            <a:ext cx="3816350" cy="935037"/>
          </a:xfrm>
          <a:prstGeom prst="rect">
            <a:avLst/>
          </a:prstGeom>
          <a:solidFill>
            <a:srgbClr val="FFFF00"/>
          </a:solidFill>
          <a:ln w="1905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b="1">
                <a:solidFill>
                  <a:srgbClr val="FF0000"/>
                </a:solidFill>
                <a:latin typeface="Comic Sans MS" pitchFamily="66" charset="0"/>
              </a:rPr>
              <a:t>Souhlasně</a:t>
            </a:r>
            <a:r>
              <a:rPr lang="cs-CZ" altLang="cs-CZ" b="1">
                <a:latin typeface="Comic Sans MS" pitchFamily="66" charset="0"/>
              </a:rPr>
              <a:t> zelektrovaná tělesa se </a:t>
            </a:r>
            <a:r>
              <a:rPr lang="cs-CZ" altLang="cs-CZ" b="1">
                <a:solidFill>
                  <a:srgbClr val="FF0000"/>
                </a:solidFill>
                <a:latin typeface="Comic Sans MS" pitchFamily="66" charset="0"/>
              </a:rPr>
              <a:t>odpuzují</a:t>
            </a:r>
            <a:r>
              <a:rPr lang="cs-CZ" altLang="cs-CZ" b="1">
                <a:latin typeface="Comic Sans MS" pitchFamily="66" charset="0"/>
              </a:rPr>
              <a:t>, </a:t>
            </a:r>
            <a:r>
              <a:rPr lang="cs-CZ" altLang="cs-CZ" b="1">
                <a:solidFill>
                  <a:srgbClr val="0000FF"/>
                </a:solidFill>
                <a:latin typeface="Comic Sans MS" pitchFamily="66" charset="0"/>
              </a:rPr>
              <a:t>nesouhlasně</a:t>
            </a:r>
            <a:r>
              <a:rPr lang="cs-CZ" altLang="cs-CZ" b="1">
                <a:latin typeface="Comic Sans MS" pitchFamily="66" charset="0"/>
              </a:rPr>
              <a:t> zelektrovaná těles se </a:t>
            </a:r>
            <a:r>
              <a:rPr lang="cs-CZ" altLang="cs-CZ" b="1">
                <a:solidFill>
                  <a:srgbClr val="0000FF"/>
                </a:solidFill>
                <a:latin typeface="Comic Sans MS" pitchFamily="66" charset="0"/>
              </a:rPr>
              <a:t>přitahují.</a:t>
            </a:r>
          </a:p>
        </p:txBody>
      </p:sp>
      <p:sp>
        <p:nvSpPr>
          <p:cNvPr id="6154" name="Oval 13"/>
          <p:cNvSpPr>
            <a:spLocks noChangeArrowheads="1"/>
          </p:cNvSpPr>
          <p:nvPr/>
        </p:nvSpPr>
        <p:spPr bwMode="auto">
          <a:xfrm>
            <a:off x="468313" y="6165850"/>
            <a:ext cx="431800" cy="4318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altLang="cs-CZ"/>
              <a:t>-</a:t>
            </a:r>
          </a:p>
        </p:txBody>
      </p:sp>
      <p:sp>
        <p:nvSpPr>
          <p:cNvPr id="6155" name="Oval 14"/>
          <p:cNvSpPr>
            <a:spLocks noChangeArrowheads="1"/>
          </p:cNvSpPr>
          <p:nvPr/>
        </p:nvSpPr>
        <p:spPr bwMode="auto">
          <a:xfrm>
            <a:off x="1908175" y="6165850"/>
            <a:ext cx="431800" cy="4318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altLang="cs-CZ"/>
              <a:t>-</a:t>
            </a:r>
          </a:p>
        </p:txBody>
      </p:sp>
      <p:sp>
        <p:nvSpPr>
          <p:cNvPr id="6156" name="Oval 15"/>
          <p:cNvSpPr>
            <a:spLocks noChangeArrowheads="1"/>
          </p:cNvSpPr>
          <p:nvPr/>
        </p:nvSpPr>
        <p:spPr bwMode="auto">
          <a:xfrm>
            <a:off x="3059113" y="6165850"/>
            <a:ext cx="431800" cy="4318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altLang="cs-CZ"/>
              <a:t>+</a:t>
            </a:r>
          </a:p>
        </p:txBody>
      </p:sp>
      <p:sp>
        <p:nvSpPr>
          <p:cNvPr id="6157" name="Oval 16"/>
          <p:cNvSpPr>
            <a:spLocks noChangeArrowheads="1"/>
          </p:cNvSpPr>
          <p:nvPr/>
        </p:nvSpPr>
        <p:spPr bwMode="auto">
          <a:xfrm>
            <a:off x="4572000" y="6165850"/>
            <a:ext cx="431800" cy="4318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altLang="cs-CZ"/>
              <a:t>-</a:t>
            </a:r>
          </a:p>
        </p:txBody>
      </p:sp>
      <p:sp>
        <p:nvSpPr>
          <p:cNvPr id="6158" name="Line 17"/>
          <p:cNvSpPr>
            <a:spLocks noChangeShapeType="1"/>
          </p:cNvSpPr>
          <p:nvPr/>
        </p:nvSpPr>
        <p:spPr bwMode="auto">
          <a:xfrm>
            <a:off x="1042988" y="6381750"/>
            <a:ext cx="720725" cy="0"/>
          </a:xfrm>
          <a:prstGeom prst="line">
            <a:avLst/>
          </a:prstGeom>
          <a:noFill/>
          <a:ln w="34925">
            <a:solidFill>
              <a:srgbClr val="FF0000"/>
            </a:solidFill>
            <a:round/>
            <a:headEnd type="triangle" w="med" len="med"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159" name="Line 18"/>
          <p:cNvSpPr>
            <a:spLocks noChangeShapeType="1"/>
          </p:cNvSpPr>
          <p:nvPr/>
        </p:nvSpPr>
        <p:spPr bwMode="auto">
          <a:xfrm>
            <a:off x="3563938" y="6381750"/>
            <a:ext cx="287337" cy="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160" name="Line 19"/>
          <p:cNvSpPr>
            <a:spLocks noChangeShapeType="1"/>
          </p:cNvSpPr>
          <p:nvPr/>
        </p:nvSpPr>
        <p:spPr bwMode="auto">
          <a:xfrm flipH="1">
            <a:off x="4211638" y="6381750"/>
            <a:ext cx="288925" cy="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 Box 4"/>
          <p:cNvSpPr txBox="1">
            <a:spLocks noChangeArrowheads="1"/>
          </p:cNvSpPr>
          <p:nvPr/>
        </p:nvSpPr>
        <p:spPr bwMode="auto">
          <a:xfrm>
            <a:off x="468313" y="476250"/>
            <a:ext cx="6911975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800" b="1">
                <a:latin typeface="Comic Sans MS" pitchFamily="66" charset="0"/>
              </a:rPr>
              <a:t>Elektrování těles</a:t>
            </a:r>
          </a:p>
        </p:txBody>
      </p:sp>
      <p:sp>
        <p:nvSpPr>
          <p:cNvPr id="7171" name="AutoShape 7"/>
          <p:cNvSpPr>
            <a:spLocks noChangeArrowheads="1"/>
          </p:cNvSpPr>
          <p:nvPr/>
        </p:nvSpPr>
        <p:spPr bwMode="auto">
          <a:xfrm>
            <a:off x="900113" y="1412875"/>
            <a:ext cx="3095625" cy="215900"/>
          </a:xfrm>
          <a:prstGeom prst="roundRect">
            <a:avLst>
              <a:gd name="adj" fmla="val 16667"/>
            </a:avLst>
          </a:prstGeom>
          <a:solidFill>
            <a:srgbClr val="8000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altLang="cs-CZ">
                <a:solidFill>
                  <a:schemeClr val="bg1"/>
                </a:solidFill>
                <a:latin typeface="Comic Sans MS" pitchFamily="66" charset="0"/>
              </a:rPr>
              <a:t>Tyč z plastu</a:t>
            </a:r>
          </a:p>
        </p:txBody>
      </p:sp>
      <p:sp>
        <p:nvSpPr>
          <p:cNvPr id="7172" name="AutoShape 8"/>
          <p:cNvSpPr>
            <a:spLocks noChangeArrowheads="1"/>
          </p:cNvSpPr>
          <p:nvPr/>
        </p:nvSpPr>
        <p:spPr bwMode="auto">
          <a:xfrm>
            <a:off x="6588125" y="981075"/>
            <a:ext cx="1296988" cy="1368425"/>
          </a:xfrm>
          <a:prstGeom prst="foldedCorner">
            <a:avLst>
              <a:gd name="adj" fmla="val 12500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altLang="cs-CZ" b="1">
                <a:latin typeface="Comic Sans MS" pitchFamily="66" charset="0"/>
              </a:rPr>
              <a:t>Tkanina</a:t>
            </a:r>
          </a:p>
        </p:txBody>
      </p:sp>
      <p:sp>
        <p:nvSpPr>
          <p:cNvPr id="7173" name="AutoShape 9"/>
          <p:cNvSpPr>
            <a:spLocks noChangeArrowheads="1"/>
          </p:cNvSpPr>
          <p:nvPr/>
        </p:nvSpPr>
        <p:spPr bwMode="auto">
          <a:xfrm>
            <a:off x="1042988" y="4292600"/>
            <a:ext cx="3095625" cy="21590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altLang="cs-CZ">
                <a:latin typeface="Comic Sans MS" pitchFamily="66" charset="0"/>
              </a:rPr>
              <a:t>Tyč ze skla</a:t>
            </a:r>
          </a:p>
        </p:txBody>
      </p:sp>
      <p:sp>
        <p:nvSpPr>
          <p:cNvPr id="7174" name="AutoShape 10"/>
          <p:cNvSpPr>
            <a:spLocks noChangeArrowheads="1"/>
          </p:cNvSpPr>
          <p:nvPr/>
        </p:nvSpPr>
        <p:spPr bwMode="auto">
          <a:xfrm>
            <a:off x="6659563" y="3716338"/>
            <a:ext cx="1296987" cy="1368425"/>
          </a:xfrm>
          <a:prstGeom prst="foldedCorner">
            <a:avLst>
              <a:gd name="adj" fmla="val 12500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altLang="cs-CZ" b="1">
                <a:latin typeface="Comic Sans MS" pitchFamily="66" charset="0"/>
              </a:rPr>
              <a:t>Tkanina</a:t>
            </a:r>
          </a:p>
        </p:txBody>
      </p:sp>
      <p:sp>
        <p:nvSpPr>
          <p:cNvPr id="7175" name="Line 11"/>
          <p:cNvSpPr>
            <a:spLocks noChangeShapeType="1"/>
          </p:cNvSpPr>
          <p:nvPr/>
        </p:nvSpPr>
        <p:spPr bwMode="auto">
          <a:xfrm>
            <a:off x="4284663" y="4365625"/>
            <a:ext cx="2374900" cy="0"/>
          </a:xfrm>
          <a:prstGeom prst="line">
            <a:avLst/>
          </a:prstGeom>
          <a:noFill/>
          <a:ln w="41275">
            <a:solidFill>
              <a:srgbClr val="FF0000"/>
            </a:solidFill>
            <a:round/>
            <a:headEnd type="triangle" w="med" len="med"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176" name="Line 12"/>
          <p:cNvSpPr>
            <a:spLocks noChangeShapeType="1"/>
          </p:cNvSpPr>
          <p:nvPr/>
        </p:nvSpPr>
        <p:spPr bwMode="auto">
          <a:xfrm>
            <a:off x="4067175" y="1557338"/>
            <a:ext cx="2447925" cy="0"/>
          </a:xfrm>
          <a:prstGeom prst="line">
            <a:avLst/>
          </a:prstGeom>
          <a:noFill/>
          <a:ln w="41275">
            <a:solidFill>
              <a:srgbClr val="FF0000"/>
            </a:solidFill>
            <a:round/>
            <a:headEnd type="triangle" w="med" len="med"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177" name="Text Box 13"/>
          <p:cNvSpPr txBox="1">
            <a:spLocks noChangeArrowheads="1"/>
          </p:cNvSpPr>
          <p:nvPr/>
        </p:nvSpPr>
        <p:spPr bwMode="auto">
          <a:xfrm>
            <a:off x="4427538" y="1052513"/>
            <a:ext cx="1800225" cy="355600"/>
          </a:xfrm>
          <a:prstGeom prst="rect">
            <a:avLst/>
          </a:prstGeom>
          <a:solidFill>
            <a:srgbClr val="FFFF00"/>
          </a:solidFill>
          <a:ln w="1905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1600" b="1">
                <a:latin typeface="Comic Sans MS" pitchFamily="66" charset="0"/>
              </a:rPr>
              <a:t>Vzájemné tření</a:t>
            </a:r>
          </a:p>
        </p:txBody>
      </p:sp>
      <p:sp>
        <p:nvSpPr>
          <p:cNvPr id="7178" name="Text Box 14"/>
          <p:cNvSpPr txBox="1">
            <a:spLocks noChangeArrowheads="1"/>
          </p:cNvSpPr>
          <p:nvPr/>
        </p:nvSpPr>
        <p:spPr bwMode="auto">
          <a:xfrm>
            <a:off x="4500563" y="3860800"/>
            <a:ext cx="1800225" cy="355600"/>
          </a:xfrm>
          <a:prstGeom prst="rect">
            <a:avLst/>
          </a:prstGeom>
          <a:solidFill>
            <a:srgbClr val="FFFF00"/>
          </a:solidFill>
          <a:ln w="1905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1600" b="1">
                <a:latin typeface="Comic Sans MS" pitchFamily="66" charset="0"/>
              </a:rPr>
              <a:t>Vzájemné tření</a:t>
            </a:r>
          </a:p>
        </p:txBody>
      </p:sp>
      <p:sp>
        <p:nvSpPr>
          <p:cNvPr id="7179" name="Text Box 15"/>
          <p:cNvSpPr txBox="1">
            <a:spLocks noChangeArrowheads="1"/>
          </p:cNvSpPr>
          <p:nvPr/>
        </p:nvSpPr>
        <p:spPr bwMode="auto">
          <a:xfrm>
            <a:off x="971550" y="2133600"/>
            <a:ext cx="4537075" cy="935038"/>
          </a:xfrm>
          <a:prstGeom prst="rect">
            <a:avLst/>
          </a:prstGeom>
          <a:solidFill>
            <a:srgbClr val="FFFF00"/>
          </a:solidFill>
          <a:ln w="1905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b="1">
                <a:latin typeface="Comic Sans MS" pitchFamily="66" charset="0"/>
              </a:rPr>
              <a:t>Z textilu odvedeme do tyče </a:t>
            </a:r>
            <a:r>
              <a:rPr lang="cs-CZ" altLang="cs-CZ" b="1">
                <a:solidFill>
                  <a:srgbClr val="FF0000"/>
                </a:solidFill>
                <a:latin typeface="Comic Sans MS" pitchFamily="66" charset="0"/>
              </a:rPr>
              <a:t>elektrony</a:t>
            </a:r>
            <a:r>
              <a:rPr lang="cs-CZ" altLang="cs-CZ" b="1">
                <a:latin typeface="Comic Sans MS" pitchFamily="66" charset="0"/>
              </a:rPr>
              <a:t>, kde je jich nadbytek. Tyč je </a:t>
            </a:r>
            <a:r>
              <a:rPr lang="cs-CZ" altLang="cs-CZ" b="1">
                <a:solidFill>
                  <a:srgbClr val="FF0000"/>
                </a:solidFill>
                <a:latin typeface="Comic Sans MS" pitchFamily="66" charset="0"/>
              </a:rPr>
              <a:t>záporně</a:t>
            </a:r>
            <a:r>
              <a:rPr lang="cs-CZ" altLang="cs-CZ" b="1">
                <a:latin typeface="Comic Sans MS" pitchFamily="66" charset="0"/>
              </a:rPr>
              <a:t> nabitá</a:t>
            </a:r>
          </a:p>
        </p:txBody>
      </p:sp>
      <p:sp>
        <p:nvSpPr>
          <p:cNvPr id="7180" name="Text Box 16"/>
          <p:cNvSpPr txBox="1">
            <a:spLocks noChangeArrowheads="1"/>
          </p:cNvSpPr>
          <p:nvPr/>
        </p:nvSpPr>
        <p:spPr bwMode="auto">
          <a:xfrm>
            <a:off x="1187450" y="5084763"/>
            <a:ext cx="4537075" cy="660400"/>
          </a:xfrm>
          <a:prstGeom prst="rect">
            <a:avLst/>
          </a:prstGeom>
          <a:solidFill>
            <a:srgbClr val="FFFF00"/>
          </a:solidFill>
          <a:ln w="1905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b="1">
                <a:latin typeface="Comic Sans MS" pitchFamily="66" charset="0"/>
              </a:rPr>
              <a:t>Z tyče přejdou </a:t>
            </a:r>
            <a:r>
              <a:rPr lang="cs-CZ" altLang="cs-CZ" b="1">
                <a:solidFill>
                  <a:srgbClr val="FF0000"/>
                </a:solidFill>
                <a:latin typeface="Comic Sans MS" pitchFamily="66" charset="0"/>
              </a:rPr>
              <a:t>elektrony</a:t>
            </a:r>
            <a:r>
              <a:rPr lang="cs-CZ" altLang="cs-CZ" b="1">
                <a:latin typeface="Comic Sans MS" pitchFamily="66" charset="0"/>
              </a:rPr>
              <a:t> do tkaniny. Tyč je nabitá </a:t>
            </a:r>
            <a:r>
              <a:rPr lang="cs-CZ" altLang="cs-CZ" b="1">
                <a:solidFill>
                  <a:srgbClr val="FF0000"/>
                </a:solidFill>
                <a:latin typeface="Comic Sans MS" pitchFamily="66" charset="0"/>
              </a:rPr>
              <a:t>kladně.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 Box 4"/>
          <p:cNvSpPr txBox="1">
            <a:spLocks noChangeArrowheads="1"/>
          </p:cNvSpPr>
          <p:nvPr/>
        </p:nvSpPr>
        <p:spPr bwMode="auto">
          <a:xfrm>
            <a:off x="684213" y="404813"/>
            <a:ext cx="460851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b="1">
                <a:latin typeface="Comic Sans MS" pitchFamily="66" charset="0"/>
              </a:rPr>
              <a:t>Použité zdroje:</a:t>
            </a:r>
          </a:p>
        </p:txBody>
      </p:sp>
      <p:sp>
        <p:nvSpPr>
          <p:cNvPr id="8195" name="Text Box 5"/>
          <p:cNvSpPr txBox="1">
            <a:spLocks noChangeArrowheads="1"/>
          </p:cNvSpPr>
          <p:nvPr/>
        </p:nvSpPr>
        <p:spPr bwMode="auto">
          <a:xfrm>
            <a:off x="684213" y="1052513"/>
            <a:ext cx="8135937" cy="353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/>
              <a:t>František Jáchym a Jiří Tesař, fyzika pro 8. ročník základní školy, SPN 2000</a:t>
            </a:r>
          </a:p>
          <a:p>
            <a:pPr>
              <a:spcBef>
                <a:spcPct val="50000"/>
              </a:spcBef>
            </a:pPr>
            <a:r>
              <a:rPr lang="cs-CZ" altLang="cs-CZ"/>
              <a:t>Obrázek elektroskopu:</a:t>
            </a:r>
          </a:p>
          <a:p>
            <a:pPr>
              <a:spcBef>
                <a:spcPct val="50000"/>
              </a:spcBef>
            </a:pPr>
            <a:r>
              <a:rPr lang="cs-CZ" altLang="cs-CZ">
                <a:hlinkClick r:id="rId2"/>
              </a:rPr>
              <a:t>http://en.wikipedia.org/wiki/File:Gold-leaf_electroscope-2.jpg</a:t>
            </a:r>
            <a:endParaRPr lang="cs-CZ" altLang="cs-CZ"/>
          </a:p>
          <a:p>
            <a:pPr>
              <a:spcBef>
                <a:spcPct val="50000"/>
              </a:spcBef>
            </a:pPr>
            <a:r>
              <a:rPr lang="cs-CZ" altLang="cs-CZ"/>
              <a:t>Obrázek Van de Graaffova generátoru:</a:t>
            </a:r>
          </a:p>
          <a:p>
            <a:pPr>
              <a:spcBef>
                <a:spcPct val="50000"/>
              </a:spcBef>
            </a:pPr>
            <a:r>
              <a:rPr lang="cs-CZ" altLang="cs-CZ">
                <a:hlinkClick r:id="rId3"/>
              </a:rPr>
              <a:t>http://cs.wikipedia.org/wiki/Soubor:Van_de_graaff_generator_sm.jpg</a:t>
            </a:r>
            <a:endParaRPr lang="cs-CZ" altLang="cs-CZ"/>
          </a:p>
          <a:p>
            <a:pPr>
              <a:spcBef>
                <a:spcPct val="50000"/>
              </a:spcBef>
            </a:pPr>
            <a:endParaRPr lang="cs-CZ" altLang="cs-CZ"/>
          </a:p>
          <a:p>
            <a:pPr>
              <a:spcBef>
                <a:spcPct val="50000"/>
              </a:spcBef>
            </a:pPr>
            <a:r>
              <a:rPr lang="cs-CZ" altLang="cs-CZ"/>
              <a:t>Ostatní obrázky a schémata jsou vytvořeny pomocí automatických tvarů a klipartů programu Powerpoint.</a:t>
            </a:r>
            <a:r>
              <a:rPr lang="cs-CZ">
                <a:hlinkClick r:id="rId4"/>
              </a:rPr>
              <a:t> www.office.microsoft.com</a:t>
            </a:r>
            <a:endParaRPr lang="cs-CZ" altLang="cs-CZ"/>
          </a:p>
          <a:p>
            <a:pPr>
              <a:spcBef>
                <a:spcPct val="50000"/>
              </a:spcBef>
            </a:pPr>
            <a:endParaRPr lang="cs-CZ" alt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199</TotalTime>
  <Words>268</Words>
  <Application>Microsoft Office PowerPoint</Application>
  <PresentationFormat>Předvádění na obrazovce (4:3)</PresentationFormat>
  <Paragraphs>54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1" baseType="lpstr">
      <vt:lpstr>Arial</vt:lpstr>
      <vt:lpstr>Calibri</vt:lpstr>
      <vt:lpstr>Comic Sans MS</vt:lpstr>
      <vt:lpstr>Výchozí návrh</vt:lpstr>
      <vt:lpstr>Snímek 1</vt:lpstr>
      <vt:lpstr>Snímek 2</vt:lpstr>
      <vt:lpstr>Snímek 3</vt:lpstr>
      <vt:lpstr>Snímek 4</vt:lpstr>
      <vt:lpstr>Snímek 5</vt:lpstr>
      <vt:lpstr>Snímek 6</vt:lpstr>
      <vt:lpstr>Snímek 7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Fanda</dc:creator>
  <cp:lastModifiedBy>Dum</cp:lastModifiedBy>
  <cp:revision>21</cp:revision>
  <dcterms:created xsi:type="dcterms:W3CDTF">2013-11-23T18:44:15Z</dcterms:created>
  <dcterms:modified xsi:type="dcterms:W3CDTF">2014-07-31T08:28:13Z</dcterms:modified>
</cp:coreProperties>
</file>