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8" r:id="rId2"/>
    <p:sldId id="271" r:id="rId3"/>
    <p:sldId id="259" r:id="rId4"/>
    <p:sldId id="261" r:id="rId5"/>
    <p:sldId id="256" r:id="rId6"/>
    <p:sldId id="269" r:id="rId7"/>
    <p:sldId id="260" r:id="rId8"/>
    <p:sldId id="262" r:id="rId9"/>
    <p:sldId id="263" r:id="rId10"/>
    <p:sldId id="264" r:id="rId11"/>
    <p:sldId id="270" r:id="rId12"/>
    <p:sldId id="266" r:id="rId13"/>
    <p:sldId id="267" r:id="rId14"/>
    <p:sldId id="265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FD864-8225-4A37-B4AC-150003EC4C2E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E4C05-8919-40ED-9BE8-02EC4213E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65292069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FD864-8225-4A37-B4AC-150003EC4C2E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E4C05-8919-40ED-9BE8-02EC4213E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3251996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FD864-8225-4A37-B4AC-150003EC4C2E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E4C05-8919-40ED-9BE8-02EC4213E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73383954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FD864-8225-4A37-B4AC-150003EC4C2E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E4C05-8919-40ED-9BE8-02EC4213E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04428770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FD864-8225-4A37-B4AC-150003EC4C2E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E4C05-8919-40ED-9BE8-02EC4213E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3107121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FD864-8225-4A37-B4AC-150003EC4C2E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E4C05-8919-40ED-9BE8-02EC4213E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1095167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FD864-8225-4A37-B4AC-150003EC4C2E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E4C05-8919-40ED-9BE8-02EC4213E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1742156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FD864-8225-4A37-B4AC-150003EC4C2E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E4C05-8919-40ED-9BE8-02EC4213E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2796993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FD864-8225-4A37-B4AC-150003EC4C2E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E4C05-8919-40ED-9BE8-02EC4213E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318091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FD864-8225-4A37-B4AC-150003EC4C2E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E4C05-8919-40ED-9BE8-02EC4213E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4093687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A6FD864-8225-4A37-B4AC-150003EC4C2E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8CE4C05-8919-40ED-9BE8-02EC4213E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83851221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A6FD864-8225-4A37-B4AC-150003EC4C2E}" type="datetimeFigureOut">
              <a:rPr lang="cs-CZ" smtClean="0"/>
              <a:pPr/>
              <a:t>10.4.2012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8CE4C05-8919-40ED-9BE8-02EC4213E4E3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533266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wmf"/><Relationship Id="rId2" Type="http://schemas.openxmlformats.org/officeDocument/2006/relationships/image" Target="../media/image3.wmf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6.wmf"/><Relationship Id="rId4" Type="http://schemas.openxmlformats.org/officeDocument/2006/relationships/image" Target="../media/image5.wmf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5.xml"/><Relationship Id="rId5" Type="http://schemas.openxmlformats.org/officeDocument/2006/relationships/image" Target="../media/image11.png"/><Relationship Id="rId4" Type="http://schemas.openxmlformats.org/officeDocument/2006/relationships/image" Target="../media/image10.png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51644" y="5085184"/>
            <a:ext cx="5715000" cy="1247775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Podnadpis 2"/>
          <p:cNvSpPr txBox="1">
            <a:spLocks/>
          </p:cNvSpPr>
          <p:nvPr/>
        </p:nvSpPr>
        <p:spPr>
          <a:xfrm>
            <a:off x="1308744" y="4274348"/>
            <a:ext cx="6400800" cy="456456"/>
          </a:xfrm>
          <a:prstGeom prst="rect">
            <a:avLst/>
          </a:prstGeom>
        </p:spPr>
        <p:txBody>
          <a:bodyPr vert="horz" lIns="91440" tIns="45720" rIns="91440" bIns="45720" rtlCol="0">
            <a:normAutofit fontScale="85000" lnSpcReduction="20000"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cs-CZ" dirty="0" smtClean="0">
                <a:solidFill>
                  <a:schemeClr val="tx1"/>
                </a:solidFill>
              </a:rPr>
              <a:t>VY_32_INOVACE_05-23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3139312" y="620688"/>
            <a:ext cx="2739661" cy="923330"/>
          </a:xfrm>
          <a:prstGeom prst="rect">
            <a:avLst/>
          </a:prstGeom>
          <a:noFill/>
        </p:spPr>
        <p:txBody>
          <a:bodyPr wrap="none" lIns="91440" tIns="45720" rIns="91440" bIns="45720">
            <a:spAutoFit/>
            <a:scene3d>
              <a:camera prst="orthographicFront"/>
              <a:lightRig rig="glow" dir="tl">
                <a:rot lat="0" lon="0" rev="5400000"/>
              </a:lightRig>
            </a:scene3d>
            <a:sp3d contourW="12700">
              <a:bevelT w="25400" h="25400"/>
              <a:contourClr>
                <a:schemeClr val="accent6">
                  <a:shade val="73000"/>
                </a:schemeClr>
              </a:contourClr>
            </a:sp3d>
          </a:bodyPr>
          <a:lstStyle/>
          <a:p>
            <a:pPr algn="ctr"/>
            <a:r>
              <a:rPr lang="cs-CZ" sz="5400" b="1" cap="none" spc="0" dirty="0" smtClean="0">
                <a:ln w="11430"/>
                <a:gradFill>
                  <a:gsLst>
                    <a:gs pos="0">
                      <a:schemeClr val="accent6">
                        <a:tint val="90000"/>
                        <a:satMod val="120000"/>
                      </a:schemeClr>
                    </a:gs>
                    <a:gs pos="25000">
                      <a:schemeClr val="accent6">
                        <a:tint val="93000"/>
                        <a:satMod val="120000"/>
                      </a:schemeClr>
                    </a:gs>
                    <a:gs pos="50000">
                      <a:schemeClr val="accent6">
                        <a:shade val="89000"/>
                        <a:satMod val="110000"/>
                      </a:schemeClr>
                    </a:gs>
                    <a:gs pos="75000">
                      <a:schemeClr val="accent6">
                        <a:tint val="93000"/>
                        <a:satMod val="120000"/>
                      </a:schemeClr>
                    </a:gs>
                    <a:gs pos="100000">
                      <a:schemeClr val="accent6">
                        <a:tint val="90000"/>
                        <a:satMod val="120000"/>
                      </a:schemeClr>
                    </a:gs>
                  </a:gsLst>
                  <a:lin ang="5400000"/>
                </a:gradFill>
                <a:effectLst>
                  <a:outerShdw blurRad="80000" dist="40000" dir="5040000" algn="tl">
                    <a:srgbClr val="000000">
                      <a:alpha val="30000"/>
                    </a:srgbClr>
                  </a:outerShdw>
                </a:effectLst>
              </a:rPr>
              <a:t>Elektřina</a:t>
            </a:r>
            <a:endParaRPr lang="cs-CZ" sz="5400" b="1" cap="none" spc="0" dirty="0">
              <a:ln w="11430"/>
              <a:gradFill>
                <a:gsLst>
                  <a:gs pos="0">
                    <a:schemeClr val="accent6">
                      <a:tint val="90000"/>
                      <a:satMod val="120000"/>
                    </a:schemeClr>
                  </a:gs>
                  <a:gs pos="25000">
                    <a:schemeClr val="accent6">
                      <a:tint val="93000"/>
                      <a:satMod val="120000"/>
                    </a:schemeClr>
                  </a:gs>
                  <a:gs pos="50000">
                    <a:schemeClr val="accent6">
                      <a:shade val="89000"/>
                      <a:satMod val="110000"/>
                    </a:schemeClr>
                  </a:gs>
                  <a:gs pos="75000">
                    <a:schemeClr val="accent6">
                      <a:tint val="93000"/>
                      <a:satMod val="120000"/>
                    </a:schemeClr>
                  </a:gs>
                  <a:gs pos="100000">
                    <a:schemeClr val="accent6">
                      <a:tint val="90000"/>
                      <a:satMod val="120000"/>
                    </a:schemeClr>
                  </a:gs>
                </a:gsLst>
                <a:lin ang="5400000"/>
              </a:gradFill>
              <a:effectLst>
                <a:outerShdw blurRad="80000" dist="40000" dir="5040000" algn="tl">
                  <a:srgbClr val="000000">
                    <a:alpha val="30000"/>
                  </a:srgbClr>
                </a:outerShdw>
              </a:effectLst>
            </a:endParaRPr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="" xmlns:p14="http://schemas.microsoft.com/office/powerpoint/2010/main" val="4219051054"/>
              </p:ext>
            </p:extLst>
          </p:nvPr>
        </p:nvGraphicFramePr>
        <p:xfrm>
          <a:off x="1330464" y="1916832"/>
          <a:ext cx="6208395" cy="192024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508760"/>
                <a:gridCol w="4699635"/>
              </a:tblGrid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Ročník: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 </a:t>
                      </a:r>
                      <a:r>
                        <a:rPr lang="cs-CZ" sz="1400" kern="50" dirty="0" smtClean="0">
                          <a:effectLst/>
                        </a:rPr>
                        <a:t>VI. r.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oblast: 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Člověk a příroda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Vzdělávací obor: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Fyzika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Tematický okruh: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Elektřina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Téma: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b="1" kern="50" dirty="0" smtClean="0">
                          <a:effectLst/>
                        </a:rPr>
                        <a:t>Elektrický obvod</a:t>
                      </a:r>
                      <a:endParaRPr lang="cs-CZ" sz="1200" b="1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Jméno autora: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Jaroslava Vondráčková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>
                          <a:effectLst/>
                        </a:rPr>
                        <a:t>Vytvořeno dne: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smtClean="0">
                          <a:effectLst/>
                        </a:rPr>
                        <a:t>20.7.2011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  <a:tr h="0"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Metodický popis,</a:t>
                      </a:r>
                      <a:endParaRPr lang="cs-CZ" sz="1200" kern="50">
                        <a:effectLst/>
                      </a:endParaRPr>
                    </a:p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>
                          <a:effectLst/>
                        </a:rPr>
                        <a:t>(anotace):</a:t>
                      </a:r>
                      <a:endParaRPr lang="cs-CZ" sz="1200" kern="5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hangingPunct="0">
                        <a:spcAft>
                          <a:spcPts val="0"/>
                        </a:spcAft>
                      </a:pPr>
                      <a:r>
                        <a:rPr lang="cs-CZ" sz="1400" kern="50" dirty="0" smtClean="0">
                          <a:effectLst/>
                        </a:rPr>
                        <a:t>Seznamuje (shrnuje) se vším, co tvoří elektrický obvod, schematické značky,</a:t>
                      </a:r>
                      <a:r>
                        <a:rPr lang="cs-CZ" sz="1400" kern="50" baseline="0" dirty="0" smtClean="0">
                          <a:effectLst/>
                        </a:rPr>
                        <a:t> úlohy na procvičení probírané látky</a:t>
                      </a:r>
                      <a:endParaRPr lang="cs-CZ" sz="1200" kern="5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8580" marR="68580" marT="0" marB="0"/>
                </a:tc>
              </a:tr>
            </a:tbl>
          </a:graphicData>
        </a:graphic>
      </p:graphicFrame>
    </p:spTree>
    <p:extLst>
      <p:ext uri="{BB962C8B-B14F-4D97-AF65-F5344CB8AC3E}">
        <p14:creationId xmlns="" xmlns:p14="http://schemas.microsoft.com/office/powerpoint/2010/main" val="113832816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ctrTitle"/>
          </p:nvPr>
        </p:nvSpPr>
        <p:spPr>
          <a:ln>
            <a:solidFill>
              <a:srgbClr val="FF0000"/>
            </a:solidFill>
          </a:ln>
        </p:spPr>
        <p:txBody>
          <a:bodyPr>
            <a:normAutofit/>
          </a:bodyPr>
          <a:lstStyle/>
          <a:p>
            <a:r>
              <a:rPr lang="cs-CZ" sz="3200" b="1" dirty="0" smtClean="0"/>
              <a:t>Elektrický obvod</a:t>
            </a:r>
            <a:endParaRPr lang="cs-CZ" sz="3200" b="1" dirty="0"/>
          </a:p>
        </p:txBody>
      </p:sp>
      <p:sp>
        <p:nvSpPr>
          <p:cNvPr id="5" name="Podnadpis 4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550858186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98400"/>
            <a:ext cx="8229600" cy="1143000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Co víme o elektrickém proudu?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Pro připomenutí – tělesa i látky obsahují dva druhy </a:t>
            </a:r>
            <a:r>
              <a:rPr lang="cs-CZ" sz="2000" b="1" dirty="0" smtClean="0">
                <a:solidFill>
                  <a:srgbClr val="FF0000"/>
                </a:solidFill>
              </a:rPr>
              <a:t>nabitých částic: protony a elektrony.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Tyto nabité částice se musí v látce </a:t>
            </a:r>
            <a:r>
              <a:rPr lang="cs-CZ" sz="2000" b="1" dirty="0" smtClean="0">
                <a:solidFill>
                  <a:srgbClr val="FF0000"/>
                </a:solidFill>
              </a:rPr>
              <a:t>volně pohybovat </a:t>
            </a:r>
            <a:r>
              <a:rPr lang="cs-CZ" sz="2000" b="1" dirty="0" smtClean="0"/>
              <a:t>(látkou musí být vodič). A to nejen neuspořádaným termickým pohybem.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Také se však musí pohybovat </a:t>
            </a:r>
            <a:r>
              <a:rPr lang="cs-CZ" sz="2000" b="1" dirty="0" smtClean="0">
                <a:solidFill>
                  <a:srgbClr val="FF0000"/>
                </a:solidFill>
              </a:rPr>
              <a:t>jedním směrem</a:t>
            </a:r>
            <a:r>
              <a:rPr lang="cs-CZ" sz="2000" b="1" dirty="0" smtClean="0"/>
              <a:t>. A to zařídí elektrické pole, které kolem vodiče vznikne jeho připojením ke zdroji napětí.</a:t>
            </a:r>
          </a:p>
          <a:p>
            <a:endParaRPr lang="cs-CZ" sz="2000" b="1" i="1" dirty="0">
              <a:solidFill>
                <a:srgbClr val="FF0000"/>
              </a:solidFill>
            </a:endParaRP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Elektrický proud je uspořádaný pohyb nabitých částic.</a:t>
            </a:r>
            <a:endParaRPr lang="cs-CZ" sz="2000" b="1" i="1" dirty="0">
              <a:solidFill>
                <a:srgbClr val="FF0000"/>
              </a:solidFill>
            </a:endParaRPr>
          </a:p>
        </p:txBody>
      </p:sp>
      <p:pic>
        <p:nvPicPr>
          <p:cNvPr id="2050" name="Picture 2" descr="C:\Documents and Settings\Jaroslava\Local Settings\Temporary Internet Files\Content.IE5\J4TFFFTT\MC90043799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76256" y="332656"/>
            <a:ext cx="1124074" cy="102085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14014906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Vodiče a nevodiče el. proudu.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V některých </a:t>
            </a:r>
            <a:r>
              <a:rPr lang="cs-CZ" sz="2000" b="1" dirty="0" smtClean="0">
                <a:solidFill>
                  <a:srgbClr val="FF0000"/>
                </a:solidFill>
              </a:rPr>
              <a:t>kapalinách a plynech </a:t>
            </a:r>
            <a:r>
              <a:rPr lang="cs-CZ" sz="2000" b="1" dirty="0" smtClean="0"/>
              <a:t>nemůže vzniknout elektrický proud (destilovaná voda, olej, vzduch). V jiných látkách (zvláště v roztocích) jsou přítomny </a:t>
            </a:r>
            <a:r>
              <a:rPr lang="cs-CZ" sz="2000" b="1" dirty="0" smtClean="0">
                <a:solidFill>
                  <a:srgbClr val="FF0000"/>
                </a:solidFill>
              </a:rPr>
              <a:t>kladné a záporné ionty, </a:t>
            </a:r>
            <a:r>
              <a:rPr lang="cs-CZ" sz="2000" b="1" dirty="0" smtClean="0"/>
              <a:t>které se mohou volně pohybovat.</a:t>
            </a:r>
          </a:p>
          <a:p>
            <a:endParaRPr lang="cs-CZ" sz="2000" b="1" dirty="0" smtClean="0">
              <a:solidFill>
                <a:srgbClr val="FF0000"/>
              </a:solidFill>
            </a:endParaRPr>
          </a:p>
          <a:p>
            <a:endParaRPr lang="cs-CZ" sz="1800" b="1" dirty="0"/>
          </a:p>
        </p:txBody>
      </p:sp>
      <p:sp>
        <p:nvSpPr>
          <p:cNvPr id="4" name="Obdélník 3"/>
          <p:cNvSpPr/>
          <p:nvPr/>
        </p:nvSpPr>
        <p:spPr>
          <a:xfrm>
            <a:off x="508696" y="4437112"/>
            <a:ext cx="7992888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V pevných látkách jsou jádra a </a:t>
            </a:r>
            <a:r>
              <a:rPr lang="cs-CZ" sz="2000" b="1" i="1" dirty="0" smtClean="0">
                <a:solidFill>
                  <a:srgbClr val="FF0000"/>
                </a:solidFill>
              </a:rPr>
              <a:t>protony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/>
              <a:t>v nich obsažené </a:t>
            </a:r>
            <a:r>
              <a:rPr lang="cs-CZ" sz="2000" b="1" i="1" dirty="0" smtClean="0">
                <a:solidFill>
                  <a:srgbClr val="FF0000"/>
                </a:solidFill>
              </a:rPr>
              <a:t>pevně vázány</a:t>
            </a:r>
            <a:r>
              <a:rPr lang="cs-CZ" sz="2000" b="1" dirty="0" smtClean="0">
                <a:solidFill>
                  <a:srgbClr val="FF0000"/>
                </a:solidFill>
              </a:rPr>
              <a:t>. </a:t>
            </a:r>
            <a:r>
              <a:rPr lang="cs-CZ" sz="2000" b="1" i="1" dirty="0" smtClean="0"/>
              <a:t>Na</a:t>
            </a:r>
            <a:r>
              <a:rPr lang="cs-CZ" sz="2000" b="1" dirty="0" smtClean="0"/>
              <a:t> </a:t>
            </a:r>
            <a:r>
              <a:rPr lang="cs-CZ" sz="2000" b="1" i="1" dirty="0" smtClean="0"/>
              <a:t>vedení elektrického proudu se nemohou podílet. </a:t>
            </a:r>
            <a:r>
              <a:rPr lang="cs-CZ" sz="2000" b="1" dirty="0" smtClean="0"/>
              <a:t>U některých pevných látek jsou </a:t>
            </a:r>
            <a:r>
              <a:rPr lang="cs-CZ" sz="2000" b="1" dirty="0" smtClean="0">
                <a:solidFill>
                  <a:srgbClr val="FF0000"/>
                </a:solidFill>
              </a:rPr>
              <a:t>i elektrony </a:t>
            </a:r>
            <a:r>
              <a:rPr lang="cs-CZ" sz="2000" b="1" dirty="0" smtClean="0"/>
              <a:t>pevně </a:t>
            </a:r>
            <a:r>
              <a:rPr lang="cs-CZ" sz="2000" b="1" dirty="0" smtClean="0">
                <a:solidFill>
                  <a:srgbClr val="FF0000"/>
                </a:solidFill>
              </a:rPr>
              <a:t>vázány </a:t>
            </a:r>
            <a:r>
              <a:rPr lang="cs-CZ" sz="2000" b="1" dirty="0" smtClean="0"/>
              <a:t>k jádrům v atomech                      a </a:t>
            </a:r>
            <a:r>
              <a:rPr lang="cs-CZ" sz="2000" b="1" i="1" dirty="0" smtClean="0"/>
              <a:t>na vedení el. proudu se nemohou  podílet</a:t>
            </a:r>
            <a:r>
              <a:rPr lang="cs-CZ" sz="2000" b="1" dirty="0" smtClean="0"/>
              <a:t>. Takové pevné látky jsou </a:t>
            </a:r>
            <a:r>
              <a:rPr lang="cs-CZ" sz="2000" b="1" dirty="0" smtClean="0">
                <a:solidFill>
                  <a:srgbClr val="FF0000"/>
                </a:solidFill>
              </a:rPr>
              <a:t>nevodiče</a:t>
            </a:r>
            <a:r>
              <a:rPr lang="cs-CZ" b="1" dirty="0" smtClean="0">
                <a:solidFill>
                  <a:srgbClr val="FF0000"/>
                </a:solidFill>
              </a:rPr>
              <a:t>. </a:t>
            </a:r>
          </a:p>
        </p:txBody>
      </p:sp>
      <p:sp>
        <p:nvSpPr>
          <p:cNvPr id="5" name="Obdélník 4"/>
          <p:cNvSpPr/>
          <p:nvPr/>
        </p:nvSpPr>
        <p:spPr>
          <a:xfrm>
            <a:off x="508696" y="3140968"/>
            <a:ext cx="7992888" cy="1015663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pPr marL="285750" indent="-285750">
              <a:buFont typeface="Arial" pitchFamily="34" charset="0"/>
              <a:buChar char="•"/>
            </a:pPr>
            <a:r>
              <a:rPr lang="cs-CZ" sz="2000" b="1" dirty="0" smtClean="0"/>
              <a:t>V jiných pevných látkách se některé elektrony </a:t>
            </a:r>
            <a:r>
              <a:rPr lang="cs-CZ" sz="2000" b="1" dirty="0" smtClean="0">
                <a:solidFill>
                  <a:srgbClr val="FF0000"/>
                </a:solidFill>
              </a:rPr>
              <a:t>(volné elektrony) </a:t>
            </a:r>
            <a:r>
              <a:rPr lang="cs-CZ" sz="2000" b="1" dirty="0" smtClean="0"/>
              <a:t>mohou volně pohybovat po celém tělese. Takové pevné látky jsou </a:t>
            </a:r>
            <a:r>
              <a:rPr lang="cs-CZ" sz="2000" b="1" dirty="0" smtClean="0">
                <a:solidFill>
                  <a:srgbClr val="FF0000"/>
                </a:solidFill>
              </a:rPr>
              <a:t>vodiče.</a:t>
            </a:r>
          </a:p>
          <a:p>
            <a:endParaRPr lang="cs-CZ" sz="2000" b="1" dirty="0" smtClean="0"/>
          </a:p>
        </p:txBody>
      </p:sp>
    </p:spTree>
    <p:extLst>
      <p:ext uri="{BB962C8B-B14F-4D97-AF65-F5344CB8AC3E}">
        <p14:creationId xmlns="" xmlns:p14="http://schemas.microsoft.com/office/powerpoint/2010/main" val="84185755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Jak se dostane elektrický proud k žárovce?</a:t>
            </a:r>
            <a:endParaRPr lang="cs-CZ" sz="2400" b="1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395536" y="1666790"/>
            <a:ext cx="8229600" cy="4525963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Žárovka začne svítit, když k ní proud </a:t>
            </a:r>
            <a:r>
              <a:rPr lang="cs-CZ" sz="2000" b="1" dirty="0" smtClean="0">
                <a:solidFill>
                  <a:srgbClr val="FF0000"/>
                </a:solidFill>
              </a:rPr>
              <a:t>přivedeme.  </a:t>
            </a:r>
          </a:p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K tomu potřebujeme zdroj napětí a vodiče. </a:t>
            </a:r>
          </a:p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Co je vodič? </a:t>
            </a:r>
            <a:r>
              <a:rPr lang="cs-CZ" sz="2000" b="1" dirty="0" smtClean="0"/>
              <a:t>Nejčastěji jsou to dráty z mědi a hliníku. </a:t>
            </a:r>
          </a:p>
          <a:p>
            <a:endParaRPr lang="cs-CZ" sz="2000" dirty="0" smtClean="0"/>
          </a:p>
          <a:p>
            <a:r>
              <a:rPr lang="cs-CZ" sz="2000" b="1" dirty="0" smtClean="0">
                <a:solidFill>
                  <a:srgbClr val="FF0000"/>
                </a:solidFill>
              </a:rPr>
              <a:t>A co je zdroj napětí? </a:t>
            </a:r>
            <a:r>
              <a:rPr lang="cs-CZ" sz="2000" b="1" dirty="0" smtClean="0"/>
              <a:t>Může to být plochá baterie, různé velikosti monočlánků, akumulátor nebo elektrická zásuvka ve zdi. </a:t>
            </a:r>
            <a:endParaRPr lang="cs-CZ" sz="2000" b="1" dirty="0"/>
          </a:p>
        </p:txBody>
      </p:sp>
      <p:pic>
        <p:nvPicPr>
          <p:cNvPr id="1026" name="Picture 2" descr="C:\Documents and Settings\Jaroslava\Local Settings\Temporary Internet Files\Content.IE5\T2UJXCPS\MC90043440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332656"/>
            <a:ext cx="936103" cy="1080119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9" name="Picture 5" descr="C:\Documents and Settings\Jaroslava\Local Settings\Temporary Internet Files\Content.IE5\WVSIALUT\MC900307867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rot="2554280">
            <a:off x="2411760" y="4221088"/>
            <a:ext cx="1827291" cy="1828800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Documents and Settings\Jaroslava\Local Settings\Temporary Internet Files\Content.IE5\J4TFFFTT\MC900296110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8544" y="4437112"/>
            <a:ext cx="1944216" cy="172819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Documents and Settings\Jaroslava\Local Settings\Temporary Internet Files\Content.IE5\9ODUGKQ1\MC900281036[1].wmf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819035" y="1844824"/>
            <a:ext cx="1466702" cy="1768713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9802464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C:\Documents and Settings\Jaroslava\Local Settings\Temporary Internet Files\Content.IE5\T2UJXCPS\MC900434389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380312" y="4191344"/>
            <a:ext cx="1206500" cy="190182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Zdroj napětí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11560" y="1628800"/>
            <a:ext cx="8229600" cy="4525963"/>
          </a:xfrm>
          <a:ln>
            <a:solidFill>
              <a:schemeClr val="accent1"/>
            </a:solidFill>
          </a:ln>
        </p:spPr>
        <p:txBody>
          <a:bodyPr>
            <a:normAutofit lnSpcReduction="10000"/>
          </a:bodyPr>
          <a:lstStyle/>
          <a:p>
            <a:r>
              <a:rPr lang="cs-CZ" sz="2000" b="1" dirty="0" smtClean="0">
                <a:solidFill>
                  <a:srgbClr val="FF0000"/>
                </a:solidFill>
              </a:rPr>
              <a:t>Napětí </a:t>
            </a:r>
            <a:r>
              <a:rPr lang="cs-CZ" sz="2000" b="1" dirty="0" smtClean="0"/>
              <a:t>si můžeme představit jako jakousi „sílu“, která „protlačuje“ proud obvodem.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Když je napětí zdroje příliš malé, zdroj „protlačí“ </a:t>
            </a:r>
            <a:r>
              <a:rPr lang="cs-CZ" sz="2000" b="1" dirty="0"/>
              <a:t>o</a:t>
            </a:r>
            <a:r>
              <a:rPr lang="cs-CZ" sz="2000" b="1" dirty="0" smtClean="0"/>
              <a:t>bvodem jen malý proud. Když je napětí naopak příliš velké, prochází obvodem příliš velký proud, a to může spotřebič poničit.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Jednotkou napětí je </a:t>
            </a:r>
            <a:r>
              <a:rPr lang="cs-CZ" sz="2000" b="1" dirty="0" smtClean="0">
                <a:solidFill>
                  <a:srgbClr val="C00000"/>
                </a:solidFill>
              </a:rPr>
              <a:t>volt.</a:t>
            </a:r>
            <a:r>
              <a:rPr lang="cs-CZ" sz="2000" b="1" dirty="0" smtClean="0"/>
              <a:t> Značka této jednotky je </a:t>
            </a:r>
            <a:r>
              <a:rPr lang="cs-CZ" sz="2000" b="1" dirty="0" smtClean="0">
                <a:solidFill>
                  <a:srgbClr val="C00000"/>
                </a:solidFill>
              </a:rPr>
              <a:t>V. </a:t>
            </a:r>
          </a:p>
          <a:p>
            <a:endParaRPr lang="cs-CZ" sz="2000" dirty="0" smtClean="0"/>
          </a:p>
          <a:p>
            <a:r>
              <a:rPr lang="cs-CZ" sz="2000" b="1" dirty="0" smtClean="0"/>
              <a:t>Napětí</a:t>
            </a:r>
            <a:r>
              <a:rPr lang="cs-CZ" sz="2000" dirty="0" smtClean="0"/>
              <a:t> </a:t>
            </a:r>
            <a:r>
              <a:rPr lang="cs-CZ" sz="2000" b="1" i="1" dirty="0" smtClean="0">
                <a:solidFill>
                  <a:srgbClr val="C00000"/>
                </a:solidFill>
              </a:rPr>
              <a:t>monočlánku je 1,5 V</a:t>
            </a:r>
            <a:r>
              <a:rPr lang="cs-CZ" sz="2000" b="1" dirty="0" smtClean="0"/>
              <a:t>. Napětí ploché </a:t>
            </a:r>
            <a:r>
              <a:rPr lang="cs-CZ" sz="2000" b="1" i="1" dirty="0" smtClean="0">
                <a:solidFill>
                  <a:srgbClr val="C00000"/>
                </a:solidFill>
              </a:rPr>
              <a:t>baterie je 4,5 V</a:t>
            </a:r>
            <a:r>
              <a:rPr lang="cs-CZ" sz="2000" b="1" dirty="0" smtClean="0">
                <a:solidFill>
                  <a:srgbClr val="C00000"/>
                </a:solidFill>
              </a:rPr>
              <a:t>. </a:t>
            </a:r>
            <a:r>
              <a:rPr lang="cs-CZ" sz="2000" b="1" dirty="0" smtClean="0"/>
              <a:t/>
            </a:r>
            <a:br>
              <a:rPr lang="cs-CZ" sz="2000" b="1" dirty="0" smtClean="0"/>
            </a:br>
            <a:r>
              <a:rPr lang="cs-CZ" sz="2000" b="1" dirty="0" smtClean="0"/>
              <a:t>Napětí </a:t>
            </a:r>
            <a:r>
              <a:rPr lang="cs-CZ" sz="2000" b="1" i="1" dirty="0" smtClean="0">
                <a:solidFill>
                  <a:srgbClr val="C00000"/>
                </a:solidFill>
              </a:rPr>
              <a:t>v zásuvce </a:t>
            </a:r>
            <a:r>
              <a:rPr lang="cs-CZ" sz="2000" b="1" dirty="0" smtClean="0"/>
              <a:t>je přibližně </a:t>
            </a:r>
            <a:r>
              <a:rPr lang="cs-CZ" sz="2000" b="1" i="1" dirty="0" smtClean="0">
                <a:solidFill>
                  <a:srgbClr val="C00000"/>
                </a:solidFill>
              </a:rPr>
              <a:t>230 V</a:t>
            </a:r>
            <a:r>
              <a:rPr lang="cs-CZ" sz="2000" b="1" dirty="0" smtClean="0"/>
              <a:t>. Napětí </a:t>
            </a:r>
            <a:r>
              <a:rPr lang="cs-CZ" sz="2000" b="1" i="1" dirty="0" smtClean="0">
                <a:solidFill>
                  <a:srgbClr val="C00000"/>
                </a:solidFill>
              </a:rPr>
              <a:t>autobaterie </a:t>
            </a:r>
            <a:r>
              <a:rPr lang="cs-CZ" sz="2000" b="1" dirty="0" smtClean="0">
                <a:solidFill>
                  <a:srgbClr val="C00000"/>
                </a:solidFill>
              </a:rPr>
              <a:t>je </a:t>
            </a:r>
            <a:r>
              <a:rPr lang="cs-CZ" sz="2000" b="1" i="1" dirty="0" smtClean="0">
                <a:solidFill>
                  <a:srgbClr val="C00000"/>
                </a:solidFill>
              </a:rPr>
              <a:t>12 V.</a:t>
            </a:r>
          </a:p>
          <a:p>
            <a:endParaRPr lang="cs-CZ" sz="2000" dirty="0" smtClean="0"/>
          </a:p>
          <a:p>
            <a:r>
              <a:rPr lang="cs-CZ" sz="2000" b="1" dirty="0" smtClean="0"/>
              <a:t>Každý spotřebič je určen pro určité napětí.</a:t>
            </a:r>
            <a:endParaRPr lang="cs-CZ" sz="20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7517760" y="4205071"/>
            <a:ext cx="90281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>
                <a:solidFill>
                  <a:srgbClr val="FF0000"/>
                </a:solidFill>
              </a:rPr>
              <a:t>Zdroj </a:t>
            </a:r>
            <a:br>
              <a:rPr lang="cs-CZ" b="1" dirty="0" smtClean="0">
                <a:solidFill>
                  <a:srgbClr val="FF0000"/>
                </a:solidFill>
              </a:rPr>
            </a:br>
            <a:r>
              <a:rPr lang="cs-CZ" b="1" dirty="0" smtClean="0">
                <a:solidFill>
                  <a:srgbClr val="FF0000"/>
                </a:solidFill>
              </a:rPr>
              <a:t>napětí?</a:t>
            </a:r>
            <a:endParaRPr lang="cs-CZ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3892290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Elektrický obvod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V </a:t>
            </a:r>
            <a:r>
              <a:rPr lang="cs-CZ" sz="2000" b="1" dirty="0" smtClean="0">
                <a:solidFill>
                  <a:srgbClr val="FF0000"/>
                </a:solidFill>
              </a:rPr>
              <a:t>kovech </a:t>
            </a:r>
            <a:r>
              <a:rPr lang="cs-CZ" sz="2000" b="1" dirty="0" smtClean="0"/>
              <a:t>vedou elektrický proud </a:t>
            </a:r>
            <a:r>
              <a:rPr lang="cs-CZ" sz="2000" b="1" dirty="0" smtClean="0">
                <a:solidFill>
                  <a:srgbClr val="FF0000"/>
                </a:solidFill>
              </a:rPr>
              <a:t>elektrony.</a:t>
            </a:r>
          </a:p>
          <a:p>
            <a:r>
              <a:rPr lang="cs-CZ" sz="2000" b="1" dirty="0" smtClean="0"/>
              <a:t>Žárovka, pračka, rychlovarná konvice  jsou tzv. </a:t>
            </a:r>
            <a:r>
              <a:rPr lang="cs-CZ" sz="2000" b="1" dirty="0" smtClean="0">
                <a:solidFill>
                  <a:srgbClr val="FF0000"/>
                </a:solidFill>
              </a:rPr>
              <a:t>elektrospotřebiče.</a:t>
            </a:r>
          </a:p>
          <a:p>
            <a:r>
              <a:rPr lang="cs-CZ" sz="2000" b="1" dirty="0" smtClean="0"/>
              <a:t>Předpokladem jejich činnosti je elektrický proud, který k nim proudí vodiči s pomocí zdroje. (Například z ploché baterie přes vodič třeba                  k žárovce a přes ni zpět do baterie.)</a:t>
            </a:r>
          </a:p>
          <a:p>
            <a:r>
              <a:rPr lang="cs-CZ" sz="2000" b="1" dirty="0" smtClean="0"/>
              <a:t>Další částí okruhu může být </a:t>
            </a:r>
            <a:r>
              <a:rPr lang="cs-CZ" sz="2000" b="1" dirty="0" smtClean="0">
                <a:solidFill>
                  <a:srgbClr val="FF0000"/>
                </a:solidFill>
              </a:rPr>
              <a:t>spínač, zdířky, banánky, </a:t>
            </a:r>
            <a:r>
              <a:rPr lang="cs-CZ" sz="2000" b="1" dirty="0" err="1" smtClean="0">
                <a:solidFill>
                  <a:srgbClr val="FF0000"/>
                </a:solidFill>
              </a:rPr>
              <a:t>krokosvorky</a:t>
            </a:r>
            <a:r>
              <a:rPr lang="cs-CZ" sz="2000" b="1" dirty="0" smtClean="0">
                <a:solidFill>
                  <a:srgbClr val="FF0000"/>
                </a:solidFill>
              </a:rPr>
              <a:t> </a:t>
            </a:r>
            <a:r>
              <a:rPr lang="cs-CZ" sz="2000" b="1" dirty="0" smtClean="0"/>
              <a:t>apod.</a:t>
            </a:r>
          </a:p>
          <a:p>
            <a:endParaRPr lang="cs-CZ" sz="2000" i="1" dirty="0" smtClean="0"/>
          </a:p>
          <a:p>
            <a:r>
              <a:rPr lang="cs-CZ" sz="2000" b="1" i="1" dirty="0" smtClean="0"/>
              <a:t>Jednotlivé části okruhu musí být vodivě propojeny.</a:t>
            </a:r>
          </a:p>
          <a:p>
            <a:pPr marL="0" indent="0">
              <a:buNone/>
            </a:pPr>
            <a:endParaRPr lang="cs-CZ" sz="2000" b="1" i="1" dirty="0" smtClean="0"/>
          </a:p>
          <a:p>
            <a:r>
              <a:rPr lang="cs-CZ" sz="2000" b="1" dirty="0" smtClean="0"/>
              <a:t>Tomuto okruhu říkáme </a:t>
            </a:r>
            <a:r>
              <a:rPr lang="cs-CZ" sz="2000" b="1" dirty="0" smtClean="0">
                <a:solidFill>
                  <a:srgbClr val="FF0000"/>
                </a:solidFill>
              </a:rPr>
              <a:t>elektrický obvod </a:t>
            </a:r>
            <a:r>
              <a:rPr lang="cs-CZ" sz="2000" b="1" dirty="0" smtClean="0"/>
              <a:t>a musí být vždy </a:t>
            </a:r>
            <a:r>
              <a:rPr lang="cs-CZ" sz="2000" b="1" dirty="0" smtClean="0">
                <a:solidFill>
                  <a:srgbClr val="FF0000"/>
                </a:solidFill>
              </a:rPr>
              <a:t>uzavřený</a:t>
            </a:r>
            <a:r>
              <a:rPr lang="cs-CZ" sz="2000" b="1" dirty="0" smtClean="0"/>
              <a:t>! 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Jinak proud k žárovce nedoputuje.</a:t>
            </a:r>
          </a:p>
          <a:p>
            <a:endParaRPr lang="cs-CZ" sz="2000" dirty="0" smtClean="0"/>
          </a:p>
          <a:p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81704908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Schematické značky pro el. obvod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Vodič </a:t>
            </a:r>
          </a:p>
          <a:p>
            <a:endParaRPr lang="cs-CZ" sz="2000" dirty="0" smtClean="0"/>
          </a:p>
          <a:p>
            <a:r>
              <a:rPr lang="cs-CZ" sz="2000" b="1" dirty="0" smtClean="0"/>
              <a:t>Žárovka</a:t>
            </a:r>
          </a:p>
          <a:p>
            <a:endParaRPr lang="cs-CZ" sz="2000" dirty="0" smtClean="0"/>
          </a:p>
          <a:p>
            <a:r>
              <a:rPr lang="cs-CZ" sz="2000" b="1" dirty="0" smtClean="0"/>
              <a:t>Plochá baterie</a:t>
            </a:r>
          </a:p>
          <a:p>
            <a:endParaRPr lang="cs-CZ" sz="2000" dirty="0" smtClean="0"/>
          </a:p>
          <a:p>
            <a:r>
              <a:rPr lang="cs-CZ" sz="2000" b="1" dirty="0" smtClean="0"/>
              <a:t>Rezistor</a:t>
            </a:r>
          </a:p>
          <a:p>
            <a:endParaRPr lang="cs-CZ" sz="2000" dirty="0" smtClean="0"/>
          </a:p>
          <a:p>
            <a:r>
              <a:rPr lang="cs-CZ" sz="2000" b="1" dirty="0" smtClean="0"/>
              <a:t>Cívka</a:t>
            </a:r>
          </a:p>
          <a:p>
            <a:endParaRPr lang="cs-CZ" sz="2000" dirty="0"/>
          </a:p>
          <a:p>
            <a:r>
              <a:rPr lang="cs-CZ" sz="2000" b="1" dirty="0" smtClean="0"/>
              <a:t>Ampérmetr</a:t>
            </a:r>
          </a:p>
          <a:p>
            <a:endParaRPr lang="cs-CZ" sz="2000" dirty="0"/>
          </a:p>
        </p:txBody>
      </p:sp>
      <p:sp>
        <p:nvSpPr>
          <p:cNvPr id="1029" name="Zástupný symbol pro obsah 1028"/>
          <p:cNvSpPr>
            <a:spLocks noGrp="1"/>
          </p:cNvSpPr>
          <p:nvPr>
            <p:ph sz="half" idx="2"/>
          </p:nvPr>
        </p:nvSpPr>
        <p:spPr>
          <a:xfrm>
            <a:off x="4711771" y="1579651"/>
            <a:ext cx="4038600" cy="4525963"/>
          </a:xfrm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Spínač</a:t>
            </a:r>
          </a:p>
          <a:p>
            <a:endParaRPr lang="cs-CZ" sz="2000" dirty="0" smtClean="0"/>
          </a:p>
          <a:p>
            <a:r>
              <a:rPr lang="cs-CZ" sz="2000" b="1" dirty="0" smtClean="0"/>
              <a:t>Monočlánek</a:t>
            </a:r>
          </a:p>
          <a:p>
            <a:endParaRPr lang="cs-CZ" sz="2000" dirty="0" smtClean="0"/>
          </a:p>
          <a:p>
            <a:r>
              <a:rPr lang="cs-CZ" sz="2000" b="1" dirty="0" smtClean="0"/>
              <a:t>Zdroj napětí</a:t>
            </a:r>
          </a:p>
          <a:p>
            <a:endParaRPr lang="cs-CZ" sz="2000" dirty="0"/>
          </a:p>
          <a:p>
            <a:r>
              <a:rPr lang="cs-CZ" sz="2000" b="1" dirty="0" smtClean="0"/>
              <a:t>Zdroj napětí</a:t>
            </a:r>
          </a:p>
          <a:p>
            <a:endParaRPr lang="cs-CZ" sz="2000" dirty="0"/>
          </a:p>
          <a:p>
            <a:r>
              <a:rPr lang="cs-CZ" sz="2000" b="1" dirty="0" smtClean="0"/>
              <a:t>Zvonek</a:t>
            </a:r>
          </a:p>
          <a:p>
            <a:endParaRPr lang="cs-CZ" sz="2000" dirty="0"/>
          </a:p>
          <a:p>
            <a:r>
              <a:rPr lang="cs-CZ" sz="2000" b="1" dirty="0" smtClean="0"/>
              <a:t>Voltmetr </a:t>
            </a:r>
            <a:endParaRPr lang="cs-CZ" sz="2000" b="1" dirty="0"/>
          </a:p>
        </p:txBody>
      </p:sp>
      <p:cxnSp>
        <p:nvCxnSpPr>
          <p:cNvPr id="5" name="Přímá spojnice 4"/>
          <p:cNvCxnSpPr/>
          <p:nvPr/>
        </p:nvCxnSpPr>
        <p:spPr>
          <a:xfrm>
            <a:off x="1835696" y="1772816"/>
            <a:ext cx="979171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nice 8"/>
          <p:cNvCxnSpPr/>
          <p:nvPr/>
        </p:nvCxnSpPr>
        <p:spPr>
          <a:xfrm>
            <a:off x="6204944" y="1844824"/>
            <a:ext cx="28803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2" name="Vývojový diagram: spojnice 11"/>
          <p:cNvSpPr/>
          <p:nvPr/>
        </p:nvSpPr>
        <p:spPr>
          <a:xfrm>
            <a:off x="6497524" y="1821964"/>
            <a:ext cx="45719" cy="45719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Vývojový diagram: spojnice 14"/>
          <p:cNvSpPr/>
          <p:nvPr/>
        </p:nvSpPr>
        <p:spPr>
          <a:xfrm>
            <a:off x="6761958" y="1824249"/>
            <a:ext cx="45719" cy="5715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4" name="Přímá spojnice 13"/>
          <p:cNvCxnSpPr/>
          <p:nvPr/>
        </p:nvCxnSpPr>
        <p:spPr>
          <a:xfrm flipV="1">
            <a:off x="6548615" y="1579651"/>
            <a:ext cx="152400" cy="265172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nice 26"/>
          <p:cNvCxnSpPr/>
          <p:nvPr/>
        </p:nvCxnSpPr>
        <p:spPr>
          <a:xfrm>
            <a:off x="6807677" y="1860846"/>
            <a:ext cx="282685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30" name="Vývojový diagram: spojnice 1029"/>
          <p:cNvSpPr/>
          <p:nvPr/>
        </p:nvSpPr>
        <p:spPr>
          <a:xfrm>
            <a:off x="2137536" y="2420888"/>
            <a:ext cx="288032" cy="288032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32" name="Přímá spojnice 1031"/>
          <p:cNvCxnSpPr>
            <a:stCxn id="1030" idx="1"/>
            <a:endCxn id="1030" idx="5"/>
          </p:cNvCxnSpPr>
          <p:nvPr/>
        </p:nvCxnSpPr>
        <p:spPr>
          <a:xfrm>
            <a:off x="2179717" y="2463069"/>
            <a:ext cx="203670" cy="20367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0" name="Přímá spojnice 1039"/>
          <p:cNvCxnSpPr>
            <a:stCxn id="1030" idx="3"/>
            <a:endCxn id="1030" idx="7"/>
          </p:cNvCxnSpPr>
          <p:nvPr/>
        </p:nvCxnSpPr>
        <p:spPr>
          <a:xfrm flipV="1">
            <a:off x="2179717" y="2463069"/>
            <a:ext cx="203670" cy="20367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47" name="Přímá spojnice 1046"/>
          <p:cNvCxnSpPr>
            <a:stCxn id="1030" idx="6"/>
          </p:cNvCxnSpPr>
          <p:nvPr/>
        </p:nvCxnSpPr>
        <p:spPr>
          <a:xfrm>
            <a:off x="2425568" y="2564904"/>
            <a:ext cx="27422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53" name="Přímá spojnice 1052"/>
          <p:cNvCxnSpPr/>
          <p:nvPr/>
        </p:nvCxnSpPr>
        <p:spPr>
          <a:xfrm>
            <a:off x="1896360" y="2564904"/>
            <a:ext cx="24117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1" name="Přímá spojnice 1060"/>
          <p:cNvCxnSpPr/>
          <p:nvPr/>
        </p:nvCxnSpPr>
        <p:spPr>
          <a:xfrm>
            <a:off x="6543243" y="2548896"/>
            <a:ext cx="176027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65" name="Přímá spojnice 1064"/>
          <p:cNvCxnSpPr/>
          <p:nvPr/>
        </p:nvCxnSpPr>
        <p:spPr>
          <a:xfrm>
            <a:off x="6743207" y="2431168"/>
            <a:ext cx="0" cy="2160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72" name="Přímá spojnice 1071"/>
          <p:cNvCxnSpPr/>
          <p:nvPr/>
        </p:nvCxnSpPr>
        <p:spPr>
          <a:xfrm>
            <a:off x="6815637" y="2348880"/>
            <a:ext cx="0" cy="43204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80" name="Přímá spojnice 1079"/>
          <p:cNvCxnSpPr/>
          <p:nvPr/>
        </p:nvCxnSpPr>
        <p:spPr>
          <a:xfrm flipH="1">
            <a:off x="6815637" y="2539180"/>
            <a:ext cx="238535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6" name="Přímá spojnice 95"/>
          <p:cNvCxnSpPr/>
          <p:nvPr/>
        </p:nvCxnSpPr>
        <p:spPr>
          <a:xfrm>
            <a:off x="2420335" y="3294700"/>
            <a:ext cx="176027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7" name="Přímá spojnice 96"/>
          <p:cNvCxnSpPr/>
          <p:nvPr/>
        </p:nvCxnSpPr>
        <p:spPr>
          <a:xfrm>
            <a:off x="2609534" y="3176972"/>
            <a:ext cx="0" cy="2160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8" name="Přímá spojnice 97"/>
          <p:cNvCxnSpPr/>
          <p:nvPr/>
        </p:nvCxnSpPr>
        <p:spPr>
          <a:xfrm>
            <a:off x="2692729" y="3094684"/>
            <a:ext cx="0" cy="43204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>
            <a:off x="2764737" y="3160964"/>
            <a:ext cx="0" cy="2160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0" name="Přímá spojnice 109"/>
          <p:cNvCxnSpPr/>
          <p:nvPr/>
        </p:nvCxnSpPr>
        <p:spPr>
          <a:xfrm>
            <a:off x="2831670" y="3089890"/>
            <a:ext cx="0" cy="43204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3" name="Přímá spojnice 112"/>
          <p:cNvCxnSpPr/>
          <p:nvPr/>
        </p:nvCxnSpPr>
        <p:spPr>
          <a:xfrm>
            <a:off x="2922090" y="3176972"/>
            <a:ext cx="0" cy="21602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4" name="Přímá spojnice 113"/>
          <p:cNvCxnSpPr/>
          <p:nvPr/>
        </p:nvCxnSpPr>
        <p:spPr>
          <a:xfrm>
            <a:off x="3022026" y="3078676"/>
            <a:ext cx="0" cy="432048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15" name="Přímá spojnice 114"/>
          <p:cNvCxnSpPr/>
          <p:nvPr/>
        </p:nvCxnSpPr>
        <p:spPr>
          <a:xfrm flipH="1">
            <a:off x="3016012" y="3294700"/>
            <a:ext cx="238535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94" name="TextovéPole 1093"/>
          <p:cNvSpPr txBox="1"/>
          <p:nvPr/>
        </p:nvSpPr>
        <p:spPr>
          <a:xfrm>
            <a:off x="3016012" y="2887069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sp>
        <p:nvSpPr>
          <p:cNvPr id="1095" name="TextovéPole 1094"/>
          <p:cNvSpPr txBox="1"/>
          <p:nvPr/>
        </p:nvSpPr>
        <p:spPr>
          <a:xfrm>
            <a:off x="6798978" y="2164214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+</a:t>
            </a:r>
            <a:endParaRPr lang="cs-CZ" b="1" dirty="0"/>
          </a:p>
        </p:txBody>
      </p:sp>
      <p:cxnSp>
        <p:nvCxnSpPr>
          <p:cNvPr id="1102" name="Přímá spojnice 1101"/>
          <p:cNvCxnSpPr/>
          <p:nvPr/>
        </p:nvCxnSpPr>
        <p:spPr>
          <a:xfrm>
            <a:off x="6613347" y="3266680"/>
            <a:ext cx="23544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08" name="Vývojový diagram: spojnice 1107"/>
          <p:cNvSpPr/>
          <p:nvPr/>
        </p:nvSpPr>
        <p:spPr>
          <a:xfrm>
            <a:off x="6826892" y="3209830"/>
            <a:ext cx="108012" cy="98862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9" name="Vývojový diagram: spojnice 148"/>
          <p:cNvSpPr/>
          <p:nvPr/>
        </p:nvSpPr>
        <p:spPr>
          <a:xfrm>
            <a:off x="7045054" y="3225125"/>
            <a:ext cx="108012" cy="98862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0" name="Vývojový diagram: spojnice 149"/>
          <p:cNvSpPr/>
          <p:nvPr/>
        </p:nvSpPr>
        <p:spPr>
          <a:xfrm>
            <a:off x="6798978" y="3955633"/>
            <a:ext cx="108012" cy="98862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1" name="Vývojový diagram: spojnice 150"/>
          <p:cNvSpPr/>
          <p:nvPr/>
        </p:nvSpPr>
        <p:spPr>
          <a:xfrm>
            <a:off x="7009966" y="3964769"/>
            <a:ext cx="108012" cy="98862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110" name="Přímá spojnice 1109"/>
          <p:cNvCxnSpPr>
            <a:stCxn id="149" idx="6"/>
          </p:cNvCxnSpPr>
          <p:nvPr/>
        </p:nvCxnSpPr>
        <p:spPr>
          <a:xfrm>
            <a:off x="7153066" y="3274556"/>
            <a:ext cx="23903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13" name="TextovéPole 1112"/>
          <p:cNvSpPr txBox="1"/>
          <p:nvPr/>
        </p:nvSpPr>
        <p:spPr>
          <a:xfrm>
            <a:off x="6714493" y="2933722"/>
            <a:ext cx="62585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+   -</a:t>
            </a:r>
            <a:endParaRPr lang="cs-CZ" dirty="0"/>
          </a:p>
        </p:txBody>
      </p:sp>
      <p:sp>
        <p:nvSpPr>
          <p:cNvPr id="1114" name="TextovéPole 1113"/>
          <p:cNvSpPr txBox="1"/>
          <p:nvPr/>
        </p:nvSpPr>
        <p:spPr>
          <a:xfrm>
            <a:off x="6679587" y="3347848"/>
            <a:ext cx="66075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4,5 V</a:t>
            </a:r>
            <a:endParaRPr lang="cs-CZ" b="1" dirty="0"/>
          </a:p>
        </p:txBody>
      </p:sp>
      <p:cxnSp>
        <p:nvCxnSpPr>
          <p:cNvPr id="1116" name="Přímá spojnice 1115"/>
          <p:cNvCxnSpPr/>
          <p:nvPr/>
        </p:nvCxnSpPr>
        <p:spPr>
          <a:xfrm>
            <a:off x="6613347" y="4005064"/>
            <a:ext cx="20229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3" name="Přímá spojnice 162"/>
          <p:cNvCxnSpPr/>
          <p:nvPr/>
        </p:nvCxnSpPr>
        <p:spPr>
          <a:xfrm>
            <a:off x="7112167" y="4014200"/>
            <a:ext cx="20229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19" name="TextovéPole 1118"/>
          <p:cNvSpPr txBox="1"/>
          <p:nvPr/>
        </p:nvSpPr>
        <p:spPr>
          <a:xfrm>
            <a:off x="6815637" y="3719460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~</a:t>
            </a:r>
            <a:endParaRPr lang="cs-CZ" b="1" dirty="0"/>
          </a:p>
        </p:txBody>
      </p:sp>
      <p:sp>
        <p:nvSpPr>
          <p:cNvPr id="130" name="Obdélník 129"/>
          <p:cNvSpPr/>
          <p:nvPr/>
        </p:nvSpPr>
        <p:spPr>
          <a:xfrm>
            <a:off x="2148054" y="3955633"/>
            <a:ext cx="495482" cy="144016"/>
          </a:xfrm>
          <a:prstGeom prst="rect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32" name="Přímá spojnice 131"/>
          <p:cNvCxnSpPr/>
          <p:nvPr/>
        </p:nvCxnSpPr>
        <p:spPr>
          <a:xfrm>
            <a:off x="1875774" y="4027641"/>
            <a:ext cx="27228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2" name="Přímá spojnice 171"/>
          <p:cNvCxnSpPr/>
          <p:nvPr/>
        </p:nvCxnSpPr>
        <p:spPr>
          <a:xfrm>
            <a:off x="2649810" y="4027641"/>
            <a:ext cx="27228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6" name="Přímá spojnice 135"/>
          <p:cNvCxnSpPr/>
          <p:nvPr/>
        </p:nvCxnSpPr>
        <p:spPr>
          <a:xfrm>
            <a:off x="6377192" y="4722520"/>
            <a:ext cx="171423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6" name="Přímá spojnice 175"/>
          <p:cNvCxnSpPr/>
          <p:nvPr/>
        </p:nvCxnSpPr>
        <p:spPr>
          <a:xfrm>
            <a:off x="6701015" y="4722521"/>
            <a:ext cx="171423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>
            <a:off x="6423079" y="4555928"/>
            <a:ext cx="391941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6" name="Oblouk 155"/>
          <p:cNvSpPr/>
          <p:nvPr/>
        </p:nvSpPr>
        <p:spPr>
          <a:xfrm>
            <a:off x="6432034" y="4339904"/>
            <a:ext cx="360040" cy="432048"/>
          </a:xfrm>
          <a:prstGeom prst="arc">
            <a:avLst>
              <a:gd name="adj1" fmla="val 10687640"/>
              <a:gd name="adj2" fmla="val 7555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62" name="Přímá spojnice 161"/>
          <p:cNvCxnSpPr/>
          <p:nvPr/>
        </p:nvCxnSpPr>
        <p:spPr>
          <a:xfrm>
            <a:off x="1633639" y="4793656"/>
            <a:ext cx="202057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>
            <a:off x="2562680" y="4811808"/>
            <a:ext cx="202057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3" name="Oblouk 172"/>
          <p:cNvSpPr/>
          <p:nvPr/>
        </p:nvSpPr>
        <p:spPr>
          <a:xfrm>
            <a:off x="2085610" y="4568536"/>
            <a:ext cx="238535" cy="486544"/>
          </a:xfrm>
          <a:prstGeom prst="arc">
            <a:avLst>
              <a:gd name="adj1" fmla="val 11180412"/>
              <a:gd name="adj2" fmla="val 0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9" name="Oblouk 208"/>
          <p:cNvSpPr/>
          <p:nvPr/>
        </p:nvSpPr>
        <p:spPr>
          <a:xfrm>
            <a:off x="2324145" y="4578180"/>
            <a:ext cx="238535" cy="486544"/>
          </a:xfrm>
          <a:prstGeom prst="arc">
            <a:avLst>
              <a:gd name="adj1" fmla="val 11180412"/>
              <a:gd name="adj2" fmla="val 0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10" name="Oblouk 209"/>
          <p:cNvSpPr/>
          <p:nvPr/>
        </p:nvSpPr>
        <p:spPr>
          <a:xfrm>
            <a:off x="1849531" y="4568536"/>
            <a:ext cx="238535" cy="486544"/>
          </a:xfrm>
          <a:prstGeom prst="arc">
            <a:avLst>
              <a:gd name="adj1" fmla="val 11180412"/>
              <a:gd name="adj2" fmla="val 0"/>
            </a:avLst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75" name="Přímá spojnice 174"/>
          <p:cNvCxnSpPr/>
          <p:nvPr/>
        </p:nvCxnSpPr>
        <p:spPr>
          <a:xfrm>
            <a:off x="6472414" y="5517232"/>
            <a:ext cx="223792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5" name="Přímá spojnice 214"/>
          <p:cNvCxnSpPr/>
          <p:nvPr/>
        </p:nvCxnSpPr>
        <p:spPr>
          <a:xfrm>
            <a:off x="7035366" y="5511488"/>
            <a:ext cx="176133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6" name="Přímá spojnice 215"/>
          <p:cNvCxnSpPr/>
          <p:nvPr/>
        </p:nvCxnSpPr>
        <p:spPr>
          <a:xfrm>
            <a:off x="2508348" y="5586780"/>
            <a:ext cx="256389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7" name="Přímá spojnice 216"/>
          <p:cNvCxnSpPr/>
          <p:nvPr/>
        </p:nvCxnSpPr>
        <p:spPr>
          <a:xfrm>
            <a:off x="3193814" y="5589240"/>
            <a:ext cx="176133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79" name="Vývojový diagram: spojnice 178"/>
          <p:cNvSpPr/>
          <p:nvPr/>
        </p:nvSpPr>
        <p:spPr>
          <a:xfrm>
            <a:off x="6655665" y="5323424"/>
            <a:ext cx="379701" cy="387616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/>
          </a:p>
        </p:txBody>
      </p:sp>
      <p:sp>
        <p:nvSpPr>
          <p:cNvPr id="182" name="TextovéPole 181"/>
          <p:cNvSpPr txBox="1"/>
          <p:nvPr/>
        </p:nvSpPr>
        <p:spPr>
          <a:xfrm>
            <a:off x="6689044" y="5341708"/>
            <a:ext cx="32092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V</a:t>
            </a:r>
            <a:endParaRPr lang="cs-CZ" b="1" dirty="0"/>
          </a:p>
        </p:txBody>
      </p:sp>
      <p:sp>
        <p:nvSpPr>
          <p:cNvPr id="183" name="Vývojový diagram: spojnice 182"/>
          <p:cNvSpPr/>
          <p:nvPr/>
        </p:nvSpPr>
        <p:spPr>
          <a:xfrm>
            <a:off x="2750121" y="5370756"/>
            <a:ext cx="432048" cy="432048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6" name="TextovéPole 185"/>
          <p:cNvSpPr txBox="1"/>
          <p:nvPr/>
        </p:nvSpPr>
        <p:spPr>
          <a:xfrm>
            <a:off x="2811152" y="5404574"/>
            <a:ext cx="32412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</a:t>
            </a:r>
            <a:endParaRPr lang="cs-CZ" b="1" dirty="0"/>
          </a:p>
        </p:txBody>
      </p:sp>
      <p:cxnSp>
        <p:nvCxnSpPr>
          <p:cNvPr id="221" name="Přímá spojnice 220"/>
          <p:cNvCxnSpPr/>
          <p:nvPr/>
        </p:nvCxnSpPr>
        <p:spPr>
          <a:xfrm>
            <a:off x="6701015" y="4555927"/>
            <a:ext cx="0" cy="16659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7" name="Přímá spojnice 256"/>
          <p:cNvCxnSpPr/>
          <p:nvPr/>
        </p:nvCxnSpPr>
        <p:spPr>
          <a:xfrm>
            <a:off x="6543243" y="4555928"/>
            <a:ext cx="0" cy="16659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="" xmlns:p14="http://schemas.microsoft.com/office/powerpoint/2010/main" val="183876386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Nadpis 4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Víš, co je zde nakresleno?</a:t>
            </a:r>
            <a:endParaRPr lang="cs-CZ" sz="2400" b="1" dirty="0"/>
          </a:p>
        </p:txBody>
      </p:sp>
      <p:cxnSp>
        <p:nvCxnSpPr>
          <p:cNvPr id="3" name="Přímá spojnice 2"/>
          <p:cNvCxnSpPr/>
          <p:nvPr/>
        </p:nvCxnSpPr>
        <p:spPr>
          <a:xfrm>
            <a:off x="1043608" y="2204864"/>
            <a:ext cx="0" cy="43204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nice 6"/>
          <p:cNvCxnSpPr/>
          <p:nvPr/>
        </p:nvCxnSpPr>
        <p:spPr>
          <a:xfrm>
            <a:off x="1043608" y="2196880"/>
            <a:ext cx="576064" cy="798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" name="Ovál 10"/>
          <p:cNvSpPr/>
          <p:nvPr/>
        </p:nvSpPr>
        <p:spPr>
          <a:xfrm>
            <a:off x="5076511" y="4336520"/>
            <a:ext cx="35660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Ovál 13"/>
          <p:cNvSpPr/>
          <p:nvPr/>
        </p:nvSpPr>
        <p:spPr>
          <a:xfrm>
            <a:off x="7884368" y="2321539"/>
            <a:ext cx="35660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5" name="Ovál 14"/>
          <p:cNvSpPr/>
          <p:nvPr/>
        </p:nvSpPr>
        <p:spPr>
          <a:xfrm>
            <a:off x="1619672" y="2024844"/>
            <a:ext cx="35660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8" name="Přímá spojnice 17"/>
          <p:cNvCxnSpPr>
            <a:stCxn id="15" idx="3"/>
            <a:endCxn id="15" idx="7"/>
          </p:cNvCxnSpPr>
          <p:nvPr/>
        </p:nvCxnSpPr>
        <p:spPr>
          <a:xfrm flipV="1">
            <a:off x="1671895" y="2077571"/>
            <a:ext cx="252154" cy="2545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19"/>
          <p:cNvCxnSpPr>
            <a:stCxn id="15" idx="5"/>
            <a:endCxn id="15" idx="1"/>
          </p:cNvCxnSpPr>
          <p:nvPr/>
        </p:nvCxnSpPr>
        <p:spPr>
          <a:xfrm flipH="1" flipV="1">
            <a:off x="1671895" y="2077571"/>
            <a:ext cx="252154" cy="2545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3" name="Ovál 22"/>
          <p:cNvSpPr/>
          <p:nvPr/>
        </p:nvSpPr>
        <p:spPr>
          <a:xfrm>
            <a:off x="848166" y="4564180"/>
            <a:ext cx="35660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vál 24"/>
          <p:cNvSpPr/>
          <p:nvPr/>
        </p:nvSpPr>
        <p:spPr>
          <a:xfrm>
            <a:off x="4453136" y="2080220"/>
            <a:ext cx="356600" cy="360040"/>
          </a:xfrm>
          <a:prstGeom prst="ellipse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27" name="Přímá spojnice 26"/>
          <p:cNvCxnSpPr/>
          <p:nvPr/>
        </p:nvCxnSpPr>
        <p:spPr>
          <a:xfrm>
            <a:off x="827584" y="2636912"/>
            <a:ext cx="424871" cy="0"/>
          </a:xfrm>
          <a:prstGeom prst="line">
            <a:avLst/>
          </a:prstGeom>
          <a:ln w="1905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9" name="Přímá spojnice 28"/>
          <p:cNvCxnSpPr/>
          <p:nvPr/>
        </p:nvCxnSpPr>
        <p:spPr>
          <a:xfrm>
            <a:off x="899592" y="2708920"/>
            <a:ext cx="25374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3" name="Přímá spojnice 32"/>
          <p:cNvCxnSpPr/>
          <p:nvPr/>
        </p:nvCxnSpPr>
        <p:spPr>
          <a:xfrm>
            <a:off x="1026466" y="2708920"/>
            <a:ext cx="0" cy="2804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7" name="Přímá spojnice 36"/>
          <p:cNvCxnSpPr/>
          <p:nvPr/>
        </p:nvCxnSpPr>
        <p:spPr>
          <a:xfrm>
            <a:off x="1981992" y="2204864"/>
            <a:ext cx="43204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1" name="Přímá spojnice 40"/>
          <p:cNvCxnSpPr/>
          <p:nvPr/>
        </p:nvCxnSpPr>
        <p:spPr>
          <a:xfrm>
            <a:off x="2414040" y="2204864"/>
            <a:ext cx="0" cy="784472"/>
          </a:xfrm>
          <a:prstGeom prst="line">
            <a:avLst/>
          </a:prstGeom>
          <a:ln w="28575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6" name="Přímá spojnice 45"/>
          <p:cNvCxnSpPr>
            <a:stCxn id="25" idx="5"/>
            <a:endCxn id="25" idx="1"/>
          </p:cNvCxnSpPr>
          <p:nvPr/>
        </p:nvCxnSpPr>
        <p:spPr>
          <a:xfrm flipH="1" flipV="1">
            <a:off x="4505359" y="2132947"/>
            <a:ext cx="252154" cy="2545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48" name="Přímá spojnice 47"/>
          <p:cNvCxnSpPr/>
          <p:nvPr/>
        </p:nvCxnSpPr>
        <p:spPr>
          <a:xfrm flipV="1">
            <a:off x="4518493" y="2131420"/>
            <a:ext cx="225886" cy="24167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2" name="Přímá spojnice 51"/>
          <p:cNvCxnSpPr/>
          <p:nvPr/>
        </p:nvCxnSpPr>
        <p:spPr>
          <a:xfrm>
            <a:off x="3995936" y="2230535"/>
            <a:ext cx="47321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4" name="Přímá spojnice 53"/>
          <p:cNvCxnSpPr/>
          <p:nvPr/>
        </p:nvCxnSpPr>
        <p:spPr>
          <a:xfrm>
            <a:off x="4788935" y="2230535"/>
            <a:ext cx="575153" cy="2172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5" name="Přímá spojnice 54"/>
          <p:cNvCxnSpPr/>
          <p:nvPr/>
        </p:nvCxnSpPr>
        <p:spPr>
          <a:xfrm>
            <a:off x="4007752" y="2688890"/>
            <a:ext cx="1356336" cy="2003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6" name="Přímá spojnice 55"/>
          <p:cNvCxnSpPr/>
          <p:nvPr/>
        </p:nvCxnSpPr>
        <p:spPr>
          <a:xfrm>
            <a:off x="3995936" y="2251720"/>
            <a:ext cx="0" cy="45720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57" name="Přímá spojnice 56"/>
          <p:cNvCxnSpPr/>
          <p:nvPr/>
        </p:nvCxnSpPr>
        <p:spPr>
          <a:xfrm>
            <a:off x="5364088" y="2252255"/>
            <a:ext cx="0" cy="45666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75" name="TextovéPole 74"/>
          <p:cNvSpPr txBox="1"/>
          <p:nvPr/>
        </p:nvSpPr>
        <p:spPr>
          <a:xfrm>
            <a:off x="611560" y="1844824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a)</a:t>
            </a:r>
            <a:endParaRPr lang="cs-CZ" b="1" dirty="0"/>
          </a:p>
        </p:txBody>
      </p:sp>
      <p:sp>
        <p:nvSpPr>
          <p:cNvPr id="76" name="TextovéPole 75"/>
          <p:cNvSpPr txBox="1"/>
          <p:nvPr/>
        </p:nvSpPr>
        <p:spPr>
          <a:xfrm>
            <a:off x="3817636" y="1844824"/>
            <a:ext cx="3802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b)</a:t>
            </a:r>
            <a:endParaRPr lang="cs-CZ" b="1" dirty="0"/>
          </a:p>
        </p:txBody>
      </p:sp>
      <p:cxnSp>
        <p:nvCxnSpPr>
          <p:cNvPr id="78" name="Přímá spojnice 77"/>
          <p:cNvCxnSpPr>
            <a:stCxn id="14" idx="7"/>
            <a:endCxn id="14" idx="3"/>
          </p:cNvCxnSpPr>
          <p:nvPr/>
        </p:nvCxnSpPr>
        <p:spPr>
          <a:xfrm flipH="1">
            <a:off x="7936591" y="2374266"/>
            <a:ext cx="252154" cy="2545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>
            <a:stCxn id="14" idx="1"/>
            <a:endCxn id="14" idx="5"/>
          </p:cNvCxnSpPr>
          <p:nvPr/>
        </p:nvCxnSpPr>
        <p:spPr>
          <a:xfrm>
            <a:off x="7936591" y="2374266"/>
            <a:ext cx="252154" cy="2545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5" name="Přímá spojnice 84"/>
          <p:cNvCxnSpPr/>
          <p:nvPr/>
        </p:nvCxnSpPr>
        <p:spPr>
          <a:xfrm>
            <a:off x="7630620" y="1986041"/>
            <a:ext cx="432048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 flipH="1">
            <a:off x="6604768" y="3038062"/>
            <a:ext cx="1459396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8" name="Přímá spojnice 87"/>
          <p:cNvCxnSpPr/>
          <p:nvPr/>
        </p:nvCxnSpPr>
        <p:spPr>
          <a:xfrm>
            <a:off x="6616712" y="1993558"/>
            <a:ext cx="0" cy="104144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9" name="Přímá spojnice 88"/>
          <p:cNvCxnSpPr/>
          <p:nvPr/>
        </p:nvCxnSpPr>
        <p:spPr>
          <a:xfrm>
            <a:off x="8062668" y="1986041"/>
            <a:ext cx="0" cy="3461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0" name="Přímá spojnice 89"/>
          <p:cNvCxnSpPr/>
          <p:nvPr/>
        </p:nvCxnSpPr>
        <p:spPr>
          <a:xfrm>
            <a:off x="8064164" y="2688890"/>
            <a:ext cx="0" cy="34611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95" name="Vývojový diagram: spojnice 94"/>
          <p:cNvSpPr/>
          <p:nvPr/>
        </p:nvSpPr>
        <p:spPr>
          <a:xfrm flipV="1">
            <a:off x="7522608" y="1938754"/>
            <a:ext cx="108012" cy="9528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6" name="Vývojový diagram: spojnice 95"/>
          <p:cNvSpPr/>
          <p:nvPr/>
        </p:nvSpPr>
        <p:spPr>
          <a:xfrm flipV="1">
            <a:off x="1403648" y="4005064"/>
            <a:ext cx="108012" cy="9528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7" name="Vývojový diagram: spojnice 96"/>
          <p:cNvSpPr/>
          <p:nvPr/>
        </p:nvSpPr>
        <p:spPr>
          <a:xfrm flipV="1">
            <a:off x="7236416" y="1952708"/>
            <a:ext cx="108012" cy="9528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03" name="Přímá spojnice 102"/>
          <p:cNvCxnSpPr/>
          <p:nvPr/>
        </p:nvCxnSpPr>
        <p:spPr>
          <a:xfrm>
            <a:off x="6616712" y="2000348"/>
            <a:ext cx="61958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9" name="Přímá spojnice 108"/>
          <p:cNvCxnSpPr/>
          <p:nvPr/>
        </p:nvCxnSpPr>
        <p:spPr>
          <a:xfrm flipH="1">
            <a:off x="7344428" y="1895635"/>
            <a:ext cx="286192" cy="97923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19" name="TextovéPole 118"/>
          <p:cNvSpPr txBox="1"/>
          <p:nvPr/>
        </p:nvSpPr>
        <p:spPr>
          <a:xfrm>
            <a:off x="6300192" y="1700808"/>
            <a:ext cx="3529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c)</a:t>
            </a:r>
            <a:endParaRPr lang="cs-CZ" b="1" dirty="0"/>
          </a:p>
        </p:txBody>
      </p:sp>
      <p:sp>
        <p:nvSpPr>
          <p:cNvPr id="120" name="Vývojový diagram: spojnice 119"/>
          <p:cNvSpPr/>
          <p:nvPr/>
        </p:nvSpPr>
        <p:spPr>
          <a:xfrm flipV="1">
            <a:off x="1645647" y="4013395"/>
            <a:ext cx="108012" cy="9528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1" name="Vývojový diagram: spojnice 120"/>
          <p:cNvSpPr/>
          <p:nvPr/>
        </p:nvSpPr>
        <p:spPr>
          <a:xfrm flipV="1">
            <a:off x="4232544" y="3909784"/>
            <a:ext cx="108012" cy="9528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3" name="Vývojový diagram: spojnice 122"/>
          <p:cNvSpPr/>
          <p:nvPr/>
        </p:nvSpPr>
        <p:spPr>
          <a:xfrm flipV="1">
            <a:off x="4518493" y="3909376"/>
            <a:ext cx="108012" cy="9528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25" name="Přímá spojnice 124"/>
          <p:cNvCxnSpPr>
            <a:stCxn id="23" idx="1"/>
            <a:endCxn id="23" idx="5"/>
          </p:cNvCxnSpPr>
          <p:nvPr/>
        </p:nvCxnSpPr>
        <p:spPr>
          <a:xfrm>
            <a:off x="900389" y="4616907"/>
            <a:ext cx="252154" cy="2545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7" name="Přímá spojnice 126"/>
          <p:cNvCxnSpPr>
            <a:stCxn id="23" idx="3"/>
            <a:endCxn id="23" idx="7"/>
          </p:cNvCxnSpPr>
          <p:nvPr/>
        </p:nvCxnSpPr>
        <p:spPr>
          <a:xfrm flipV="1">
            <a:off x="900389" y="4616907"/>
            <a:ext cx="252154" cy="2545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9" name="Přímá spojnice 128"/>
          <p:cNvCxnSpPr/>
          <p:nvPr/>
        </p:nvCxnSpPr>
        <p:spPr>
          <a:xfrm flipV="1">
            <a:off x="1484489" y="3893747"/>
            <a:ext cx="269170" cy="129544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1" name="Přímá spojnice 130"/>
          <p:cNvCxnSpPr/>
          <p:nvPr/>
        </p:nvCxnSpPr>
        <p:spPr>
          <a:xfrm>
            <a:off x="2198016" y="4372248"/>
            <a:ext cx="21830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3" name="Přímá spojnice 132"/>
          <p:cNvCxnSpPr/>
          <p:nvPr/>
        </p:nvCxnSpPr>
        <p:spPr>
          <a:xfrm>
            <a:off x="2079608" y="4439400"/>
            <a:ext cx="500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39" name="Přímá spojnice 138"/>
          <p:cNvCxnSpPr/>
          <p:nvPr/>
        </p:nvCxnSpPr>
        <p:spPr>
          <a:xfrm>
            <a:off x="2192876" y="4494963"/>
            <a:ext cx="21830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0" name="Přímá spojnice 139"/>
          <p:cNvCxnSpPr/>
          <p:nvPr/>
        </p:nvCxnSpPr>
        <p:spPr>
          <a:xfrm>
            <a:off x="2214644" y="4649346"/>
            <a:ext cx="21830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1" name="Přímá spojnice 140"/>
          <p:cNvCxnSpPr/>
          <p:nvPr/>
        </p:nvCxnSpPr>
        <p:spPr>
          <a:xfrm>
            <a:off x="2079608" y="4573488"/>
            <a:ext cx="500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2" name="Přímá spojnice 141"/>
          <p:cNvCxnSpPr/>
          <p:nvPr/>
        </p:nvCxnSpPr>
        <p:spPr>
          <a:xfrm>
            <a:off x="2079608" y="4725504"/>
            <a:ext cx="500616" cy="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7" name="Přímá spojnice 146"/>
          <p:cNvCxnSpPr>
            <a:stCxn id="120" idx="6"/>
          </p:cNvCxnSpPr>
          <p:nvPr/>
        </p:nvCxnSpPr>
        <p:spPr>
          <a:xfrm>
            <a:off x="1753659" y="4061035"/>
            <a:ext cx="548369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1" name="Přímá spojnice 150"/>
          <p:cNvCxnSpPr/>
          <p:nvPr/>
        </p:nvCxnSpPr>
        <p:spPr>
          <a:xfrm>
            <a:off x="2307168" y="4061035"/>
            <a:ext cx="0" cy="311213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3" name="Přímá spojnice 152"/>
          <p:cNvCxnSpPr>
            <a:stCxn id="23" idx="0"/>
          </p:cNvCxnSpPr>
          <p:nvPr/>
        </p:nvCxnSpPr>
        <p:spPr>
          <a:xfrm flipV="1">
            <a:off x="1026466" y="4052704"/>
            <a:ext cx="0" cy="51147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5" name="Přímá spojnice 154"/>
          <p:cNvCxnSpPr/>
          <p:nvPr/>
        </p:nvCxnSpPr>
        <p:spPr>
          <a:xfrm>
            <a:off x="1026466" y="4100344"/>
            <a:ext cx="17142" cy="8331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57" name="Přímá spojnice 156"/>
          <p:cNvCxnSpPr>
            <a:stCxn id="96" idx="2"/>
          </p:cNvCxnSpPr>
          <p:nvPr/>
        </p:nvCxnSpPr>
        <p:spPr>
          <a:xfrm flipH="1">
            <a:off x="1035037" y="4052704"/>
            <a:ext cx="368611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0" name="Přímá spojnice 159"/>
          <p:cNvCxnSpPr>
            <a:stCxn id="23" idx="4"/>
          </p:cNvCxnSpPr>
          <p:nvPr/>
        </p:nvCxnSpPr>
        <p:spPr>
          <a:xfrm>
            <a:off x="1026466" y="4924220"/>
            <a:ext cx="0" cy="23297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2" name="Přímá spojnice 161"/>
          <p:cNvCxnSpPr/>
          <p:nvPr/>
        </p:nvCxnSpPr>
        <p:spPr>
          <a:xfrm>
            <a:off x="1026466" y="5157192"/>
            <a:ext cx="129733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4" name="Přímá spojnice 163"/>
          <p:cNvCxnSpPr/>
          <p:nvPr/>
        </p:nvCxnSpPr>
        <p:spPr>
          <a:xfrm>
            <a:off x="2302028" y="4725504"/>
            <a:ext cx="5140" cy="431688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5" name="TextovéPole 164"/>
          <p:cNvSpPr txBox="1"/>
          <p:nvPr/>
        </p:nvSpPr>
        <p:spPr>
          <a:xfrm>
            <a:off x="513478" y="3820398"/>
            <a:ext cx="37702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d)</a:t>
            </a:r>
            <a:endParaRPr lang="cs-CZ" b="1" dirty="0"/>
          </a:p>
        </p:txBody>
      </p:sp>
      <p:cxnSp>
        <p:nvCxnSpPr>
          <p:cNvPr id="167" name="Přímá spojnice 166"/>
          <p:cNvCxnSpPr>
            <a:stCxn id="11" idx="3"/>
            <a:endCxn id="11" idx="7"/>
          </p:cNvCxnSpPr>
          <p:nvPr/>
        </p:nvCxnSpPr>
        <p:spPr>
          <a:xfrm flipV="1">
            <a:off x="5128734" y="4389247"/>
            <a:ext cx="252154" cy="2545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9" name="Přímá spojnice 168"/>
          <p:cNvCxnSpPr>
            <a:stCxn id="11" idx="5"/>
            <a:endCxn id="11" idx="1"/>
          </p:cNvCxnSpPr>
          <p:nvPr/>
        </p:nvCxnSpPr>
        <p:spPr>
          <a:xfrm flipH="1" flipV="1">
            <a:off x="5128734" y="4389247"/>
            <a:ext cx="252154" cy="254586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71" name="Přímá spojnice 170"/>
          <p:cNvCxnSpPr/>
          <p:nvPr/>
        </p:nvCxnSpPr>
        <p:spPr>
          <a:xfrm flipV="1">
            <a:off x="4347670" y="3863655"/>
            <a:ext cx="283766" cy="89710"/>
          </a:xfrm>
          <a:prstGeom prst="line">
            <a:avLst/>
          </a:prstGeom>
          <a:ln w="38100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81" name="Vývojový diagram: spojnice 180"/>
          <p:cNvSpPr/>
          <p:nvPr/>
        </p:nvSpPr>
        <p:spPr>
          <a:xfrm flipV="1">
            <a:off x="3868802" y="4262440"/>
            <a:ext cx="108012" cy="9528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82" name="Vývojový diagram: spojnice 181"/>
          <p:cNvSpPr/>
          <p:nvPr/>
        </p:nvSpPr>
        <p:spPr>
          <a:xfrm flipV="1">
            <a:off x="3887924" y="4525848"/>
            <a:ext cx="108012" cy="95280"/>
          </a:xfrm>
          <a:prstGeom prst="flowChartConnector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190" name="Přímá spojnice 189"/>
          <p:cNvCxnSpPr>
            <a:stCxn id="182" idx="0"/>
          </p:cNvCxnSpPr>
          <p:nvPr/>
        </p:nvCxnSpPr>
        <p:spPr>
          <a:xfrm>
            <a:off x="3941930" y="4621128"/>
            <a:ext cx="0" cy="536064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4" name="Přímá spojnice 193"/>
          <p:cNvCxnSpPr/>
          <p:nvPr/>
        </p:nvCxnSpPr>
        <p:spPr>
          <a:xfrm>
            <a:off x="3941930" y="5157192"/>
            <a:ext cx="1312881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98" name="Přímá spojnice 197"/>
          <p:cNvCxnSpPr>
            <a:endCxn id="11" idx="4"/>
          </p:cNvCxnSpPr>
          <p:nvPr/>
        </p:nvCxnSpPr>
        <p:spPr>
          <a:xfrm flipV="1">
            <a:off x="5254811" y="4696560"/>
            <a:ext cx="0" cy="460632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0" name="Přímá spojnice 199"/>
          <p:cNvCxnSpPr>
            <a:stCxn id="123" idx="6"/>
          </p:cNvCxnSpPr>
          <p:nvPr/>
        </p:nvCxnSpPr>
        <p:spPr>
          <a:xfrm flipV="1">
            <a:off x="4626505" y="3953365"/>
            <a:ext cx="628306" cy="3651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2" name="Přímá spojnice 201"/>
          <p:cNvCxnSpPr>
            <a:stCxn id="11" idx="0"/>
          </p:cNvCxnSpPr>
          <p:nvPr/>
        </p:nvCxnSpPr>
        <p:spPr>
          <a:xfrm flipV="1">
            <a:off x="5254811" y="3953365"/>
            <a:ext cx="0" cy="38315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4" name="Přímá spojnice 203"/>
          <p:cNvCxnSpPr/>
          <p:nvPr/>
        </p:nvCxnSpPr>
        <p:spPr>
          <a:xfrm flipV="1">
            <a:off x="3922808" y="3958519"/>
            <a:ext cx="0" cy="286257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7" name="Přímá spojnice 206"/>
          <p:cNvCxnSpPr/>
          <p:nvPr/>
        </p:nvCxnSpPr>
        <p:spPr>
          <a:xfrm flipH="1">
            <a:off x="3922808" y="3957424"/>
            <a:ext cx="309736" cy="1095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0" name="TextovéPole 209"/>
          <p:cNvSpPr txBox="1"/>
          <p:nvPr/>
        </p:nvSpPr>
        <p:spPr>
          <a:xfrm>
            <a:off x="3491880" y="3717032"/>
            <a:ext cx="37061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e)</a:t>
            </a:r>
            <a:endParaRPr lang="cs-CZ" b="1" dirty="0"/>
          </a:p>
        </p:txBody>
      </p:sp>
      <p:sp>
        <p:nvSpPr>
          <p:cNvPr id="211" name="TextovéPole 210"/>
          <p:cNvSpPr txBox="1"/>
          <p:nvPr/>
        </p:nvSpPr>
        <p:spPr>
          <a:xfrm>
            <a:off x="5939283" y="4144942"/>
            <a:ext cx="2702278" cy="92333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Na kterých obrázcích bude</a:t>
            </a:r>
          </a:p>
          <a:p>
            <a:r>
              <a:rPr lang="cs-CZ" b="1" dirty="0"/>
              <a:t>ž</a:t>
            </a:r>
            <a:r>
              <a:rPr lang="cs-CZ" b="1" dirty="0" smtClean="0"/>
              <a:t>árovka svítit? </a:t>
            </a:r>
          </a:p>
          <a:p>
            <a:r>
              <a:rPr lang="cs-CZ" b="1" dirty="0" smtClean="0"/>
              <a:t>PROČ?</a:t>
            </a:r>
            <a:endParaRPr lang="cs-CZ" b="1" dirty="0"/>
          </a:p>
        </p:txBody>
      </p:sp>
      <p:sp>
        <p:nvSpPr>
          <p:cNvPr id="2" name="TextovéPole 1"/>
          <p:cNvSpPr txBox="1"/>
          <p:nvPr/>
        </p:nvSpPr>
        <p:spPr>
          <a:xfrm>
            <a:off x="3156878" y="3939274"/>
            <a:ext cx="660758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smtClean="0"/>
              <a:t>   </a:t>
            </a:r>
          </a:p>
          <a:p>
            <a:r>
              <a:rPr lang="cs-CZ" b="1" dirty="0" smtClean="0"/>
              <a:t>4,5 V</a:t>
            </a:r>
            <a:endParaRPr lang="cs-CZ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791889" y="4252418"/>
            <a:ext cx="30008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/>
              <a:t>=</a:t>
            </a:r>
          </a:p>
        </p:txBody>
      </p:sp>
    </p:spTree>
    <p:extLst>
      <p:ext uri="{BB962C8B-B14F-4D97-AF65-F5344CB8AC3E}">
        <p14:creationId xmlns="" xmlns:p14="http://schemas.microsoft.com/office/powerpoint/2010/main" val="133232465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Nadpis 5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Co dělá elektrický obvod obvodem?</a:t>
            </a:r>
            <a:endParaRPr lang="cs-CZ" sz="2400" b="1" dirty="0"/>
          </a:p>
        </p:txBody>
      </p:sp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endParaRPr lang="cs-CZ" sz="2000" b="1" i="1" dirty="0" smtClean="0">
              <a:solidFill>
                <a:srgbClr val="FF0000"/>
              </a:solidFill>
            </a:endParaRPr>
          </a:p>
          <a:p>
            <a:r>
              <a:rPr lang="cs-CZ" sz="2000" b="1" i="1" dirty="0" smtClean="0">
                <a:solidFill>
                  <a:srgbClr val="FF0000"/>
                </a:solidFill>
              </a:rPr>
              <a:t>Proud prochází obvodem jen tehdy, když je obvod uzavřený a je v něm zdroj.</a:t>
            </a:r>
          </a:p>
          <a:p>
            <a:endParaRPr lang="cs-CZ" sz="2000" dirty="0" smtClean="0"/>
          </a:p>
          <a:p>
            <a:r>
              <a:rPr lang="cs-CZ" sz="2000" b="1" dirty="0" smtClean="0"/>
              <a:t>Aby jednoduchý obvod správně pracoval, musí být napětí zdroje přibližně stejné jako napětí, pro které je určen spotřebič.</a:t>
            </a:r>
          </a:p>
          <a:p>
            <a:endParaRPr lang="cs-CZ" sz="2000" b="1" dirty="0" smtClean="0"/>
          </a:p>
          <a:p>
            <a:r>
              <a:rPr lang="cs-CZ" sz="2000" b="1" dirty="0" smtClean="0">
                <a:solidFill>
                  <a:schemeClr val="accent2">
                    <a:lumMod val="50000"/>
                  </a:schemeClr>
                </a:solidFill>
              </a:rPr>
              <a:t>U některých spotřebičů musí být zachována správná polarita zdroje.</a:t>
            </a:r>
            <a:endParaRPr lang="cs-CZ" sz="2000" b="1" dirty="0">
              <a:solidFill>
                <a:schemeClr val="accent2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="" xmlns:p14="http://schemas.microsoft.com/office/powerpoint/2010/main" val="227075783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7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7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Zapojení žárovek</a:t>
            </a:r>
            <a:endParaRPr lang="cs-CZ" sz="2400" b="1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	Za sebou – </a:t>
            </a:r>
            <a:r>
              <a:rPr lang="cs-CZ" sz="2000" b="0" i="1" dirty="0" smtClean="0"/>
              <a:t>do série</a:t>
            </a:r>
            <a:endParaRPr lang="cs-CZ" sz="2000" dirty="0">
              <a:solidFill>
                <a:srgbClr val="00B0F0"/>
              </a:solidFill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2"/>
          </p:nvPr>
        </p:nvSpPr>
        <p:spPr>
          <a:ln>
            <a:solidFill>
              <a:srgbClr val="0070C0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r>
              <a:rPr lang="cs-CZ" b="1" dirty="0" smtClean="0">
                <a:solidFill>
                  <a:srgbClr val="00B0F0"/>
                </a:solidFill>
              </a:rPr>
              <a:t>	</a:t>
            </a:r>
          </a:p>
          <a:p>
            <a:pPr marL="0" indent="0">
              <a:buNone/>
            </a:pPr>
            <a:r>
              <a:rPr lang="cs-CZ" b="1" dirty="0">
                <a:solidFill>
                  <a:srgbClr val="00B0F0"/>
                </a:solidFill>
              </a:rPr>
              <a:t>	</a:t>
            </a:r>
            <a:r>
              <a:rPr lang="cs-CZ" b="1" dirty="0" smtClean="0"/>
              <a:t>Jednoduchý </a:t>
            </a:r>
            <a:r>
              <a:rPr lang="cs-CZ" b="1" dirty="0"/>
              <a:t>obvod</a:t>
            </a:r>
          </a:p>
          <a:p>
            <a:endParaRPr lang="cs-CZ" dirty="0"/>
          </a:p>
        </p:txBody>
      </p:sp>
      <p:sp>
        <p:nvSpPr>
          <p:cNvPr id="6" name="Zástupný symbol pro text 5"/>
          <p:cNvSpPr>
            <a:spLocks noGrp="1"/>
          </p:cNvSpPr>
          <p:nvPr>
            <p:ph type="body" sz="quarter" idx="3"/>
          </p:nvPr>
        </p:nvSpPr>
        <p:spPr>
          <a:ln>
            <a:solidFill>
              <a:srgbClr val="0070C0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	Vedle sebe –</a:t>
            </a:r>
            <a:r>
              <a:rPr lang="cs-CZ" sz="2000" b="0" i="1" dirty="0" smtClean="0"/>
              <a:t> paralelně</a:t>
            </a:r>
            <a:endParaRPr lang="cs-CZ" sz="2000" dirty="0"/>
          </a:p>
        </p:txBody>
      </p:sp>
      <p:sp>
        <p:nvSpPr>
          <p:cNvPr id="7" name="Zástupný symbol pro obsah 6"/>
          <p:cNvSpPr>
            <a:spLocks noGrp="1"/>
          </p:cNvSpPr>
          <p:nvPr>
            <p:ph sz="quarter" idx="4"/>
          </p:nvPr>
        </p:nvSpPr>
        <p:spPr>
          <a:ln>
            <a:solidFill>
              <a:srgbClr val="0070C0"/>
            </a:solidFill>
          </a:ln>
        </p:spPr>
        <p:txBody>
          <a:bodyPr/>
          <a:lstStyle/>
          <a:p>
            <a:pPr marL="0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pPr marL="457200" lvl="1" indent="0">
              <a:buNone/>
            </a:pPr>
            <a:endParaRPr lang="cs-CZ" dirty="0"/>
          </a:p>
          <a:p>
            <a:endParaRPr lang="cs-CZ" dirty="0" smtClean="0"/>
          </a:p>
          <a:p>
            <a:endParaRPr lang="cs-CZ" b="1" dirty="0" smtClean="0">
              <a:solidFill>
                <a:srgbClr val="00B0F0"/>
              </a:solidFill>
            </a:endParaRPr>
          </a:p>
          <a:p>
            <a:pPr marL="0" indent="0">
              <a:buNone/>
            </a:pPr>
            <a:r>
              <a:rPr lang="cs-CZ" b="1" dirty="0">
                <a:solidFill>
                  <a:srgbClr val="00B0F0"/>
                </a:solidFill>
              </a:rPr>
              <a:t>	</a:t>
            </a:r>
            <a:r>
              <a:rPr lang="cs-CZ" b="1" dirty="0" smtClean="0"/>
              <a:t>Větvený </a:t>
            </a:r>
            <a:r>
              <a:rPr lang="cs-CZ" b="1" dirty="0"/>
              <a:t>obvod</a:t>
            </a:r>
          </a:p>
          <a:p>
            <a:endParaRPr lang="cs-CZ" dirty="0"/>
          </a:p>
        </p:txBody>
      </p:sp>
      <p:grpSp>
        <p:nvGrpSpPr>
          <p:cNvPr id="18" name="Skupina 17"/>
          <p:cNvGrpSpPr/>
          <p:nvPr/>
        </p:nvGrpSpPr>
        <p:grpSpPr>
          <a:xfrm>
            <a:off x="6300192" y="3011510"/>
            <a:ext cx="504056" cy="482352"/>
            <a:chOff x="2627784" y="3356992"/>
            <a:chExt cx="504056" cy="482352"/>
          </a:xfrm>
        </p:grpSpPr>
        <p:sp>
          <p:nvSpPr>
            <p:cNvPr id="19" name="Ovál 18"/>
            <p:cNvSpPr/>
            <p:nvPr/>
          </p:nvSpPr>
          <p:spPr>
            <a:xfrm>
              <a:off x="2627784" y="3356992"/>
              <a:ext cx="504056" cy="482352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0" name="Přímá spojnice 19"/>
            <p:cNvCxnSpPr>
              <a:stCxn id="19" idx="3"/>
              <a:endCxn id="19" idx="7"/>
            </p:cNvCxnSpPr>
            <p:nvPr/>
          </p:nvCxnSpPr>
          <p:spPr>
            <a:xfrm flipV="1">
              <a:off x="2701601" y="3427631"/>
              <a:ext cx="356422" cy="341074"/>
            </a:xfrm>
            <a:prstGeom prst="line">
              <a:avLst/>
            </a:prstGeom>
            <a:ln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Přímá spojnice 20"/>
            <p:cNvCxnSpPr>
              <a:stCxn id="19" idx="5"/>
              <a:endCxn id="19" idx="1"/>
            </p:cNvCxnSpPr>
            <p:nvPr/>
          </p:nvCxnSpPr>
          <p:spPr>
            <a:xfrm flipH="1" flipV="1">
              <a:off x="2701601" y="3427631"/>
              <a:ext cx="356422" cy="34107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22" name="Skupina 21"/>
          <p:cNvGrpSpPr/>
          <p:nvPr/>
        </p:nvGrpSpPr>
        <p:grpSpPr>
          <a:xfrm>
            <a:off x="6300192" y="3892685"/>
            <a:ext cx="504056" cy="482352"/>
            <a:chOff x="2627784" y="3356992"/>
            <a:chExt cx="504056" cy="482352"/>
          </a:xfrm>
        </p:grpSpPr>
        <p:sp>
          <p:nvSpPr>
            <p:cNvPr id="23" name="Ovál 22"/>
            <p:cNvSpPr/>
            <p:nvPr/>
          </p:nvSpPr>
          <p:spPr>
            <a:xfrm>
              <a:off x="2627784" y="3356992"/>
              <a:ext cx="504056" cy="482352"/>
            </a:xfrm>
            <a:prstGeom prst="ellipse">
              <a:avLst/>
            </a:prstGeom>
            <a:solidFill>
              <a:schemeClr val="bg1"/>
            </a:solidFill>
            <a:ln>
              <a:solidFill>
                <a:srgbClr val="0070C0"/>
              </a:solidFill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cxnSp>
          <p:nvCxnSpPr>
            <p:cNvPr id="24" name="Přímá spojnice 23"/>
            <p:cNvCxnSpPr>
              <a:stCxn id="23" idx="3"/>
              <a:endCxn id="23" idx="7"/>
            </p:cNvCxnSpPr>
            <p:nvPr/>
          </p:nvCxnSpPr>
          <p:spPr>
            <a:xfrm flipV="1">
              <a:off x="2701601" y="3427631"/>
              <a:ext cx="356422" cy="341074"/>
            </a:xfrm>
            <a:prstGeom prst="line">
              <a:avLst/>
            </a:prstGeom>
            <a:ln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5" name="Přímá spojnice 24"/>
            <p:cNvCxnSpPr>
              <a:stCxn id="23" idx="5"/>
              <a:endCxn id="23" idx="1"/>
            </p:cNvCxnSpPr>
            <p:nvPr/>
          </p:nvCxnSpPr>
          <p:spPr>
            <a:xfrm flipH="1" flipV="1">
              <a:off x="2701601" y="3427631"/>
              <a:ext cx="356422" cy="341074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grpSp>
        <p:nvGrpSpPr>
          <p:cNvPr id="53" name="Skupina 52"/>
          <p:cNvGrpSpPr/>
          <p:nvPr/>
        </p:nvGrpSpPr>
        <p:grpSpPr>
          <a:xfrm>
            <a:off x="1175535" y="3495340"/>
            <a:ext cx="2244337" cy="1114152"/>
            <a:chOff x="1187624" y="2938264"/>
            <a:chExt cx="2244337" cy="1114152"/>
          </a:xfrm>
        </p:grpSpPr>
        <p:grpSp>
          <p:nvGrpSpPr>
            <p:cNvPr id="13" name="Skupina 12"/>
            <p:cNvGrpSpPr/>
            <p:nvPr/>
          </p:nvGrpSpPr>
          <p:grpSpPr>
            <a:xfrm>
              <a:off x="1547664" y="2938264"/>
              <a:ext cx="504056" cy="482352"/>
              <a:chOff x="2627784" y="3356992"/>
              <a:chExt cx="504056" cy="482352"/>
            </a:xfrm>
          </p:grpSpPr>
          <p:sp>
            <p:nvSpPr>
              <p:cNvPr id="8" name="Ovál 7"/>
              <p:cNvSpPr/>
              <p:nvPr/>
            </p:nvSpPr>
            <p:spPr>
              <a:xfrm>
                <a:off x="2627784" y="3356992"/>
                <a:ext cx="504056" cy="48235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0" name="Přímá spojnice 9"/>
              <p:cNvCxnSpPr>
                <a:stCxn id="8" idx="3"/>
                <a:endCxn id="8" idx="7"/>
              </p:cNvCxnSpPr>
              <p:nvPr/>
            </p:nvCxnSpPr>
            <p:spPr>
              <a:xfrm flipV="1">
                <a:off x="2701601" y="3427631"/>
                <a:ext cx="356422" cy="341074"/>
              </a:xfrm>
              <a:prstGeom prst="line">
                <a:avLst/>
              </a:prstGeom>
              <a:ln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2" name="Přímá spojnice 11"/>
              <p:cNvCxnSpPr>
                <a:stCxn id="8" idx="5"/>
                <a:endCxn id="8" idx="1"/>
              </p:cNvCxnSpPr>
              <p:nvPr/>
            </p:nvCxnSpPr>
            <p:spPr>
              <a:xfrm flipH="1" flipV="1">
                <a:off x="2701601" y="3427631"/>
                <a:ext cx="356422" cy="34107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14" name="Skupina 13"/>
            <p:cNvGrpSpPr/>
            <p:nvPr/>
          </p:nvGrpSpPr>
          <p:grpSpPr>
            <a:xfrm>
              <a:off x="2627784" y="2938264"/>
              <a:ext cx="504056" cy="482352"/>
              <a:chOff x="2627784" y="3356992"/>
              <a:chExt cx="504056" cy="482352"/>
            </a:xfrm>
          </p:grpSpPr>
          <p:sp>
            <p:nvSpPr>
              <p:cNvPr id="15" name="Ovál 14"/>
              <p:cNvSpPr/>
              <p:nvPr/>
            </p:nvSpPr>
            <p:spPr>
              <a:xfrm>
                <a:off x="2627784" y="3356992"/>
                <a:ext cx="504056" cy="482352"/>
              </a:xfrm>
              <a:prstGeom prst="ellipse">
                <a:avLst/>
              </a:prstGeom>
              <a:solidFill>
                <a:schemeClr val="bg1"/>
              </a:solidFill>
              <a:ln>
                <a:solidFill>
                  <a:srgbClr val="0070C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cxnSp>
            <p:nvCxnSpPr>
              <p:cNvPr id="16" name="Přímá spojnice 15"/>
              <p:cNvCxnSpPr>
                <a:stCxn id="15" idx="3"/>
                <a:endCxn id="15" idx="7"/>
              </p:cNvCxnSpPr>
              <p:nvPr/>
            </p:nvCxnSpPr>
            <p:spPr>
              <a:xfrm flipV="1">
                <a:off x="2701601" y="3427631"/>
                <a:ext cx="356422" cy="341074"/>
              </a:xfrm>
              <a:prstGeom prst="line">
                <a:avLst/>
              </a:prstGeom>
              <a:ln/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17" name="Přímá spojnice 16"/>
              <p:cNvCxnSpPr>
                <a:stCxn id="15" idx="5"/>
                <a:endCxn id="15" idx="1"/>
              </p:cNvCxnSpPr>
              <p:nvPr/>
            </p:nvCxnSpPr>
            <p:spPr>
              <a:xfrm flipH="1" flipV="1">
                <a:off x="2701601" y="3427631"/>
                <a:ext cx="356422" cy="341074"/>
              </a:xfrm>
              <a:prstGeom prst="line">
                <a:avLst/>
              </a:prstGeom>
            </p:spPr>
            <p:style>
              <a:lnRef idx="2">
                <a:schemeClr val="accent1"/>
              </a:lnRef>
              <a:fillRef idx="0">
                <a:schemeClr val="accent1"/>
              </a:fillRef>
              <a:effectRef idx="1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29" name="Přímá spojnice 28"/>
            <p:cNvCxnSpPr>
              <a:stCxn id="8" idx="6"/>
            </p:cNvCxnSpPr>
            <p:nvPr/>
          </p:nvCxnSpPr>
          <p:spPr>
            <a:xfrm>
              <a:off x="2051720" y="3179440"/>
              <a:ext cx="576064" cy="1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3" name="Přímá spojnice 32"/>
            <p:cNvCxnSpPr>
              <a:stCxn id="15" idx="6"/>
            </p:cNvCxnSpPr>
            <p:nvPr/>
          </p:nvCxnSpPr>
          <p:spPr>
            <a:xfrm>
              <a:off x="3131840" y="3179440"/>
              <a:ext cx="288032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5" name="Přímá spojnice 34"/>
            <p:cNvCxnSpPr/>
            <p:nvPr/>
          </p:nvCxnSpPr>
          <p:spPr>
            <a:xfrm>
              <a:off x="3419872" y="3179440"/>
              <a:ext cx="0" cy="60960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7" name="Přímá spojnice 36"/>
            <p:cNvCxnSpPr>
              <a:stCxn id="8" idx="2"/>
            </p:cNvCxnSpPr>
            <p:nvPr/>
          </p:nvCxnSpPr>
          <p:spPr>
            <a:xfrm flipH="1">
              <a:off x="1187624" y="3179440"/>
              <a:ext cx="360040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39" name="Přímá spojnice 38"/>
            <p:cNvCxnSpPr/>
            <p:nvPr/>
          </p:nvCxnSpPr>
          <p:spPr>
            <a:xfrm>
              <a:off x="1187624" y="3179441"/>
              <a:ext cx="0" cy="609599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1" name="Přímá spojnice 40"/>
            <p:cNvCxnSpPr/>
            <p:nvPr/>
          </p:nvCxnSpPr>
          <p:spPr>
            <a:xfrm>
              <a:off x="1187624" y="3789040"/>
              <a:ext cx="504056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3" name="Přímá spojnice 42"/>
            <p:cNvCxnSpPr/>
            <p:nvPr/>
          </p:nvCxnSpPr>
          <p:spPr>
            <a:xfrm>
              <a:off x="1691680" y="3661792"/>
              <a:ext cx="0" cy="271264"/>
            </a:xfrm>
            <a:prstGeom prst="line">
              <a:avLst/>
            </a:prstGeom>
          </p:spPr>
          <p:style>
            <a:lnRef idx="3">
              <a:schemeClr val="accent1"/>
            </a:lnRef>
            <a:fillRef idx="0">
              <a:schemeClr val="accent1"/>
            </a:fillRef>
            <a:effectRef idx="2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46" name="Přímá spojnice 45"/>
            <p:cNvCxnSpPr/>
            <p:nvPr/>
          </p:nvCxnSpPr>
          <p:spPr>
            <a:xfrm>
              <a:off x="1788872" y="3566497"/>
              <a:ext cx="0" cy="485919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0" name="Přímá spojnice 49"/>
            <p:cNvCxnSpPr/>
            <p:nvPr/>
          </p:nvCxnSpPr>
          <p:spPr>
            <a:xfrm>
              <a:off x="1799692" y="3809456"/>
              <a:ext cx="1632269" cy="0"/>
            </a:xfrm>
            <a:prstGeom prst="line">
              <a:avLst/>
            </a:prstGeom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54" name="TextovéPole 53"/>
              <p:cNvSpPr txBox="1"/>
              <p:nvPr/>
            </p:nvSpPr>
            <p:spPr>
              <a:xfrm>
                <a:off x="1464956" y="2990414"/>
                <a:ext cx="471539" cy="378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Ž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54" name="TextovéPole 53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1464956" y="2990414"/>
                <a:ext cx="471539" cy="378052"/>
              </a:xfrm>
              <a:prstGeom prst="rect">
                <a:avLst/>
              </a:prstGeom>
              <a:blipFill rotWithShape="1">
                <a:blip r:embed="rId2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55" name="TextovéPole 54"/>
              <p:cNvSpPr txBox="1"/>
              <p:nvPr/>
            </p:nvSpPr>
            <p:spPr>
              <a:xfrm>
                <a:off x="2795434" y="2990414"/>
                <a:ext cx="468333" cy="378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Ž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55" name="TextovéPole 54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2795434" y="2990414"/>
                <a:ext cx="468333" cy="378052"/>
              </a:xfrm>
              <a:prstGeom prst="rect">
                <a:avLst/>
              </a:prstGeom>
              <a:blipFill rotWithShape="1">
                <a:blip r:embed="rId3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cxnSp>
        <p:nvCxnSpPr>
          <p:cNvPr id="61" name="Přímá spojnice 60"/>
          <p:cNvCxnSpPr>
            <a:stCxn id="19" idx="2"/>
          </p:cNvCxnSpPr>
          <p:nvPr/>
        </p:nvCxnSpPr>
        <p:spPr>
          <a:xfrm flipH="1">
            <a:off x="5580112" y="3252686"/>
            <a:ext cx="72008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Přímá spojnice 62"/>
          <p:cNvCxnSpPr>
            <a:stCxn id="19" idx="6"/>
          </p:cNvCxnSpPr>
          <p:nvPr/>
        </p:nvCxnSpPr>
        <p:spPr>
          <a:xfrm>
            <a:off x="6804248" y="3252686"/>
            <a:ext cx="64807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5" name="Přímá spojnice 64"/>
          <p:cNvCxnSpPr>
            <a:stCxn id="23" idx="2"/>
          </p:cNvCxnSpPr>
          <p:nvPr/>
        </p:nvCxnSpPr>
        <p:spPr>
          <a:xfrm flipH="1">
            <a:off x="5580112" y="4133861"/>
            <a:ext cx="720080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6" name="Přímá spojnice 65"/>
          <p:cNvCxnSpPr/>
          <p:nvPr/>
        </p:nvCxnSpPr>
        <p:spPr>
          <a:xfrm>
            <a:off x="6804248" y="4123573"/>
            <a:ext cx="648072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9" name="Přímá spojnice 68"/>
          <p:cNvCxnSpPr/>
          <p:nvPr/>
        </p:nvCxnSpPr>
        <p:spPr>
          <a:xfrm>
            <a:off x="5580112" y="3280520"/>
            <a:ext cx="0" cy="154446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2" name="Přímá spojnice 71"/>
          <p:cNvCxnSpPr/>
          <p:nvPr/>
        </p:nvCxnSpPr>
        <p:spPr>
          <a:xfrm>
            <a:off x="7452320" y="3252686"/>
            <a:ext cx="0" cy="1544466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78" name="Přímá spojnice 77"/>
          <p:cNvCxnSpPr/>
          <p:nvPr/>
        </p:nvCxnSpPr>
        <p:spPr>
          <a:xfrm>
            <a:off x="5580112" y="4797152"/>
            <a:ext cx="576064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0" name="Přímá spojnice 79"/>
          <p:cNvCxnSpPr/>
          <p:nvPr/>
        </p:nvCxnSpPr>
        <p:spPr>
          <a:xfrm flipH="1">
            <a:off x="6228184" y="4797152"/>
            <a:ext cx="1224137" cy="0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2" name="Přímá spojnice 81"/>
          <p:cNvCxnSpPr/>
          <p:nvPr/>
        </p:nvCxnSpPr>
        <p:spPr>
          <a:xfrm>
            <a:off x="6156176" y="4609492"/>
            <a:ext cx="0" cy="383092"/>
          </a:xfrm>
          <a:prstGeom prst="line">
            <a:avLst/>
          </a:prstGeom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7" name="Přímá spojnice 86"/>
          <p:cNvCxnSpPr/>
          <p:nvPr/>
        </p:nvCxnSpPr>
        <p:spPr>
          <a:xfrm>
            <a:off x="6228184" y="4689140"/>
            <a:ext cx="0" cy="216024"/>
          </a:xfrm>
          <a:prstGeom prst="line">
            <a:avLst/>
          </a:prstGeom>
        </p:spPr>
        <p:style>
          <a:lnRef idx="3">
            <a:schemeClr val="accent1"/>
          </a:lnRef>
          <a:fillRef idx="0">
            <a:schemeClr val="accent1"/>
          </a:fillRef>
          <a:effectRef idx="2">
            <a:schemeClr val="accent1"/>
          </a:effectRef>
          <a:fontRef idx="minor">
            <a:schemeClr val="tx1"/>
          </a:fontRef>
        </p:style>
      </p:cxnSp>
      <mc:AlternateContent xmlns:mc="http://schemas.openxmlformats.org/markup-compatibility/2006">
        <mc:Choice xmlns="" xmlns:a14="http://schemas.microsoft.com/office/drawing/2010/main" Requires="a14">
          <p:sp>
            <p:nvSpPr>
              <p:cNvPr id="89" name="TextovéPole 88"/>
              <p:cNvSpPr txBox="1"/>
              <p:nvPr/>
            </p:nvSpPr>
            <p:spPr>
              <a:xfrm>
                <a:off x="6730431" y="2606658"/>
                <a:ext cx="471539" cy="378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Ž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𝟏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89" name="TextovéPole 88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730431" y="2606658"/>
                <a:ext cx="471539" cy="378052"/>
              </a:xfrm>
              <a:prstGeom prst="rect">
                <a:avLst/>
              </a:prstGeom>
              <a:blipFill rotWithShape="1">
                <a:blip r:embed="rId4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mc:AlternateContent xmlns:mc="http://schemas.openxmlformats.org/markup-compatibility/2006">
        <mc:Choice xmlns="" xmlns:a14="http://schemas.microsoft.com/office/drawing/2010/main" Requires="a14">
          <p:sp>
            <p:nvSpPr>
              <p:cNvPr id="90" name="TextovéPole 89"/>
              <p:cNvSpPr txBox="1"/>
              <p:nvPr/>
            </p:nvSpPr>
            <p:spPr>
              <a:xfrm>
                <a:off x="6804248" y="3616196"/>
                <a:ext cx="468333" cy="378052"/>
              </a:xfrm>
              <a:prstGeom prst="rect">
                <a:avLst/>
              </a:prstGeom>
              <a:noFill/>
            </p:spPr>
            <p:txBody>
              <a:bodyPr wrap="none" rtlCol="0">
                <a:spAutoFit/>
              </a:bodyPr>
              <a:lstStyle/>
              <a:p>
                <a:pPr/>
                <a14:m>
                  <m:oMathPara xmlns:m="http://schemas.openxmlformats.org/officeDocument/2006/math">
                    <m:oMathParaPr>
                      <m:jc m:val="centerGroup"/>
                    </m:oMathParaPr>
                    <m:oMath xmlns:m="http://schemas.openxmlformats.org/officeDocument/2006/math">
                      <m:sSub>
                        <m:sSubPr>
                          <m:ctrlPr>
                            <a:rPr lang="cs-CZ" b="1" i="1" smtClean="0">
                              <a:latin typeface="Cambria Math"/>
                            </a:rPr>
                          </m:ctrlPr>
                        </m:sSubPr>
                        <m:e>
                          <m:r>
                            <a:rPr lang="cs-CZ" b="1" i="0" smtClean="0">
                              <a:latin typeface="Cambria Math"/>
                            </a:rPr>
                            <m:t>Ž</m:t>
                          </m:r>
                        </m:e>
                        <m:sub>
                          <m:r>
                            <a:rPr lang="cs-CZ" b="1" i="0" smtClean="0">
                              <a:latin typeface="Cambria Math"/>
                            </a:rPr>
                            <m:t>𝟐</m:t>
                          </m:r>
                        </m:sub>
                      </m:sSub>
                    </m:oMath>
                  </m:oMathPara>
                </a14:m>
                <a:endParaRPr lang="cs-CZ" b="1" dirty="0"/>
              </a:p>
            </p:txBody>
          </p:sp>
        </mc:Choice>
        <mc:Fallback>
          <p:sp>
            <p:nvSpPr>
              <p:cNvPr id="90" name="TextovéPole 89"/>
              <p:cNvSpPr txBox="1">
                <a:spLocks noRot="1" noChangeAspect="1" noMove="1" noResize="1" noEditPoints="1" noAdjustHandles="1" noChangeArrowheads="1" noChangeShapeType="1" noTextEdit="1"/>
              </p:cNvSpPr>
              <p:nvPr/>
            </p:nvSpPr>
            <p:spPr>
              <a:xfrm>
                <a:off x="6804248" y="3616196"/>
                <a:ext cx="468333" cy="378052"/>
              </a:xfrm>
              <a:prstGeom prst="rect">
                <a:avLst/>
              </a:prstGeom>
              <a:blipFill rotWithShape="1">
                <a:blip r:embed="rId5" cstate="print"/>
                <a:stretch>
                  <a:fillRect/>
                </a:stretch>
              </a:blipFill>
            </p:spPr>
            <p:txBody>
              <a:bodyPr/>
              <a:lstStyle/>
              <a:p>
                <a:r>
                  <a:rPr lang="cs-CZ">
                    <a:noFill/>
                  </a:rPr>
                  <a:t> </a:t>
                </a:r>
              </a:p>
            </p:txBody>
          </p:sp>
        </mc:Fallback>
      </mc:AlternateContent>
      <p:sp>
        <p:nvSpPr>
          <p:cNvPr id="3" name="TextovéPole 2"/>
          <p:cNvSpPr txBox="1"/>
          <p:nvPr/>
        </p:nvSpPr>
        <p:spPr>
          <a:xfrm>
            <a:off x="5455719" y="393506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tencil"/>
              </a:rPr>
              <a:t>•</a:t>
            </a:r>
            <a:endParaRPr lang="cs-CZ" dirty="0"/>
          </a:p>
        </p:txBody>
      </p:sp>
      <p:sp>
        <p:nvSpPr>
          <p:cNvPr id="49" name="TextovéPole 48"/>
          <p:cNvSpPr txBox="1"/>
          <p:nvPr/>
        </p:nvSpPr>
        <p:spPr>
          <a:xfrm>
            <a:off x="7327928" y="3935066"/>
            <a:ext cx="2487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latin typeface="Stencil"/>
              </a:rPr>
              <a:t>•</a:t>
            </a:r>
            <a:endParaRPr lang="cs-CZ" dirty="0"/>
          </a:p>
        </p:txBody>
      </p:sp>
    </p:spTree>
    <p:extLst>
      <p:ext uri="{BB962C8B-B14F-4D97-AF65-F5344CB8AC3E}">
        <p14:creationId xmlns="" xmlns:p14="http://schemas.microsoft.com/office/powerpoint/2010/main" val="35137701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Úkol pro vás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000" b="1" dirty="0" smtClean="0"/>
              <a:t>Rozhodni, zda je možné v následujících případech hovořit o proudu.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Vypiš do sešitu, kde jde o proud.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Pokus se u vypsaných pojmů najít, co je příčinou proudu.</a:t>
            </a:r>
          </a:p>
          <a:p>
            <a:endParaRPr lang="cs-CZ" sz="2000" dirty="0"/>
          </a:p>
          <a:p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Krev v lidském těle, </a:t>
            </a:r>
            <a:r>
              <a:rPr lang="cs-CZ" sz="2400" b="1" dirty="0" smtClean="0">
                <a:solidFill>
                  <a:srgbClr val="C00000"/>
                </a:solidFill>
              </a:rPr>
              <a:t>voda ve vodovodní trubce</a:t>
            </a:r>
            <a:r>
              <a:rPr lang="cs-CZ" sz="2400" dirty="0" smtClean="0">
                <a:solidFill>
                  <a:srgbClr val="C00000"/>
                </a:solidFill>
              </a:rPr>
              <a:t>,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voda v kaluži, </a:t>
            </a:r>
            <a:r>
              <a:rPr lang="cs-CZ" sz="2400" b="1" dirty="0" smtClean="0">
                <a:solidFill>
                  <a:srgbClr val="C00000"/>
                </a:solidFill>
              </a:rPr>
              <a:t>stojící kolona automobilů na dálnici</a:t>
            </a:r>
            <a:r>
              <a:rPr lang="cs-CZ" sz="2400" dirty="0" smtClean="0">
                <a:solidFill>
                  <a:srgbClr val="C00000"/>
                </a:solidFill>
              </a:rPr>
              <a:t>,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strom v lese, </a:t>
            </a:r>
            <a:r>
              <a:rPr lang="cs-CZ" sz="2400" b="1" dirty="0" smtClean="0">
                <a:solidFill>
                  <a:srgbClr val="C00000"/>
                </a:solidFill>
              </a:rPr>
              <a:t>voda</a:t>
            </a:r>
            <a:r>
              <a:rPr lang="cs-CZ" sz="2400" dirty="0" smtClean="0">
                <a:solidFill>
                  <a:srgbClr val="C00000"/>
                </a:solidFill>
              </a:rPr>
              <a:t> </a:t>
            </a:r>
            <a:br>
              <a:rPr lang="cs-CZ" sz="2400" dirty="0" smtClean="0">
                <a:solidFill>
                  <a:srgbClr val="C00000"/>
                </a:solidFill>
              </a:rPr>
            </a:br>
            <a:r>
              <a:rPr lang="cs-CZ" sz="2400" b="1" dirty="0" smtClean="0">
                <a:solidFill>
                  <a:srgbClr val="C00000"/>
                </a:solidFill>
              </a:rPr>
              <a:t>v hadici při zalévání</a:t>
            </a:r>
            <a:r>
              <a:rPr lang="cs-CZ" sz="2400" dirty="0" smtClean="0">
                <a:solidFill>
                  <a:srgbClr val="C00000"/>
                </a:solidFill>
              </a:rPr>
              <a:t>,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elektrony procházející svítící žárovkou, </a:t>
            </a:r>
            <a:r>
              <a:rPr lang="cs-CZ" sz="2400" b="1" dirty="0" smtClean="0">
                <a:solidFill>
                  <a:srgbClr val="C00000"/>
                </a:solidFill>
              </a:rPr>
              <a:t>letadlo přelétající nad Antarktidou</a:t>
            </a:r>
            <a:r>
              <a:rPr lang="cs-CZ" sz="2400" dirty="0" smtClean="0">
                <a:solidFill>
                  <a:srgbClr val="C00000"/>
                </a:solidFill>
              </a:rPr>
              <a:t>,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vítr, </a:t>
            </a:r>
            <a:r>
              <a:rPr lang="cs-CZ" sz="2400" b="1" dirty="0" smtClean="0">
                <a:solidFill>
                  <a:srgbClr val="C00000"/>
                </a:solidFill>
              </a:rPr>
              <a:t>cyklisté při závodu Tour de France</a:t>
            </a:r>
            <a:r>
              <a:rPr lang="cs-CZ" sz="2400" dirty="0" smtClean="0">
                <a:solidFill>
                  <a:srgbClr val="C00000"/>
                </a:solidFill>
              </a:rPr>
              <a:t>, </a:t>
            </a:r>
            <a:r>
              <a:rPr lang="cs-CZ" sz="2400" b="1" dirty="0" smtClean="0">
                <a:solidFill>
                  <a:schemeClr val="accent1">
                    <a:lumMod val="50000"/>
                  </a:schemeClr>
                </a:solidFill>
              </a:rPr>
              <a:t>bruslaři na kluzišti</a:t>
            </a:r>
            <a:endParaRPr lang="cs-CZ" sz="2400" b="1" dirty="0">
              <a:solidFill>
                <a:schemeClr val="accent1">
                  <a:lumMod val="50000"/>
                </a:schemeClr>
              </a:solidFill>
            </a:endParaRPr>
          </a:p>
        </p:txBody>
      </p:sp>
      <p:pic>
        <p:nvPicPr>
          <p:cNvPr id="1026" name="Picture 2" descr="C:\Documents and Settings\Jaroslava\Local Settings\Temporary Internet Files\Content.IE5\9ODUGKQ1\MC900438000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436716" y="332656"/>
            <a:ext cx="1520783" cy="1008112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037125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A ještě jeden úkol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endParaRPr lang="cs-CZ" sz="2000" dirty="0" smtClean="0"/>
          </a:p>
          <a:p>
            <a:r>
              <a:rPr lang="cs-CZ" sz="2000" b="1" dirty="0" smtClean="0"/>
              <a:t>Přepiš si následující slova do sešitu.</a:t>
            </a:r>
          </a:p>
          <a:p>
            <a:endParaRPr lang="cs-CZ" sz="2000" dirty="0" smtClean="0"/>
          </a:p>
          <a:p>
            <a:r>
              <a:rPr lang="cs-CZ" sz="2000" b="1" dirty="0" smtClean="0"/>
              <a:t>Podtrhni </a:t>
            </a:r>
            <a:r>
              <a:rPr lang="cs-CZ" sz="2000" b="1" dirty="0" smtClean="0">
                <a:solidFill>
                  <a:srgbClr val="FF0000"/>
                </a:solidFill>
              </a:rPr>
              <a:t>červeně </a:t>
            </a:r>
            <a:r>
              <a:rPr lang="cs-CZ" sz="2000" b="1" dirty="0" smtClean="0"/>
              <a:t>přístroje, které jako zdroj elektrického napětí používají elektrické </a:t>
            </a:r>
            <a:r>
              <a:rPr lang="cs-CZ" sz="2000" b="1" dirty="0" smtClean="0">
                <a:solidFill>
                  <a:srgbClr val="FF0000"/>
                </a:solidFill>
              </a:rPr>
              <a:t>napětí ze zásuvek</a:t>
            </a:r>
            <a:r>
              <a:rPr lang="cs-CZ" sz="2000" b="1" dirty="0" smtClean="0"/>
              <a:t>. </a:t>
            </a:r>
            <a:r>
              <a:rPr lang="cs-CZ" sz="2000" b="1" dirty="0" smtClean="0">
                <a:solidFill>
                  <a:srgbClr val="00B050"/>
                </a:solidFill>
              </a:rPr>
              <a:t>Zeleně</a:t>
            </a:r>
            <a:r>
              <a:rPr lang="cs-CZ" sz="2000" b="1" dirty="0" smtClean="0"/>
              <a:t> podtrhni přístroje, které používají elektrické napětí z </a:t>
            </a:r>
            <a:r>
              <a:rPr lang="cs-CZ" sz="2000" b="1" dirty="0" smtClean="0">
                <a:solidFill>
                  <a:srgbClr val="00B050"/>
                </a:solidFill>
              </a:rPr>
              <a:t>galvanických článků a akumulátorů</a:t>
            </a:r>
            <a:r>
              <a:rPr lang="cs-CZ" sz="2000" b="1" dirty="0" smtClean="0"/>
              <a:t>.</a:t>
            </a:r>
          </a:p>
          <a:p>
            <a:endParaRPr lang="cs-CZ" sz="2000" b="1" dirty="0" smtClean="0"/>
          </a:p>
          <a:p>
            <a:r>
              <a:rPr lang="cs-CZ" sz="2000" b="1" dirty="0" smtClean="0"/>
              <a:t>Vysvětli, proč nevyužívají elektřinu ze zásuvek.</a:t>
            </a:r>
          </a:p>
          <a:p>
            <a:endParaRPr lang="cs-CZ" sz="2000" dirty="0"/>
          </a:p>
          <a:p>
            <a:r>
              <a:rPr lang="cs-CZ" sz="2000" b="1" dirty="0" smtClean="0"/>
              <a:t>Automobil, šroubovák, mixér, kladivo, rychlovarná konvice, elektrický sporák, sekačka na trávu, cirkulárka, ruční pilka na železo, kalkulačka, mobil, televizor</a:t>
            </a:r>
            <a:endParaRPr lang="cs-CZ" sz="2000" b="1" dirty="0"/>
          </a:p>
        </p:txBody>
      </p:sp>
      <p:pic>
        <p:nvPicPr>
          <p:cNvPr id="1026" name="Picture 2" descr="C:\Documents and Settings\Jaroslava\Local Settings\Temporary Internet Files\Content.IE5\WVSIALUT\MC900434393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404664"/>
            <a:ext cx="1420044" cy="98551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2450672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400" b="1" dirty="0" smtClean="0"/>
              <a:t>Použitá literatura</a:t>
            </a:r>
            <a:endParaRPr lang="cs-CZ" sz="2400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ln>
            <a:solidFill>
              <a:schemeClr val="accent1"/>
            </a:solidFill>
          </a:ln>
        </p:spPr>
        <p:txBody>
          <a:bodyPr>
            <a:normAutofit/>
          </a:bodyPr>
          <a:lstStyle/>
          <a:p>
            <a:r>
              <a:rPr lang="cs-CZ" sz="2000" dirty="0" smtClean="0"/>
              <a:t>MACHÁČEK, Martin. </a:t>
            </a:r>
            <a:r>
              <a:rPr lang="cs-CZ" sz="2000" i="1" dirty="0" smtClean="0"/>
              <a:t>Fyzika 6 pro základní školy a víceletá gymnázia.</a:t>
            </a:r>
            <a:r>
              <a:rPr lang="cs-CZ" sz="2000" dirty="0" smtClean="0"/>
              <a:t> 3. vydání. Praha: Prometheus, 1999. ISBN 80-7196-186-8</a:t>
            </a:r>
          </a:p>
          <a:p>
            <a:r>
              <a:rPr lang="cs-CZ" sz="2000" dirty="0" smtClean="0"/>
              <a:t>MACHÁČEK, Martin.</a:t>
            </a:r>
            <a:r>
              <a:rPr lang="cs-CZ" sz="2000" i="1" dirty="0" smtClean="0"/>
              <a:t> Fyzika 8 pro základní školy a víceletá gymnázia.</a:t>
            </a:r>
            <a:r>
              <a:rPr lang="cs-CZ" sz="2000" dirty="0" smtClean="0"/>
              <a:t> Dotisk 2. vydání. Praha: Prometheus, 2001. ISBN 80-7196 -220-1</a:t>
            </a:r>
          </a:p>
          <a:p>
            <a:r>
              <a:rPr lang="cs-CZ" sz="2000" dirty="0" smtClean="0"/>
              <a:t>RAUNER, Karel – hlavní autor. </a:t>
            </a:r>
            <a:r>
              <a:rPr lang="cs-CZ" sz="2000" i="1" dirty="0" smtClean="0"/>
              <a:t>Fyzika pro 6. ročník základní školy a primu víceletého gymnázia. </a:t>
            </a:r>
            <a:r>
              <a:rPr lang="cs-CZ" sz="2000" dirty="0" smtClean="0"/>
              <a:t>1. vydání</a:t>
            </a:r>
            <a:r>
              <a:rPr lang="cs-CZ" sz="2000" i="1" dirty="0" smtClean="0"/>
              <a:t>.</a:t>
            </a:r>
            <a:r>
              <a:rPr lang="cs-CZ" sz="2000" dirty="0" smtClean="0"/>
              <a:t> Plzeň: Nakladatelství Fraus, 2004. </a:t>
            </a:r>
            <a:br>
              <a:rPr lang="cs-CZ" sz="2000" dirty="0" smtClean="0"/>
            </a:br>
            <a:r>
              <a:rPr lang="cs-CZ" sz="2000" dirty="0" smtClean="0"/>
              <a:t>ISBN 80-7238-210-1</a:t>
            </a:r>
          </a:p>
          <a:p>
            <a:r>
              <a:rPr lang="cs-CZ" sz="2000" dirty="0" smtClean="0"/>
              <a:t>RAUNER, Karel – hlavní autor. </a:t>
            </a:r>
            <a:r>
              <a:rPr lang="cs-CZ" sz="2000" i="1" dirty="0" smtClean="0"/>
              <a:t>Fyzika 6 pracovní sešit pro základní školy a víceletá gymnázia.</a:t>
            </a:r>
            <a:r>
              <a:rPr lang="cs-CZ" sz="2000" dirty="0"/>
              <a:t> </a:t>
            </a:r>
            <a:r>
              <a:rPr lang="cs-CZ" sz="2000" dirty="0" smtClean="0"/>
              <a:t>1.vydání. Plzeň: Nakladatelství Fraus, 2004.</a:t>
            </a:r>
            <a:br>
              <a:rPr lang="cs-CZ" sz="2000" dirty="0" smtClean="0"/>
            </a:br>
            <a:r>
              <a:rPr lang="cs-CZ" sz="2000" dirty="0" smtClean="0"/>
              <a:t>ISBN </a:t>
            </a:r>
            <a:r>
              <a:rPr lang="cs-CZ" sz="2000" dirty="0" smtClean="0"/>
              <a:t>80-7238-328-0</a:t>
            </a:r>
          </a:p>
          <a:p>
            <a:r>
              <a:rPr lang="cs-CZ" sz="2000" dirty="0" smtClean="0"/>
              <a:t>www.office.</a:t>
            </a:r>
            <a:r>
              <a:rPr lang="cs-CZ" sz="2000" dirty="0" err="1" smtClean="0"/>
              <a:t>microsoft.com</a:t>
            </a:r>
            <a:endParaRPr lang="cs-CZ" sz="2000" dirty="0" smtClean="0"/>
          </a:p>
          <a:p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379608964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637</TotalTime>
  <Words>827</Words>
  <Application>Microsoft Office PowerPoint</Application>
  <PresentationFormat>Předvádění na obrazovce (4:3)</PresentationFormat>
  <Paragraphs>162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Snímek 1</vt:lpstr>
      <vt:lpstr>Elektrický obvod</vt:lpstr>
      <vt:lpstr>Co víme o elektrickém proudu?</vt:lpstr>
      <vt:lpstr>Vodiče a nevodiče el. proudu.</vt:lpstr>
      <vt:lpstr>Jak se dostane elektrický proud k žárovce?</vt:lpstr>
      <vt:lpstr>Zdroj napětí</vt:lpstr>
      <vt:lpstr>Elektrický obvod</vt:lpstr>
      <vt:lpstr>Schematické značky pro el. obvod</vt:lpstr>
      <vt:lpstr>Víš, co je zde nakresleno?</vt:lpstr>
      <vt:lpstr>Co dělá elektrický obvod obvodem?</vt:lpstr>
      <vt:lpstr>Zapojení žárovek</vt:lpstr>
      <vt:lpstr>Úkol pro vás</vt:lpstr>
      <vt:lpstr>A ještě jeden úkol</vt:lpstr>
      <vt:lpstr>Použitá literatura</vt:lpstr>
    </vt:vector>
  </TitlesOfParts>
  <Company/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Jaroslava Vondráčková</dc:creator>
  <cp:lastModifiedBy>Dum</cp:lastModifiedBy>
  <cp:revision>71</cp:revision>
  <dcterms:created xsi:type="dcterms:W3CDTF">2011-07-20T09:08:23Z</dcterms:created>
  <dcterms:modified xsi:type="dcterms:W3CDTF">2012-04-10T16:33:27Z</dcterms:modified>
</cp:coreProperties>
</file>