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B44B5-CBA9-45E8-A9C3-01CE19508F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76FF23-7C65-48D4-BECE-56826CFDDA8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5E26B9-A6A8-4AE3-848E-C13019C890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AAD61-543C-495F-A86E-223B79BFE42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BE3C04-9F1B-4F3F-82D0-47D36C8726D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798FC2-D827-4164-A589-4ACDA071754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B8F8CE-4B00-4747-AFA8-FD82FD9355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99A43-4A5E-4134-95FA-667D7298A61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766568-9C63-4A4E-BDCA-5EE68B1A500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08CBF0-24B1-4C8F-BB61-D2F19C29381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745CE0-49D6-4470-806B-D923C681F24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E996340-7CAC-4388-B069-B06FD43FFF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55208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876425"/>
            <a:ext cx="8064500" cy="415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VY_52_INOVACE_F8.Vl.36_Energie</a:t>
            </a:r>
            <a:r>
              <a:rPr lang="cs-CZ" altLang="cs-CZ" dirty="0">
                <a:solidFill>
                  <a:srgbClr val="000000"/>
                </a:solidFill>
              </a:rPr>
              <a:t> </a:t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29.10. 2013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Energie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</a:t>
            </a:r>
            <a:r>
              <a:rPr lang="cs-CZ" altLang="cs-CZ" sz="1600" b="1" dirty="0" smtClean="0">
                <a:solidFill>
                  <a:srgbClr val="000000"/>
                </a:solidFill>
              </a:rPr>
              <a:t>jako </a:t>
            </a:r>
            <a:r>
              <a:rPr lang="cs-CZ" altLang="cs-CZ" sz="1600" b="1" dirty="0">
                <a:solidFill>
                  <a:srgbClr val="000000"/>
                </a:solidFill>
              </a:rPr>
              <a:t>výukový materiál o energii jako fyzikální veličině. Žáci se seznámí s tím, co je to polohová a pohybová energie, jak se značí a jak vypočítá.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260350"/>
            <a:ext cx="4248150" cy="194786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defRPr/>
            </a:pPr>
            <a:r>
              <a:rPr lang="cs-CZ" altLang="cs-CZ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Energie</a:t>
            </a:r>
            <a:r>
              <a:rPr lang="cs-CZ" altLang="cs-CZ" sz="36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</a:t>
            </a:r>
          </a:p>
          <a:p>
            <a:pPr algn="ctr">
              <a:defRPr/>
            </a:pPr>
            <a:r>
              <a:rPr lang="cs-CZ" altLang="cs-CZ" sz="36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– </a:t>
            </a:r>
          </a:p>
          <a:p>
            <a:pPr algn="ctr">
              <a:defRPr/>
            </a:pPr>
            <a:r>
              <a:rPr lang="cs-CZ" altLang="cs-CZ" sz="36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fyzikální veličina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16463" y="2205038"/>
            <a:ext cx="3995737" cy="12128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s-CZ" altLang="cs-CZ" sz="2400" b="1" smtClean="0">
                <a:latin typeface="Comic Sans MS" pitchFamily="66" charset="0"/>
              </a:rPr>
              <a:t>Značka: </a:t>
            </a:r>
            <a:r>
              <a:rPr lang="cs-CZ" altLang="cs-CZ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</a:t>
            </a:r>
          </a:p>
          <a:p>
            <a:pPr>
              <a:defRPr/>
            </a:pPr>
            <a:endParaRPr lang="cs-CZ" altLang="cs-CZ" sz="2400" b="1" smtClean="0">
              <a:latin typeface="Comic Sans MS" pitchFamily="66" charset="0"/>
            </a:endParaRPr>
          </a:p>
          <a:p>
            <a:pPr>
              <a:defRPr/>
            </a:pPr>
            <a:r>
              <a:rPr lang="cs-CZ" altLang="cs-CZ" sz="2400" b="1" smtClean="0">
                <a:latin typeface="Comic Sans MS" pitchFamily="66" charset="0"/>
              </a:rPr>
              <a:t>Jednotka: </a:t>
            </a:r>
            <a:r>
              <a:rPr lang="cs-CZ" altLang="cs-CZ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 (joule)</a:t>
            </a:r>
          </a:p>
        </p:txBody>
      </p:sp>
      <p:pic>
        <p:nvPicPr>
          <p:cNvPr id="3076" name="Picture 6" descr="MM900336408[1]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36838"/>
            <a:ext cx="1603375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7" descr="MM900356746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188913"/>
            <a:ext cx="1847850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403350" y="5445125"/>
            <a:ext cx="5976938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s-CZ" altLang="cs-CZ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Energie</a:t>
            </a:r>
            <a:r>
              <a:rPr lang="cs-CZ" altLang="cs-CZ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pohybová  </a:t>
            </a:r>
            <a:r>
              <a:rPr lang="cs-CZ" altLang="cs-CZ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x</a:t>
            </a:r>
            <a:r>
              <a:rPr lang="cs-CZ" altLang="cs-CZ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altLang="cs-CZ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energie</a:t>
            </a:r>
            <a:r>
              <a:rPr lang="cs-CZ" altLang="cs-CZ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polohová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30"/>
          <p:cNvSpPr txBox="1">
            <a:spLocks noChangeArrowheads="1"/>
          </p:cNvSpPr>
          <p:nvPr/>
        </p:nvSpPr>
        <p:spPr bwMode="auto">
          <a:xfrm>
            <a:off x="323850" y="404813"/>
            <a:ext cx="4105275" cy="6048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200" b="1">
                <a:latin typeface="Comic Sans MS" pitchFamily="66" charset="0"/>
              </a:rPr>
              <a:t>Pohybová energie</a:t>
            </a:r>
          </a:p>
        </p:txBody>
      </p:sp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323850" y="1341438"/>
            <a:ext cx="7777163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Hráč působí na míč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silou</a:t>
            </a:r>
            <a:r>
              <a:rPr lang="cs-CZ" altLang="cs-CZ" b="1">
                <a:latin typeface="Comic Sans MS" pitchFamily="66" charset="0"/>
              </a:rPr>
              <a:t> a koná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práci (1)</a:t>
            </a:r>
            <a:r>
              <a:rPr lang="cs-CZ" altLang="cs-CZ" b="1">
                <a:latin typeface="Comic Sans MS" pitchFamily="66" charset="0"/>
              </a:rPr>
              <a:t>. Ta se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ukládá do pohybu</a:t>
            </a:r>
            <a:r>
              <a:rPr lang="cs-CZ" altLang="cs-CZ" b="1">
                <a:latin typeface="Comic Sans MS" pitchFamily="66" charset="0"/>
              </a:rPr>
              <a:t> míče. Hráčova práce je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uložena v pohybu míče</a:t>
            </a:r>
            <a:r>
              <a:rPr lang="cs-CZ" altLang="cs-CZ" b="1">
                <a:latin typeface="Comic Sans MS" pitchFamily="66" charset="0"/>
              </a:rPr>
              <a:t> (2). Míč má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pohybovou energii</a:t>
            </a:r>
            <a:r>
              <a:rPr lang="cs-CZ" altLang="cs-CZ" b="1">
                <a:latin typeface="Comic Sans MS" pitchFamily="66" charset="0"/>
              </a:rPr>
              <a:t>. Práce uložená v míči se zase objeví. Míč vykoná práci a při tom se zastaví (3)</a:t>
            </a:r>
          </a:p>
        </p:txBody>
      </p:sp>
      <p:pic>
        <p:nvPicPr>
          <p:cNvPr id="4100" name="Picture 7" descr="MC90003037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2708275"/>
            <a:ext cx="11715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8" descr="j029976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3068638"/>
            <a:ext cx="912812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9" descr="j029976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7050" y="2997200"/>
            <a:ext cx="912813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11" descr="MP90042216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3357563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6" descr="j029976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>
            <a:off x="1258888" y="4292600"/>
            <a:ext cx="912812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5" name="Text Box 30"/>
          <p:cNvSpPr txBox="1">
            <a:spLocks noChangeArrowheads="1"/>
          </p:cNvSpPr>
          <p:nvPr/>
        </p:nvSpPr>
        <p:spPr bwMode="auto">
          <a:xfrm>
            <a:off x="2124075" y="5589588"/>
            <a:ext cx="6192838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Pohybová energie je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práce „uložená“ v pohybu.</a:t>
            </a:r>
          </a:p>
        </p:txBody>
      </p:sp>
      <p:sp>
        <p:nvSpPr>
          <p:cNvPr id="4106" name="Text Box 13"/>
          <p:cNvSpPr txBox="1">
            <a:spLocks noChangeArrowheads="1"/>
          </p:cNvSpPr>
          <p:nvPr/>
        </p:nvSpPr>
        <p:spPr bwMode="auto">
          <a:xfrm>
            <a:off x="395288" y="5229225"/>
            <a:ext cx="2873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1</a:t>
            </a:r>
          </a:p>
        </p:txBody>
      </p:sp>
      <p:sp>
        <p:nvSpPr>
          <p:cNvPr id="4107" name="Text Box 14"/>
          <p:cNvSpPr txBox="1">
            <a:spLocks noChangeArrowheads="1"/>
          </p:cNvSpPr>
          <p:nvPr/>
        </p:nvSpPr>
        <p:spPr bwMode="auto">
          <a:xfrm>
            <a:off x="4211638" y="4005263"/>
            <a:ext cx="287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2</a:t>
            </a:r>
          </a:p>
        </p:txBody>
      </p:sp>
      <p:sp>
        <p:nvSpPr>
          <p:cNvPr id="4108" name="Text Box 15"/>
          <p:cNvSpPr txBox="1">
            <a:spLocks noChangeArrowheads="1"/>
          </p:cNvSpPr>
          <p:nvPr/>
        </p:nvSpPr>
        <p:spPr bwMode="auto">
          <a:xfrm>
            <a:off x="6659563" y="4652963"/>
            <a:ext cx="287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3</a:t>
            </a:r>
          </a:p>
        </p:txBody>
      </p:sp>
      <p:sp>
        <p:nvSpPr>
          <p:cNvPr id="4109" name="Arc 16"/>
          <p:cNvSpPr>
            <a:spLocks/>
          </p:cNvSpPr>
          <p:nvPr/>
        </p:nvSpPr>
        <p:spPr bwMode="auto">
          <a:xfrm rot="11564057" flipV="1">
            <a:off x="2268538" y="3213100"/>
            <a:ext cx="1295400" cy="1152525"/>
          </a:xfrm>
          <a:custGeom>
            <a:avLst/>
            <a:gdLst>
              <a:gd name="T0" fmla="*/ 0 w 21600"/>
              <a:gd name="T1" fmla="*/ 0 h 21600"/>
              <a:gd name="T2" fmla="*/ 77688017 w 21600"/>
              <a:gd name="T3" fmla="*/ 61496013 h 21600"/>
              <a:gd name="T4" fmla="*/ 0 w 21600"/>
              <a:gd name="T5" fmla="*/ 61496013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10" name="Arc 17"/>
          <p:cNvSpPr>
            <a:spLocks/>
          </p:cNvSpPr>
          <p:nvPr/>
        </p:nvSpPr>
        <p:spPr bwMode="auto">
          <a:xfrm rot="6793882" flipH="1" flipV="1">
            <a:off x="5388769" y="2578894"/>
            <a:ext cx="1008063" cy="1685925"/>
          </a:xfrm>
          <a:custGeom>
            <a:avLst/>
            <a:gdLst>
              <a:gd name="T0" fmla="*/ 0 w 21600"/>
              <a:gd name="T1" fmla="*/ 0 h 36116"/>
              <a:gd name="T2" fmla="*/ 34837911 w 21600"/>
              <a:gd name="T3" fmla="*/ 78700385 h 36116"/>
              <a:gd name="T4" fmla="*/ 0 w 21600"/>
              <a:gd name="T5" fmla="*/ 47068565 h 3611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36116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26966"/>
                  <a:pt x="19601" y="32141"/>
                  <a:pt x="15995" y="36116"/>
                </a:cubicBezTo>
              </a:path>
              <a:path w="21600" h="36116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26966"/>
                  <a:pt x="19601" y="32141"/>
                  <a:pt x="15995" y="36116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30"/>
          <p:cNvSpPr txBox="1">
            <a:spLocks noChangeArrowheads="1"/>
          </p:cNvSpPr>
          <p:nvPr/>
        </p:nvSpPr>
        <p:spPr bwMode="auto">
          <a:xfrm>
            <a:off x="468313" y="260350"/>
            <a:ext cx="4967287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Na čem závisí pohybová energie</a:t>
            </a:r>
            <a:endParaRPr lang="cs-CZ" alt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395288" y="908050"/>
            <a:ext cx="8280400" cy="2317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Když kladivo působilo na hřebík silou F = 600 N a zatlačilo ho do dřeva o s = 5 mm = 0,005 m, pak vykonalo práci:</a:t>
            </a: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To znamená, že kladivo mělo před dopadem pohybovou energii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 = 3 J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539750" y="1628775"/>
            <a:ext cx="2232025" cy="1069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W = F . s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W = 600 . 0,005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W = 3 J</a:t>
            </a:r>
            <a:endParaRPr lang="cs-CZ" altLang="cs-CZ" sz="16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5125" name="Picture 9" descr="MC90029235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1268413"/>
            <a:ext cx="1795462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 Box 10"/>
          <p:cNvSpPr txBox="1">
            <a:spLocks noChangeArrowheads="1"/>
          </p:cNvSpPr>
          <p:nvPr/>
        </p:nvSpPr>
        <p:spPr bwMode="auto">
          <a:xfrm>
            <a:off x="611188" y="5876925"/>
            <a:ext cx="7777162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Pohybová energie závisí na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rychlosti tělesa</a:t>
            </a:r>
            <a:r>
              <a:rPr lang="cs-CZ" altLang="cs-CZ" b="1">
                <a:latin typeface="Comic Sans MS" pitchFamily="66" charset="0"/>
              </a:rPr>
              <a:t> a na jeho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hmotnosti</a:t>
            </a:r>
            <a:r>
              <a:rPr lang="cs-CZ" altLang="cs-CZ" b="1">
                <a:latin typeface="Comic Sans MS" pitchFamily="66" charset="0"/>
              </a:rPr>
              <a:t>. Je větší při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větší hmotnosti</a:t>
            </a:r>
            <a:r>
              <a:rPr lang="cs-CZ" altLang="cs-CZ" b="1">
                <a:latin typeface="Comic Sans MS" pitchFamily="66" charset="0"/>
              </a:rPr>
              <a:t> i při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větší rychlosti</a:t>
            </a:r>
            <a:r>
              <a:rPr lang="cs-CZ" altLang="cs-CZ" b="1">
                <a:latin typeface="Comic Sans MS" pitchFamily="66" charset="0"/>
              </a:rPr>
              <a:t>.</a:t>
            </a:r>
          </a:p>
        </p:txBody>
      </p:sp>
      <p:sp>
        <p:nvSpPr>
          <p:cNvPr id="5127" name="Text Box 11"/>
          <p:cNvSpPr txBox="1">
            <a:spLocks noChangeArrowheads="1"/>
          </p:cNvSpPr>
          <p:nvPr/>
        </p:nvSpPr>
        <p:spPr bwMode="auto">
          <a:xfrm>
            <a:off x="539750" y="3500438"/>
            <a:ext cx="7777163" cy="21796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Rozjetý vlak má daleko větší pohybovou energii. Přibližně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200 MJ</a:t>
            </a:r>
            <a:r>
              <a:rPr lang="cs-CZ" altLang="cs-CZ" b="1">
                <a:latin typeface="Comic Sans MS" pitchFamily="66" charset="0"/>
              </a:rPr>
              <a:t>. To znamená, že by mohl působit silou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200 000 N</a:t>
            </a:r>
            <a:r>
              <a:rPr lang="cs-CZ" altLang="cs-CZ" b="1">
                <a:latin typeface="Comic Sans MS" pitchFamily="66" charset="0"/>
              </a:rPr>
              <a:t> po dráze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100 m</a:t>
            </a:r>
            <a:r>
              <a:rPr lang="cs-CZ" altLang="cs-CZ" b="1">
                <a:latin typeface="Comic Sans MS" pitchFamily="66" charset="0"/>
              </a:rPr>
              <a:t> a potom by se úplně zastavil.</a:t>
            </a: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</p:txBody>
      </p:sp>
      <p:pic>
        <p:nvPicPr>
          <p:cNvPr id="5128" name="Picture 14" descr="MC90031905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98790">
            <a:off x="4859338" y="4005263"/>
            <a:ext cx="2971800" cy="188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0"/>
          <p:cNvSpPr txBox="1">
            <a:spLocks noChangeArrowheads="1"/>
          </p:cNvSpPr>
          <p:nvPr/>
        </p:nvSpPr>
        <p:spPr bwMode="auto">
          <a:xfrm>
            <a:off x="323850" y="404813"/>
            <a:ext cx="4105275" cy="6048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200" b="1">
                <a:latin typeface="Comic Sans MS" pitchFamily="66" charset="0"/>
              </a:rPr>
              <a:t>Polohová energie</a:t>
            </a:r>
          </a:p>
        </p:txBody>
      </p:sp>
      <p:sp>
        <p:nvSpPr>
          <p:cNvPr id="6147" name="Text Box 6"/>
          <p:cNvSpPr txBox="1">
            <a:spLocks noChangeArrowheads="1"/>
          </p:cNvSpPr>
          <p:nvPr/>
        </p:nvSpPr>
        <p:spPr bwMode="auto">
          <a:xfrm>
            <a:off x="323850" y="1341438"/>
            <a:ext cx="8569325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Chlapec šlape do kopce (1). Vykonává daleko větší práci, než kdyby jel po rovině. Tato práce se neztratí. Je uložena v </a:t>
            </a:r>
            <a:r>
              <a:rPr lang="cs-CZ" altLang="cs-CZ" b="1" dirty="0">
                <a:solidFill>
                  <a:srgbClr val="FF0000"/>
                </a:solidFill>
                <a:latin typeface="Comic Sans MS" pitchFamily="66" charset="0"/>
              </a:rPr>
              <a:t>jeho poloze</a:t>
            </a:r>
            <a:r>
              <a:rPr lang="cs-CZ" altLang="cs-CZ" b="1" dirty="0">
                <a:latin typeface="Comic Sans MS" pitchFamily="66" charset="0"/>
              </a:rPr>
              <a:t>, v tom, že je na kopci (2). </a:t>
            </a:r>
            <a:r>
              <a:rPr lang="cs-CZ" altLang="cs-CZ" b="1" dirty="0" smtClean="0">
                <a:latin typeface="Comic Sans MS" pitchFamily="66" charset="0"/>
              </a:rPr>
              <a:t>Chlapec </a:t>
            </a:r>
            <a:r>
              <a:rPr lang="cs-CZ" altLang="cs-CZ" b="1" dirty="0">
                <a:latin typeface="Comic Sans MS" pitchFamily="66" charset="0"/>
              </a:rPr>
              <a:t>má </a:t>
            </a:r>
            <a:r>
              <a:rPr lang="cs-CZ" altLang="cs-CZ" b="1" dirty="0">
                <a:solidFill>
                  <a:srgbClr val="FF0000"/>
                </a:solidFill>
                <a:latin typeface="Comic Sans MS" pitchFamily="66" charset="0"/>
              </a:rPr>
              <a:t>polohovou energii</a:t>
            </a:r>
            <a:r>
              <a:rPr lang="cs-CZ" altLang="cs-CZ" b="1" dirty="0">
                <a:latin typeface="Comic Sans MS" pitchFamily="66" charset="0"/>
              </a:rPr>
              <a:t>. Když jede z kopce, nemusí šlapat. Uložená práce se mu vrací (3). </a:t>
            </a:r>
            <a:r>
              <a:rPr lang="cs-CZ" altLang="cs-CZ" b="1" dirty="0">
                <a:solidFill>
                  <a:srgbClr val="FF0000"/>
                </a:solidFill>
                <a:latin typeface="Comic Sans MS" pitchFamily="66" charset="0"/>
              </a:rPr>
              <a:t>Polohová energie se zmenšuje</a:t>
            </a:r>
            <a:r>
              <a:rPr lang="cs-CZ" altLang="cs-CZ" b="1" dirty="0">
                <a:latin typeface="Comic Sans MS" pitchFamily="66" charset="0"/>
              </a:rPr>
              <a:t>. </a:t>
            </a:r>
          </a:p>
        </p:txBody>
      </p:sp>
      <p:pic>
        <p:nvPicPr>
          <p:cNvPr id="6148" name="Picture 7" descr="MC90039744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244544">
            <a:off x="6975475" y="4410075"/>
            <a:ext cx="1439863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8" descr="MC90039744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2708275"/>
            <a:ext cx="1439863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9" descr="MC90039744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778588">
            <a:off x="639762" y="3905251"/>
            <a:ext cx="1439863" cy="135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1" name="Arc 10"/>
          <p:cNvSpPr>
            <a:spLocks/>
          </p:cNvSpPr>
          <p:nvPr/>
        </p:nvSpPr>
        <p:spPr bwMode="auto">
          <a:xfrm rot="16449859" flipV="1">
            <a:off x="3172619" y="2164557"/>
            <a:ext cx="2663825" cy="6345237"/>
          </a:xfrm>
          <a:custGeom>
            <a:avLst/>
            <a:gdLst>
              <a:gd name="T0" fmla="*/ 0 w 21600"/>
              <a:gd name="T1" fmla="*/ 0 h 43163"/>
              <a:gd name="T2" fmla="*/ 19346029 w 21600"/>
              <a:gd name="T3" fmla="*/ 932790413 h 43163"/>
              <a:gd name="T4" fmla="*/ 0 w 21600"/>
              <a:gd name="T5" fmla="*/ 466794990 h 43163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43163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035"/>
                  <a:pt x="12687" y="42489"/>
                  <a:pt x="1271" y="43162"/>
                </a:cubicBezTo>
              </a:path>
              <a:path w="21600" h="43163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035"/>
                  <a:pt x="12687" y="42489"/>
                  <a:pt x="1271" y="43162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2" name="Text Box 30"/>
          <p:cNvSpPr txBox="1">
            <a:spLocks noChangeArrowheads="1"/>
          </p:cNvSpPr>
          <p:nvPr/>
        </p:nvSpPr>
        <p:spPr bwMode="auto">
          <a:xfrm>
            <a:off x="250825" y="6165850"/>
            <a:ext cx="6192838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Polohová energie je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práce „uložená“ v poloze.</a:t>
            </a:r>
          </a:p>
        </p:txBody>
      </p:sp>
      <p:sp>
        <p:nvSpPr>
          <p:cNvPr id="6153" name="Text Box 11"/>
          <p:cNvSpPr txBox="1">
            <a:spLocks noChangeArrowheads="1"/>
          </p:cNvSpPr>
          <p:nvPr/>
        </p:nvSpPr>
        <p:spPr bwMode="auto">
          <a:xfrm>
            <a:off x="395288" y="5229225"/>
            <a:ext cx="431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3</a:t>
            </a:r>
          </a:p>
        </p:txBody>
      </p:sp>
      <p:sp>
        <p:nvSpPr>
          <p:cNvPr id="6154" name="Text Box 12"/>
          <p:cNvSpPr txBox="1">
            <a:spLocks noChangeArrowheads="1"/>
          </p:cNvSpPr>
          <p:nvPr/>
        </p:nvSpPr>
        <p:spPr bwMode="auto">
          <a:xfrm>
            <a:off x="5219700" y="3213100"/>
            <a:ext cx="3603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2</a:t>
            </a:r>
          </a:p>
        </p:txBody>
      </p:sp>
      <p:sp>
        <p:nvSpPr>
          <p:cNvPr id="6155" name="Text Box 13"/>
          <p:cNvSpPr txBox="1">
            <a:spLocks noChangeArrowheads="1"/>
          </p:cNvSpPr>
          <p:nvPr/>
        </p:nvSpPr>
        <p:spPr bwMode="auto">
          <a:xfrm>
            <a:off x="8027988" y="5805488"/>
            <a:ext cx="287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1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468313" y="1341438"/>
            <a:ext cx="8280400" cy="25923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Když natahujeme hodiny, zvedneme závaží do výšky. Při tom konáme práci. Např. závaží o hmotnosti 500 g zvedáme silou 5 N. Když ho zvedneme o 0,3 m vykonali jsme práci:  </a:t>
            </a: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Tím jsem mu dodali polohou energii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altLang="cs-CZ" b="1" baseline="-2500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 = 1,5 J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900113" y="2349500"/>
            <a:ext cx="2232025" cy="10699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W = F . s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W = 5 . 0,3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W = 1,5 J</a:t>
            </a:r>
            <a:endParaRPr lang="cs-CZ" altLang="cs-CZ" sz="16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7172" name="Picture 8" descr="MC9002951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2060575"/>
            <a:ext cx="1295400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Text Box 30"/>
          <p:cNvSpPr txBox="1">
            <a:spLocks noChangeArrowheads="1"/>
          </p:cNvSpPr>
          <p:nvPr/>
        </p:nvSpPr>
        <p:spPr bwMode="auto">
          <a:xfrm>
            <a:off x="468313" y="260350"/>
            <a:ext cx="4967287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Na čem závisí polohová energie</a:t>
            </a:r>
            <a:endParaRPr lang="cs-CZ" alt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74" name="Text Box 10"/>
          <p:cNvSpPr txBox="1">
            <a:spLocks noChangeArrowheads="1"/>
          </p:cNvSpPr>
          <p:nvPr/>
        </p:nvSpPr>
        <p:spPr bwMode="auto">
          <a:xfrm>
            <a:off x="468313" y="4724400"/>
            <a:ext cx="7777162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Polohová energie tělesa v gravitačním poli Země závisí na jeho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hmotnosti a výšce</a:t>
            </a:r>
            <a:r>
              <a:rPr lang="cs-CZ" altLang="cs-CZ" b="1">
                <a:latin typeface="Comic Sans MS" pitchFamily="66" charset="0"/>
              </a:rPr>
              <a:t>. Čím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výš</a:t>
            </a:r>
            <a:r>
              <a:rPr lang="cs-CZ" altLang="cs-CZ" b="1">
                <a:latin typeface="Comic Sans MS" pitchFamily="66" charset="0"/>
              </a:rPr>
              <a:t> těleso zvedneme, tím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větší polohovou energii</a:t>
            </a:r>
            <a:r>
              <a:rPr lang="cs-CZ" altLang="cs-CZ" b="1">
                <a:latin typeface="Comic Sans MS" pitchFamily="66" charset="0"/>
              </a:rPr>
              <a:t> mu dodáme. Čím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větší</a:t>
            </a:r>
            <a:r>
              <a:rPr lang="cs-CZ" altLang="cs-CZ" b="1">
                <a:latin typeface="Comic Sans MS" pitchFamily="66" charset="0"/>
              </a:rPr>
              <a:t> je hmotnost tělesa, tím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větší je jeho polohová energie.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30"/>
          <p:cNvSpPr txBox="1">
            <a:spLocks noChangeArrowheads="1"/>
          </p:cNvSpPr>
          <p:nvPr/>
        </p:nvSpPr>
        <p:spPr bwMode="auto">
          <a:xfrm>
            <a:off x="323850" y="404813"/>
            <a:ext cx="1871663" cy="6048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200" b="1">
                <a:latin typeface="Comic Sans MS" pitchFamily="66" charset="0"/>
              </a:rPr>
              <a:t>Příklad:</a:t>
            </a: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179388" y="1125538"/>
            <a:ext cx="8785225" cy="53435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Tašku o hmotnosti 3 kg zvedneme ze země na stůl vysoký 1,2 m. O kolik se zvětší polohová energie tašky? </a:t>
            </a:r>
            <a:r>
              <a:rPr lang="cs-CZ" altLang="cs-CZ" b="1" dirty="0">
                <a:solidFill>
                  <a:srgbClr val="FF0000"/>
                </a:solidFill>
                <a:latin typeface="Comic Sans MS" pitchFamily="66" charset="0"/>
              </a:rPr>
              <a:t>O práci, kterou jsme při zvedání vykonali</a:t>
            </a:r>
            <a:r>
              <a:rPr lang="cs-CZ" altLang="cs-CZ" b="1" dirty="0">
                <a:latin typeface="Comic Sans MS" pitchFamily="66" charset="0"/>
              </a:rPr>
              <a:t>. </a:t>
            </a: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Tuto práci vypočítáme, když známe sílu, kterou jsme působili a dráhu po které jsme tašku zvedali.</a:t>
            </a:r>
          </a:p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Při zvedání tašky musíme překonat její tíhu, působíme proto silou:</a:t>
            </a: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b="1" dirty="0">
                <a:latin typeface="Comic Sans MS" pitchFamily="66" charset="0"/>
              </a:rPr>
              <a:t>Výška stolu je  h = 1,2 </a:t>
            </a:r>
            <a:r>
              <a:rPr lang="cs-CZ" altLang="cs-CZ" b="1" dirty="0" smtClean="0">
                <a:latin typeface="Comic Sans MS" pitchFamily="66" charset="0"/>
              </a:rPr>
              <a:t>m, </a:t>
            </a:r>
            <a:r>
              <a:rPr lang="cs-CZ" altLang="cs-CZ" b="1" dirty="0">
                <a:latin typeface="Comic Sans MS" pitchFamily="66" charset="0"/>
              </a:rPr>
              <a:t>to je </a:t>
            </a:r>
            <a:r>
              <a:rPr lang="cs-CZ" altLang="cs-CZ" b="1" dirty="0" smtClean="0">
                <a:latin typeface="Comic Sans MS" pitchFamily="66" charset="0"/>
              </a:rPr>
              <a:t>dráha, </a:t>
            </a:r>
            <a:r>
              <a:rPr lang="cs-CZ" altLang="cs-CZ" b="1" dirty="0">
                <a:latin typeface="Comic Sans MS" pitchFamily="66" charset="0"/>
              </a:rPr>
              <a:t>po které působíme. Proto práce, kterou vykonáme je:</a:t>
            </a: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cs-CZ" altLang="cs-CZ" b="1" dirty="0">
              <a:latin typeface="Comic Sans MS" pitchFamily="66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323850" y="3429000"/>
            <a:ext cx="43926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F = m . g = 3 kg . 10 N/kg = 30 N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2627313" y="4221163"/>
            <a:ext cx="55451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W = F . s = m . g . H = 30 N . 1,2 m = </a:t>
            </a:r>
            <a:r>
              <a:rPr lang="cs-CZ" altLang="cs-CZ" b="1" u="sng">
                <a:solidFill>
                  <a:srgbClr val="FF0000"/>
                </a:solidFill>
                <a:latin typeface="Comic Sans MS" pitchFamily="66" charset="0"/>
              </a:rPr>
              <a:t>36 J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042988" y="4868863"/>
            <a:ext cx="5834062" cy="10922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Když zvedneme těleso o hmotnosti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m</a:t>
            </a:r>
            <a:r>
              <a:rPr lang="cs-CZ" altLang="cs-CZ" b="1">
                <a:latin typeface="Comic Sans MS" pitchFamily="66" charset="0"/>
              </a:rPr>
              <a:t> do výšky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altLang="cs-CZ" b="1">
                <a:latin typeface="Comic Sans MS" pitchFamily="66" charset="0"/>
              </a:rPr>
              <a:t>, dodáme mu polohou energii.</a:t>
            </a:r>
          </a:p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                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altLang="cs-CZ" b="1" baseline="-2500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 = m . g . h</a:t>
            </a:r>
            <a:r>
              <a:rPr lang="cs-CZ" altLang="cs-CZ" b="1">
                <a:latin typeface="Comic Sans MS" pitchFamily="66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3" grpId="0"/>
      <p:bldP spid="9224" grpId="0"/>
      <p:bldP spid="92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393700" y="404813"/>
            <a:ext cx="8426450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 dirty="0"/>
              <a:t>Použité zdroje:</a:t>
            </a:r>
          </a:p>
          <a:p>
            <a:endParaRPr lang="cs-CZ" altLang="cs-CZ" b="1" dirty="0"/>
          </a:p>
          <a:p>
            <a:r>
              <a:rPr lang="cs-CZ" altLang="cs-CZ" b="1" dirty="0"/>
              <a:t>Obrázky vytvořeny pomocí klipartů PowerPoint </a:t>
            </a:r>
            <a:r>
              <a:rPr lang="cs-CZ" dirty="0">
                <a:hlinkClick r:id="rId2"/>
              </a:rPr>
              <a:t>www.office.</a:t>
            </a:r>
            <a:r>
              <a:rPr lang="cs-CZ" dirty="0" err="1">
                <a:hlinkClick r:id="rId2"/>
              </a:rPr>
              <a:t>microsoft.com</a:t>
            </a:r>
            <a:endParaRPr lang="cs-CZ" altLang="cs-CZ" b="1" dirty="0"/>
          </a:p>
          <a:p>
            <a:endParaRPr lang="cs-CZ" altLang="cs-CZ" b="1" dirty="0"/>
          </a:p>
          <a:p>
            <a:r>
              <a:rPr lang="cs-CZ" altLang="cs-CZ" b="1" dirty="0"/>
              <a:t>František Jáchym a Jiří Tesař, Fyzika pro 8. ročník základní školy, SPN, 2000</a:t>
            </a:r>
          </a:p>
          <a:p>
            <a:r>
              <a:rPr lang="cs-CZ" altLang="cs-CZ" b="1" dirty="0"/>
              <a:t>Jiří </a:t>
            </a:r>
            <a:r>
              <a:rPr lang="cs-CZ" altLang="cs-CZ" b="1" dirty="0" err="1"/>
              <a:t>Bohuněk</a:t>
            </a:r>
            <a:r>
              <a:rPr lang="cs-CZ" altLang="cs-CZ" b="1" dirty="0"/>
              <a:t>, Sbírka úloh z fyziky pro ZŠ, 2. díl, </a:t>
            </a:r>
            <a:r>
              <a:rPr lang="cs-CZ" altLang="cs-CZ" b="1" dirty="0" smtClean="0"/>
              <a:t>Prométheus</a:t>
            </a:r>
            <a:r>
              <a:rPr lang="cs-CZ" altLang="cs-CZ" b="1" dirty="0"/>
              <a:t>, 1994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584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Comic Sans MS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17</cp:revision>
  <dcterms:created xsi:type="dcterms:W3CDTF">2013-10-30T15:48:43Z</dcterms:created>
  <dcterms:modified xsi:type="dcterms:W3CDTF">2014-07-31T08:31:21Z</dcterms:modified>
</cp:coreProperties>
</file>