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0C6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163F1EE-87D5-4125-AFAA-B28E170FC8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36E7150-8432-4D5C-904B-3E5941573D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2D82176-1052-417C-A82A-B39C3498EB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F3D0142-FE3B-4167-B81D-B3D2067D41E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AB1F885-1C2B-400D-AAD1-22C7B16A34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4ED144B-F72D-4104-8D78-FB4DE3053F6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5ACFA38-02DA-4DCC-AC64-B34E048ED4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B5B8488-594B-404C-A573-C20026EA6E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501453-B9C3-4EC3-ADFF-232EB21E728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D92CAF4-8073-4160-9F5F-E66CED5362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09A7691-A7B8-479E-AA6A-89035DFFFAC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B48D05-8565-4CDF-A627-EDF4FDACE8B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8641"/>
            <a:ext cx="6696099" cy="149205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3" y="1876425"/>
            <a:ext cx="8064500" cy="415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Název školy: </a:t>
            </a:r>
            <a:r>
              <a:rPr lang="cs-CZ" altLang="cs-CZ" b="1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>
                <a:solidFill>
                  <a:srgbClr val="000000"/>
                </a:solidFill>
              </a:rPr>
              <a:t/>
            </a:r>
            <a:br>
              <a:rPr lang="cs-CZ" altLang="cs-CZ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Autor: </a:t>
            </a:r>
            <a:r>
              <a:rPr lang="cs-CZ" altLang="cs-CZ" b="1">
                <a:solidFill>
                  <a:srgbClr val="000000"/>
                </a:solidFill>
              </a:rPr>
              <a:t>Bc. František Vlasák, DiS.</a:t>
            </a:r>
          </a:p>
          <a:p>
            <a:r>
              <a:rPr lang="cs-CZ" altLang="cs-CZ">
                <a:solidFill>
                  <a:srgbClr val="000000"/>
                </a:solidFill>
              </a:rPr>
              <a:t>Název materiálu: </a:t>
            </a:r>
            <a:r>
              <a:rPr lang="cs-CZ" altLang="cs-CZ" b="1">
                <a:solidFill>
                  <a:srgbClr val="000000"/>
                </a:solidFill>
              </a:rPr>
              <a:t>VY_52_INOVACE_F8.Vl.32_Vykon</a:t>
            </a:r>
            <a:r>
              <a:rPr lang="cs-CZ" altLang="cs-CZ">
                <a:solidFill>
                  <a:srgbClr val="000000"/>
                </a:solidFill>
              </a:rPr>
              <a:t> </a:t>
            </a:r>
            <a:br>
              <a:rPr lang="cs-CZ" altLang="cs-CZ">
                <a:solidFill>
                  <a:srgbClr val="000000"/>
                </a:solidFill>
              </a:rPr>
            </a:br>
            <a:endParaRPr lang="cs-CZ" altLang="cs-CZ">
              <a:solidFill>
                <a:srgbClr val="000000"/>
              </a:solidFill>
            </a:endParaRPr>
          </a:p>
          <a:p>
            <a:r>
              <a:rPr lang="cs-CZ" altLang="cs-CZ">
                <a:solidFill>
                  <a:srgbClr val="000000"/>
                </a:solidFill>
              </a:rPr>
              <a:t>Datum: </a:t>
            </a:r>
            <a:r>
              <a:rPr lang="cs-CZ" altLang="cs-CZ" b="1">
                <a:solidFill>
                  <a:srgbClr val="000000"/>
                </a:solidFill>
              </a:rPr>
              <a:t>10.10. 2013</a:t>
            </a:r>
          </a:p>
          <a:p>
            <a:r>
              <a:rPr lang="cs-CZ" altLang="cs-CZ">
                <a:solidFill>
                  <a:srgbClr val="000000"/>
                </a:solidFill>
              </a:rPr>
              <a:t>Ročník: </a:t>
            </a:r>
            <a:r>
              <a:rPr lang="cs-CZ" altLang="cs-CZ" b="1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>
                <a:solidFill>
                  <a:srgbClr val="000000"/>
                </a:solidFill>
              </a:rPr>
              <a:t>Vzdělávací oblast: </a:t>
            </a:r>
            <a:r>
              <a:rPr lang="cs-CZ" altLang="cs-CZ" b="1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>
                <a:solidFill>
                  <a:srgbClr val="000000"/>
                </a:solidFill>
              </a:rPr>
              <a:t>Vzdělávací obor: </a:t>
            </a:r>
            <a:r>
              <a:rPr lang="cs-CZ" altLang="cs-CZ" b="1">
                <a:solidFill>
                  <a:srgbClr val="000000"/>
                </a:solidFill>
              </a:rPr>
              <a:t>Fyzika </a:t>
            </a:r>
            <a:br>
              <a:rPr lang="cs-CZ" altLang="cs-CZ" b="1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Název: </a:t>
            </a:r>
            <a:r>
              <a:rPr lang="cs-CZ" altLang="cs-CZ" b="1">
                <a:solidFill>
                  <a:srgbClr val="000000"/>
                </a:solidFill>
              </a:rPr>
              <a:t>Výkon</a:t>
            </a:r>
            <a:br>
              <a:rPr lang="cs-CZ" altLang="cs-CZ" b="1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>
                <a:solidFill>
                  <a:srgbClr val="000000"/>
                </a:solidFill>
              </a:rPr>
              <a:t>CZ.1.07/1.4.00/21.3489</a:t>
            </a:r>
            <a:endParaRPr lang="cs-CZ" altLang="cs-CZ">
              <a:solidFill>
                <a:srgbClr val="000000"/>
              </a:solidFill>
            </a:endParaRPr>
          </a:p>
          <a:p>
            <a:r>
              <a:rPr lang="cs-CZ" altLang="cs-CZ">
                <a:solidFill>
                  <a:srgbClr val="000000"/>
                </a:solidFill>
              </a:rPr>
              <a:t>Název projektu: </a:t>
            </a:r>
            <a:r>
              <a:rPr lang="cs-CZ" altLang="cs-CZ" b="1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>
              <a:solidFill>
                <a:srgbClr val="000000"/>
              </a:solidFill>
            </a:endParaRPr>
          </a:p>
          <a:p>
            <a:r>
              <a:rPr lang="cs-CZ" altLang="cs-CZ" b="1">
                <a:solidFill>
                  <a:srgbClr val="000000"/>
                </a:solidFill>
              </a:rPr>
              <a:t>Anotace: </a:t>
            </a:r>
            <a:r>
              <a:rPr lang="cs-CZ" altLang="cs-CZ" sz="1600" b="1">
                <a:solidFill>
                  <a:srgbClr val="000000"/>
                </a:solidFill>
              </a:rPr>
              <a:t>Prezentace slouží jak výukový materiál o výkonu jako fyzikální veličině. Žáci se seznámí s tím co je to je to výkon, jak se značí, jaké jsou jeho jednotky a co potřebujeme znát, abychom ho mohli vypočítat.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260350"/>
            <a:ext cx="4248150" cy="194786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Výkon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</a:t>
            </a:r>
          </a:p>
          <a:p>
            <a:pPr algn="ctr">
              <a:defRPr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– </a:t>
            </a:r>
          </a:p>
          <a:p>
            <a:pPr algn="ctr">
              <a:defRPr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fyzikální veličina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32363" y="692150"/>
            <a:ext cx="3995737" cy="12128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>
                <a:latin typeface="Comic Sans MS" pitchFamily="66" charset="0"/>
              </a:rPr>
              <a:t>Značka: </a:t>
            </a: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</a:p>
          <a:p>
            <a:pPr>
              <a:defRPr/>
            </a:pPr>
            <a:endParaRPr lang="cs-CZ" sz="2400" b="1">
              <a:latin typeface="Comic Sans MS" pitchFamily="66" charset="0"/>
            </a:endParaRPr>
          </a:p>
          <a:p>
            <a:pPr>
              <a:defRPr/>
            </a:pPr>
            <a:r>
              <a:rPr lang="cs-CZ" sz="2400" b="1">
                <a:latin typeface="Comic Sans MS" pitchFamily="66" charset="0"/>
              </a:rPr>
              <a:t>Jednotka: </a:t>
            </a: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W (watt)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6021388"/>
            <a:ext cx="8031162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Výkon</a:t>
            </a:r>
            <a:r>
              <a:rPr lang="cs-CZ" sz="2400" b="1">
                <a:latin typeface="Comic Sans MS" pitchFamily="66" charset="0"/>
              </a:rPr>
              <a:t> je </a:t>
            </a: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práce</a:t>
            </a:r>
            <a:r>
              <a:rPr lang="cs-CZ" sz="2400" b="1">
                <a:latin typeface="Comic Sans MS" pitchFamily="66" charset="0"/>
              </a:rPr>
              <a:t> vykonaná za určitý </a:t>
            </a: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čas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755650" y="5589588"/>
            <a:ext cx="7416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867400" y="4581525"/>
            <a:ext cx="2195513" cy="1008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>
            <a:spLocks noChangeArrowheads="1"/>
          </p:cNvSpPr>
          <p:nvPr/>
        </p:nvSpPr>
        <p:spPr bwMode="auto">
          <a:xfrm rot="16200000">
            <a:off x="7159625" y="3938588"/>
            <a:ext cx="2447925" cy="133350"/>
          </a:xfrm>
          <a:prstGeom prst="rightArrow">
            <a:avLst>
              <a:gd name="adj1" fmla="val 50000"/>
              <a:gd name="adj2" fmla="val 49972"/>
            </a:avLst>
          </a:prstGeom>
          <a:solidFill>
            <a:srgbClr val="FF0000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 vert="eaVert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lt1"/>
              </a:solidFill>
              <a:latin typeface="+mn-lt"/>
              <a:cs typeface="+mn-cs"/>
            </a:endParaRPr>
          </a:p>
        </p:txBody>
      </p:sp>
      <p:sp>
        <p:nvSpPr>
          <p:cNvPr id="14343" name="TextovéPole 8"/>
          <p:cNvSpPr txBox="1">
            <a:spLocks noChangeArrowheads="1"/>
          </p:cNvSpPr>
          <p:nvPr/>
        </p:nvSpPr>
        <p:spPr bwMode="auto">
          <a:xfrm rot="-5400000">
            <a:off x="7870031" y="3444082"/>
            <a:ext cx="16922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Směr síly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14344" name="TextovéPole 13"/>
          <p:cNvSpPr txBox="1">
            <a:spLocks noChangeArrowheads="1"/>
          </p:cNvSpPr>
          <p:nvPr/>
        </p:nvSpPr>
        <p:spPr bwMode="auto">
          <a:xfrm rot="-5400000">
            <a:off x="7222331" y="4091782"/>
            <a:ext cx="16922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Dráha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pic>
        <p:nvPicPr>
          <p:cNvPr id="14345" name="Picture 14" descr="MC90029866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636838"/>
            <a:ext cx="23749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6" name="Line 15"/>
          <p:cNvSpPr>
            <a:spLocks noChangeShapeType="1"/>
          </p:cNvSpPr>
          <p:nvPr/>
        </p:nvSpPr>
        <p:spPr bwMode="auto">
          <a:xfrm flipV="1">
            <a:off x="5651500" y="2205038"/>
            <a:ext cx="0" cy="338455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7" name="TextovéPole 13"/>
          <p:cNvSpPr txBox="1">
            <a:spLocks noChangeArrowheads="1"/>
          </p:cNvSpPr>
          <p:nvPr/>
        </p:nvSpPr>
        <p:spPr bwMode="auto">
          <a:xfrm rot="-5400000">
            <a:off x="4485481" y="3228182"/>
            <a:ext cx="16922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Čas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3333E-6 L 2.77778E-6 -0.3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AutoShape 22"/>
          <p:cNvSpPr>
            <a:spLocks noChangeArrowheads="1"/>
          </p:cNvSpPr>
          <p:nvPr/>
        </p:nvSpPr>
        <p:spPr bwMode="auto">
          <a:xfrm>
            <a:off x="395288" y="1700213"/>
            <a:ext cx="2808287" cy="1871662"/>
          </a:xfrm>
          <a:prstGeom prst="parallelogram">
            <a:avLst>
              <a:gd name="adj" fmla="val 368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2" name="AutoShape 23"/>
          <p:cNvSpPr>
            <a:spLocks noChangeArrowheads="1"/>
          </p:cNvSpPr>
          <p:nvPr/>
        </p:nvSpPr>
        <p:spPr bwMode="auto">
          <a:xfrm>
            <a:off x="5219700" y="1773238"/>
            <a:ext cx="2808288" cy="1871662"/>
          </a:xfrm>
          <a:prstGeom prst="parallelogram">
            <a:avLst>
              <a:gd name="adj" fmla="val 368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84" name="Picture 24" descr="MC90025255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76250"/>
            <a:ext cx="1370013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5" name="Picture 25" descr="MC900252543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333375"/>
            <a:ext cx="1406525" cy="155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26"/>
          <p:cNvSpPr txBox="1">
            <a:spLocks noChangeArrowheads="1"/>
          </p:cNvSpPr>
          <p:nvPr/>
        </p:nvSpPr>
        <p:spPr bwMode="auto">
          <a:xfrm>
            <a:off x="3132138" y="2492375"/>
            <a:ext cx="2233612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Stejně velká pole</a:t>
            </a:r>
          </a:p>
        </p:txBody>
      </p:sp>
      <p:sp>
        <p:nvSpPr>
          <p:cNvPr id="15387" name="Text Box 27"/>
          <p:cNvSpPr txBox="1">
            <a:spLocks noChangeArrowheads="1"/>
          </p:cNvSpPr>
          <p:nvPr/>
        </p:nvSpPr>
        <p:spPr bwMode="auto">
          <a:xfrm>
            <a:off x="395288" y="3716338"/>
            <a:ext cx="2233612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Sedlák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č.1</a:t>
            </a:r>
            <a:r>
              <a:rPr lang="cs-CZ" b="1">
                <a:latin typeface="Comic Sans MS" pitchFamily="66" charset="0"/>
              </a:rPr>
              <a:t> zreje pole za 2 hodiny. </a:t>
            </a:r>
          </a:p>
        </p:txBody>
      </p:sp>
      <p:sp>
        <p:nvSpPr>
          <p:cNvPr id="15388" name="Text Box 28"/>
          <p:cNvSpPr txBox="1">
            <a:spLocks noChangeArrowheads="1"/>
          </p:cNvSpPr>
          <p:nvPr/>
        </p:nvSpPr>
        <p:spPr bwMode="auto">
          <a:xfrm>
            <a:off x="5076825" y="3789363"/>
            <a:ext cx="2233613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Sedlák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č.2</a:t>
            </a:r>
            <a:r>
              <a:rPr lang="cs-CZ" b="1">
                <a:latin typeface="Comic Sans MS" pitchFamily="66" charset="0"/>
              </a:rPr>
              <a:t> zreje pole za 1 hodinu. </a:t>
            </a:r>
          </a:p>
        </p:txBody>
      </p:sp>
      <p:sp>
        <p:nvSpPr>
          <p:cNvPr id="15389" name="Text Box 29"/>
          <p:cNvSpPr txBox="1">
            <a:spLocks noChangeArrowheads="1"/>
          </p:cNvSpPr>
          <p:nvPr/>
        </p:nvSpPr>
        <p:spPr bwMode="auto">
          <a:xfrm>
            <a:off x="395288" y="4581525"/>
            <a:ext cx="8208962" cy="163036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Otázka č.1 – Kdo z nich vykoná větší práci?</a:t>
            </a:r>
          </a:p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Odpověď-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Oba dva vykonají stejnou práci.</a:t>
            </a:r>
          </a:p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Otázka č.2 – Kdo z nich má větší výkon?</a:t>
            </a:r>
          </a:p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Odpověď –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Sedlák č. 2 má 2x větší výkon než sedlák č.1</a:t>
            </a:r>
          </a:p>
        </p:txBody>
      </p:sp>
      <p:sp>
        <p:nvSpPr>
          <p:cNvPr id="15369" name="Text Box 30"/>
          <p:cNvSpPr txBox="1">
            <a:spLocks noChangeArrowheads="1"/>
          </p:cNvSpPr>
          <p:nvPr/>
        </p:nvSpPr>
        <p:spPr bwMode="auto">
          <a:xfrm>
            <a:off x="2987675" y="476250"/>
            <a:ext cx="2665413" cy="6048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latin typeface="Comic Sans MS" pitchFamily="66" charset="0"/>
              </a:rPr>
              <a:t>Kdo z koho?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L -0.04323 0.25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" y="1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L -0.04532 0.25393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" y="1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5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5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5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5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02" name="Picture 18" descr="Beze jmén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773238"/>
            <a:ext cx="6743700" cy="384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323850" y="260350"/>
            <a:ext cx="3527425" cy="12192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Výpočet výkonu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3995738" y="692150"/>
            <a:ext cx="4968875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Když působíme silou </a:t>
            </a:r>
            <a:r>
              <a:rPr lang="cs-CZ" b="1" i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</a:t>
            </a:r>
            <a:r>
              <a:rPr lang="cs-CZ" b="1">
                <a:latin typeface="Comic Sans MS" pitchFamily="66" charset="0"/>
              </a:rPr>
              <a:t> po dráze </a:t>
            </a:r>
            <a:r>
              <a:rPr lang="cs-CZ" b="1" i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</a:t>
            </a:r>
            <a:r>
              <a:rPr lang="cs-CZ" b="1">
                <a:latin typeface="Comic Sans MS" pitchFamily="66" charset="0"/>
              </a:rPr>
              <a:t> za čas </a:t>
            </a:r>
            <a:r>
              <a:rPr lang="cs-CZ" b="1" i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</a:t>
            </a:r>
            <a:r>
              <a:rPr lang="cs-CZ" b="1">
                <a:latin typeface="Comic Sans MS" pitchFamily="66" charset="0"/>
              </a:rPr>
              <a:t> jedná se o výkon:</a:t>
            </a:r>
          </a:p>
        </p:txBody>
      </p:sp>
      <p:sp>
        <p:nvSpPr>
          <p:cNvPr id="27668" name="Text Box 20"/>
          <p:cNvSpPr txBox="1">
            <a:spLocks noChangeArrowheads="1"/>
          </p:cNvSpPr>
          <p:nvPr/>
        </p:nvSpPr>
        <p:spPr bwMode="auto">
          <a:xfrm>
            <a:off x="827088" y="5876925"/>
            <a:ext cx="5545137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Výkonu o velikosti jednoho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 W</a:t>
            </a:r>
            <a:r>
              <a:rPr lang="cs-CZ" b="1">
                <a:latin typeface="Comic Sans MS" pitchFamily="66" charset="0"/>
              </a:rPr>
              <a:t> dosáhneme, když silou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1 N</a:t>
            </a:r>
            <a:r>
              <a:rPr lang="cs-CZ" b="1">
                <a:latin typeface="Comic Sans MS" pitchFamily="66" charset="0"/>
              </a:rPr>
              <a:t> působíme po dráze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1 m 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za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1 s.</a:t>
            </a:r>
          </a:p>
        </p:txBody>
      </p:sp>
      <p:sp>
        <p:nvSpPr>
          <p:cNvPr id="27669" name="Text Box 21"/>
          <p:cNvSpPr txBox="1">
            <a:spLocks noChangeArrowheads="1"/>
          </p:cNvSpPr>
          <p:nvPr/>
        </p:nvSpPr>
        <p:spPr bwMode="auto">
          <a:xfrm>
            <a:off x="5219700" y="4149725"/>
            <a:ext cx="3529013" cy="14922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b="1" u="sng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Další jednotky:</a:t>
            </a:r>
          </a:p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Kilowatt,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 kW</a:t>
            </a:r>
            <a:r>
              <a:rPr lang="cs-CZ" b="1">
                <a:latin typeface="Comic Sans MS" pitchFamily="66" charset="0"/>
              </a:rPr>
              <a:t> = 1000 W</a:t>
            </a:r>
          </a:p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Megawat,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 MW</a:t>
            </a:r>
            <a:r>
              <a:rPr lang="cs-CZ" b="1">
                <a:latin typeface="Comic Sans MS" pitchFamily="66" charset="0"/>
              </a:rPr>
              <a:t> = 1000 </a:t>
            </a:r>
            <a:r>
              <a:rPr lang="cs-CZ" b="1"/>
              <a:t>k</a:t>
            </a:r>
            <a:r>
              <a:rPr lang="cs-CZ" b="1">
                <a:latin typeface="Comic Sans MS" pitchFamily="66" charset="0"/>
              </a:rPr>
              <a:t>W = 1 000 000 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 animBg="1"/>
      <p:bldP spid="27668" grpId="0" animBg="1"/>
      <p:bldP spid="276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323850" y="188913"/>
            <a:ext cx="3313113" cy="550862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latin typeface="Comic Sans MS" pitchFamily="66" charset="0"/>
              </a:rPr>
              <a:t>Vzorové příklady:</a:t>
            </a:r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323850" y="1052513"/>
            <a:ext cx="8135938" cy="5213350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1, Žák vzepřel činku o hmotnosti 30 kg do výšky 1,8 m za 2 s. Urči jeho výkon.</a:t>
            </a: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395288" y="1773238"/>
            <a:ext cx="2663825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m = 30 kg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F = 30 . 10 = 300 N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s = 1,8 m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? J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t = 2 s 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3132138" y="2276475"/>
            <a:ext cx="2232025" cy="1069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F . s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300 . 1,8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540 J</a:t>
            </a:r>
            <a:endParaRPr lang="cs-CZ" sz="16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2987675" y="4005263"/>
            <a:ext cx="2232025" cy="1069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P= W : t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 = 540 : 2</a:t>
            </a:r>
          </a:p>
          <a:p>
            <a:pPr>
              <a:spcBef>
                <a:spcPct val="50000"/>
              </a:spcBef>
            </a:pPr>
            <a:r>
              <a:rPr lang="cs-CZ" sz="1600" b="1" u="sng">
                <a:solidFill>
                  <a:srgbClr val="FF0000"/>
                </a:solidFill>
                <a:latin typeface="Comic Sans MS" pitchFamily="66" charset="0"/>
              </a:rPr>
              <a:t>P = 270 W</a:t>
            </a:r>
          </a:p>
        </p:txBody>
      </p:sp>
      <p:sp>
        <p:nvSpPr>
          <p:cNvPr id="17422" name="Text Box 14"/>
          <p:cNvSpPr txBox="1">
            <a:spLocks noChangeArrowheads="1"/>
          </p:cNvSpPr>
          <p:nvPr/>
        </p:nvSpPr>
        <p:spPr bwMode="auto">
          <a:xfrm>
            <a:off x="611188" y="5445125"/>
            <a:ext cx="4967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Žákův výkon byl 270 W.</a:t>
            </a:r>
          </a:p>
        </p:txBody>
      </p:sp>
      <p:pic>
        <p:nvPicPr>
          <p:cNvPr id="17415" name="Picture 15" descr="MC90021329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2205038"/>
            <a:ext cx="3452812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9" grpId="0"/>
      <p:bldP spid="28680" grpId="0"/>
      <p:bldP spid="2" grpId="0"/>
      <p:bldP spid="174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5"/>
          <p:cNvSpPr txBox="1">
            <a:spLocks noChangeArrowheads="1"/>
          </p:cNvSpPr>
          <p:nvPr/>
        </p:nvSpPr>
        <p:spPr bwMode="auto">
          <a:xfrm>
            <a:off x="323850" y="549275"/>
            <a:ext cx="8135938" cy="5487988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2, Těleso o hmotnosti 500 kg bylo zdviženo pomocí jeřábu svisle vzhůru po dráze 12 m rovnoměrným pohybem za 1 minutu. Urči průměrný výkon motoru jeřábu.</a:t>
            </a: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539750" y="1628775"/>
            <a:ext cx="2663825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m = 500 kg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F = 500 . 10 = 5000 N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s = 12 m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? J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t = 1 min = 60 s 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3203575" y="1773238"/>
            <a:ext cx="2232025" cy="1069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F . s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5000 . 12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60000 J</a:t>
            </a:r>
            <a:endParaRPr lang="cs-CZ" sz="16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2771775" y="3141663"/>
            <a:ext cx="2232025" cy="1069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P= W : t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 = 60000 : 60</a:t>
            </a:r>
          </a:p>
          <a:p>
            <a:pPr>
              <a:spcBef>
                <a:spcPct val="50000"/>
              </a:spcBef>
            </a:pPr>
            <a:r>
              <a:rPr lang="cs-CZ" sz="1600" b="1" u="sng">
                <a:solidFill>
                  <a:srgbClr val="FF0000"/>
                </a:solidFill>
                <a:latin typeface="Comic Sans MS" pitchFamily="66" charset="0"/>
              </a:rPr>
              <a:t>P = 1000 W = 1 kW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611188" y="5084763"/>
            <a:ext cx="52562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Průměrný výkon motoru je 1000W tj. 1 kW.</a:t>
            </a:r>
          </a:p>
        </p:txBody>
      </p:sp>
      <p:pic>
        <p:nvPicPr>
          <p:cNvPr id="18438" name="Picture 9" descr="MC90035563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628775"/>
            <a:ext cx="3221037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9" grpId="0"/>
      <p:bldP spid="28680" grpId="0"/>
      <p:bldP spid="2" grpId="0"/>
      <p:bldP spid="3277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3552" y="404664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/>
          </a:p>
          <a:p>
            <a:r>
              <a:rPr lang="cs-CZ" b="1" dirty="0" smtClean="0"/>
              <a:t>Obrázky vytvořeny pomocí klipartů PowerPoint </a:t>
            </a:r>
            <a:r>
              <a:rPr lang="cs-CZ" dirty="0">
                <a:hlinkClick r:id="rId2"/>
              </a:rPr>
              <a:t>www.office.microsoft.com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František Jáchym a Jiří Tesař, Fyzika pro 8. ročník základní školy, SPN, 2000</a:t>
            </a:r>
          </a:p>
          <a:p>
            <a:r>
              <a:rPr lang="cs-CZ" b="1" dirty="0" smtClean="0"/>
              <a:t>Jiří </a:t>
            </a:r>
            <a:r>
              <a:rPr lang="cs-CZ" b="1" dirty="0" err="1" smtClean="0"/>
              <a:t>Bohuněk</a:t>
            </a:r>
            <a:r>
              <a:rPr lang="cs-CZ" b="1" dirty="0" smtClean="0"/>
              <a:t>, Sbírka úloh z fyziky pro ZŠ, 2. díl, Prométheus, 1994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4295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384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pc</cp:lastModifiedBy>
  <cp:revision>38</cp:revision>
  <dcterms:created xsi:type="dcterms:W3CDTF">2013-10-09T05:28:16Z</dcterms:created>
  <dcterms:modified xsi:type="dcterms:W3CDTF">2014-07-31T12:44:49Z</dcterms:modified>
</cp:coreProperties>
</file>